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55" r:id="rId3"/>
    <p:sldId id="339" r:id="rId4"/>
    <p:sldId id="273" r:id="rId5"/>
    <p:sldId id="368" r:id="rId6"/>
    <p:sldId id="260" r:id="rId7"/>
    <p:sldId id="370" r:id="rId8"/>
    <p:sldId id="369" r:id="rId9"/>
    <p:sldId id="342" r:id="rId10"/>
    <p:sldId id="258" r:id="rId11"/>
    <p:sldId id="382" r:id="rId12"/>
    <p:sldId id="279" r:id="rId13"/>
    <p:sldId id="274" r:id="rId14"/>
    <p:sldId id="343" r:id="rId15"/>
    <p:sldId id="375" r:id="rId16"/>
    <p:sldId id="391" r:id="rId17"/>
    <p:sldId id="392" r:id="rId18"/>
    <p:sldId id="394" r:id="rId19"/>
    <p:sldId id="393" r:id="rId20"/>
    <p:sldId id="395" r:id="rId21"/>
    <p:sldId id="384" r:id="rId22"/>
    <p:sldId id="385" r:id="rId23"/>
    <p:sldId id="387" r:id="rId24"/>
    <p:sldId id="383" r:id="rId25"/>
    <p:sldId id="386" r:id="rId26"/>
    <p:sldId id="374" r:id="rId27"/>
    <p:sldId id="373" r:id="rId28"/>
    <p:sldId id="388" r:id="rId29"/>
    <p:sldId id="352" r:id="rId30"/>
    <p:sldId id="350" r:id="rId31"/>
    <p:sldId id="351" r:id="rId32"/>
    <p:sldId id="347" r:id="rId33"/>
    <p:sldId id="348" r:id="rId34"/>
    <p:sldId id="349" r:id="rId35"/>
    <p:sldId id="361" r:id="rId36"/>
    <p:sldId id="362" r:id="rId37"/>
    <p:sldId id="363" r:id="rId38"/>
    <p:sldId id="364" r:id="rId39"/>
    <p:sldId id="365" r:id="rId40"/>
    <p:sldId id="376" r:id="rId41"/>
    <p:sldId id="377" r:id="rId42"/>
    <p:sldId id="378" r:id="rId43"/>
    <p:sldId id="379" r:id="rId44"/>
    <p:sldId id="380" r:id="rId45"/>
    <p:sldId id="275" r:id="rId46"/>
    <p:sldId id="316" r:id="rId47"/>
    <p:sldId id="313" r:id="rId48"/>
    <p:sldId id="314" r:id="rId49"/>
    <p:sldId id="315" r:id="rId50"/>
    <p:sldId id="295" r:id="rId51"/>
    <p:sldId id="327" r:id="rId52"/>
    <p:sldId id="328" r:id="rId53"/>
    <p:sldId id="331" r:id="rId54"/>
    <p:sldId id="332" r:id="rId55"/>
    <p:sldId id="329" r:id="rId56"/>
    <p:sldId id="330" r:id="rId57"/>
    <p:sldId id="301" r:id="rId58"/>
    <p:sldId id="333" r:id="rId59"/>
    <p:sldId id="335" r:id="rId60"/>
    <p:sldId id="336" r:id="rId61"/>
    <p:sldId id="338" r:id="rId62"/>
    <p:sldId id="358" r:id="rId63"/>
    <p:sldId id="390" r:id="rId64"/>
    <p:sldId id="389" r:id="rId65"/>
    <p:sldId id="354" r:id="rId66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9" autoAdjust="0"/>
    <p:restoredTop sz="92986" autoAdjust="0"/>
  </p:normalViewPr>
  <p:slideViewPr>
    <p:cSldViewPr>
      <p:cViewPr varScale="1">
        <p:scale>
          <a:sx n="100" d="100"/>
          <a:sy n="100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D72D8-A8AE-4B95-8B0C-32523CCD65B7}" type="datetimeFigureOut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6EA3-7ADA-4C61-B426-9BBAEE1C0B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60691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67ECE-03FC-4414-86B8-6C46B12C2A7C}" type="datetimeFigureOut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1EFD5-3F5C-44A8-B95E-5F1AB63C35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6204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1EFD5-3F5C-44A8-B95E-5F1AB63C3513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639D-3950-49CC-A96E-AD018A2720F3}" type="datetime1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AD992FE-7E85-402A-83E8-A1AF7A0673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1E9-E0BF-4D43-9948-F4981874315F}" type="datetime1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9A2F-2EAF-4282-AE7D-F26EF8AA8446}" type="datetime1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F84A-B4CF-4669-B8CE-5A7D6340F968}" type="datetime1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7" name="圖片 6" descr="ppt底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0667-24C6-425A-A06F-DB1696BAACEA}" type="datetime1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D992FE-7E85-402A-83E8-A1AF7A0673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CBEF-B18E-4AB0-ABBB-63D3B6B00FE0}" type="datetime1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C7B9-56AF-4EDB-863E-4089D38EFA84}" type="datetime1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211F-7A24-4748-ACB4-BD5EFC01F784}" type="datetime1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976C-74E9-42A9-95ED-2E68516BE29F}" type="datetime1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8346-C75D-4328-BD40-91C622A9F5F9}" type="datetime1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311B-1058-47F3-A4BF-D4CD44AA96C0}" type="datetime1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D992FE-7E85-402A-83E8-A1AF7A0673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E49BBD-C055-4812-848A-279E30CF4ACA}" type="datetime1">
              <a:rPr lang="zh-TW" altLang="en-US" smtClean="0"/>
              <a:pPr/>
              <a:t>2012/10/15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AD992FE-7E85-402A-83E8-A1AF7A0673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學生學習歷程教學手冊</a:t>
            </a:r>
            <a:endParaRPr lang="zh-TW" altLang="en-US" sz="5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5292080" y="357301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Adobe 繁黑體 Std B" pitchFamily="34" charset="-120"/>
                <a:ea typeface="Adobe 繁黑體 Std B"/>
              </a:rPr>
              <a:t>講義版</a:t>
            </a:r>
            <a:endParaRPr lang="zh-TW" altLang="en-US" sz="5400" dirty="0">
              <a:ea typeface="Adobe 繁黑體 Std B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79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28" b="18709"/>
          <a:stretch>
            <a:fillRect/>
          </a:stretch>
        </p:blipFill>
        <p:spPr bwMode="auto">
          <a:xfrm>
            <a:off x="323528" y="1614463"/>
            <a:ext cx="7128792" cy="476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5004048" y="3501009"/>
            <a:ext cx="2095860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1619673" y="404664"/>
            <a:ext cx="2520279" cy="951540"/>
            <a:chOff x="3630" y="415636"/>
            <a:chExt cx="2724501" cy="10409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＞形箭號 18"/>
            <p:cNvSpPr/>
            <p:nvPr/>
          </p:nvSpPr>
          <p:spPr>
            <a:xfrm>
              <a:off x="3630" y="415636"/>
              <a:ext cx="2724501" cy="1040935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＞形箭號 4"/>
            <p:cNvSpPr/>
            <p:nvPr/>
          </p:nvSpPr>
          <p:spPr>
            <a:xfrm>
              <a:off x="524098" y="415636"/>
              <a:ext cx="1683566" cy="10409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chemeClr val="bg1"/>
                  </a:solidFill>
                </a:rPr>
                <a:t>淡江首頁</a:t>
              </a:r>
              <a:r>
                <a:rPr lang="en-US" altLang="zh-TW" sz="2000" b="1" kern="1200" dirty="0" smtClean="0">
                  <a:solidFill>
                    <a:schemeClr val="bg1"/>
                  </a:solidFill>
                </a:rPr>
                <a:t/>
              </a:r>
              <a:br>
                <a:rPr lang="en-US" altLang="zh-TW" sz="2000" b="1" kern="1200" dirty="0" smtClean="0">
                  <a:solidFill>
                    <a:schemeClr val="bg1"/>
                  </a:solidFill>
                </a:rPr>
              </a:br>
              <a:r>
                <a:rPr lang="en-US" altLang="zh-TW" sz="2000" b="1" kern="1200" dirty="0" smtClean="0">
                  <a:solidFill>
                    <a:schemeClr val="bg1"/>
                  </a:solidFill>
                </a:rPr>
                <a:t>or</a:t>
              </a:r>
              <a:br>
                <a:rPr lang="en-US" altLang="zh-TW" sz="2000" b="1" kern="1200" dirty="0" smtClean="0">
                  <a:solidFill>
                    <a:schemeClr val="bg1"/>
                  </a:solidFill>
                </a:rPr>
              </a:br>
              <a:r>
                <a:rPr lang="zh-TW" altLang="en-US" sz="2000" b="1" kern="1200" dirty="0" smtClean="0">
                  <a:solidFill>
                    <a:schemeClr val="bg1"/>
                  </a:solidFill>
                </a:rPr>
                <a:t>淡江學生</a:t>
              </a:r>
              <a:endParaRPr lang="en-US" altLang="zh-TW" sz="2000" b="1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779912" y="404664"/>
            <a:ext cx="2160240" cy="936104"/>
            <a:chOff x="2290099" y="404804"/>
            <a:chExt cx="2232248" cy="10625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＞形箭號 34"/>
            <p:cNvSpPr/>
            <p:nvPr/>
          </p:nvSpPr>
          <p:spPr>
            <a:xfrm>
              <a:off x="2290099" y="404804"/>
              <a:ext cx="2232248" cy="1062598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＞形箭號 4"/>
            <p:cNvSpPr/>
            <p:nvPr/>
          </p:nvSpPr>
          <p:spPr>
            <a:xfrm>
              <a:off x="2810957" y="404804"/>
              <a:ext cx="1278388" cy="10625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38672" rIns="38672" bIns="3867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/>
                <a:t>學生學習歷程</a:t>
              </a:r>
              <a:endParaRPr lang="zh-TW" altLang="en-US" sz="2400" b="1" kern="1200" dirty="0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5580112" y="404664"/>
            <a:ext cx="1944216" cy="951540"/>
            <a:chOff x="4481086" y="441598"/>
            <a:chExt cx="2086280" cy="9890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＞形箭號 37"/>
            <p:cNvSpPr/>
            <p:nvPr/>
          </p:nvSpPr>
          <p:spPr>
            <a:xfrm>
              <a:off x="4481086" y="441598"/>
              <a:ext cx="2086280" cy="989011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＞形箭號 4"/>
            <p:cNvSpPr/>
            <p:nvPr/>
          </p:nvSpPr>
          <p:spPr>
            <a:xfrm>
              <a:off x="4975592" y="441598"/>
              <a:ext cx="1097269" cy="9890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38672" rIns="38672" bIns="3867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/>
                <a:t>登入</a:t>
              </a:r>
              <a:r>
                <a:rPr lang="en-US" altLang="zh-TW" sz="2400" b="1" kern="1200" dirty="0" smtClean="0"/>
                <a:t/>
              </a:r>
              <a:br>
                <a:rPr lang="en-US" altLang="zh-TW" sz="2400" b="1" kern="1200" dirty="0" smtClean="0"/>
              </a:br>
              <a:r>
                <a:rPr lang="zh-TW" altLang="en-US" sz="2400" b="1" kern="1200" dirty="0" smtClean="0"/>
                <a:t>帳密</a:t>
              </a:r>
              <a:endParaRPr lang="zh-TW" altLang="en-US" sz="2400" b="1" kern="1200" dirty="0"/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6300192" y="220486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帳號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學號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密碼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身分證後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6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碼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79512" y="404664"/>
            <a:ext cx="13681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+mj-ea"/>
                <a:ea typeface="+mj-ea"/>
              </a:rPr>
              <a:t>步驟三： </a:t>
            </a:r>
            <a:endParaRPr lang="en-US" altLang="zh-TW" sz="2400" b="1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7157169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1763688" y="2780928"/>
            <a:ext cx="936104" cy="450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網頁安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777314" cy="4536504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5580112" y="404664"/>
            <a:ext cx="1944216" cy="951540"/>
            <a:chOff x="4481086" y="441598"/>
            <a:chExt cx="2086280" cy="9890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＞形箭號 6"/>
            <p:cNvSpPr/>
            <p:nvPr/>
          </p:nvSpPr>
          <p:spPr>
            <a:xfrm>
              <a:off x="4481086" y="441598"/>
              <a:ext cx="2086280" cy="989011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＞形箭號 4"/>
            <p:cNvSpPr/>
            <p:nvPr/>
          </p:nvSpPr>
          <p:spPr>
            <a:xfrm>
              <a:off x="4975592" y="441598"/>
              <a:ext cx="1097269" cy="9890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38672" rIns="38672" bIns="3867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/>
                <a:t>登入</a:t>
              </a:r>
              <a:r>
                <a:rPr lang="en-US" altLang="zh-TW" sz="2400" b="1" kern="1200" dirty="0" smtClean="0"/>
                <a:t/>
              </a:r>
              <a:br>
                <a:rPr lang="en-US" altLang="zh-TW" sz="2400" b="1" kern="1200" dirty="0" smtClean="0"/>
              </a:br>
              <a:r>
                <a:rPr lang="zh-TW" altLang="en-US" sz="2400" b="1" kern="1200" dirty="0" smtClean="0"/>
                <a:t>帳密</a:t>
              </a:r>
              <a:endParaRPr lang="zh-TW" altLang="en-US" sz="2400" b="1" kern="1200" dirty="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339752" y="98072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繼續瀏覽此網頁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899592" y="4005064"/>
            <a:ext cx="209586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79512" y="404664"/>
            <a:ext cx="13681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+mj-ea"/>
                <a:ea typeface="+mj-ea"/>
              </a:rPr>
              <a:t>步驟三： </a:t>
            </a:r>
            <a:endParaRPr lang="en-US" altLang="zh-TW" sz="2400" b="1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330398" y="116632"/>
            <a:ext cx="8483203" cy="6497960"/>
            <a:chOff x="330398" y="27384"/>
            <a:chExt cx="8483203" cy="6497960"/>
          </a:xfrm>
        </p:grpSpPr>
        <p:pic>
          <p:nvPicPr>
            <p:cNvPr id="38" name="圖片 37" descr="登陸拷貝.jpg"/>
            <p:cNvPicPr>
              <a:picLocks noChangeAspect="1"/>
            </p:cNvPicPr>
            <p:nvPr/>
          </p:nvPicPr>
          <p:blipFill>
            <a:blip r:embed="rId2" cstate="print"/>
            <a:srcRect b="5250"/>
            <a:stretch>
              <a:fillRect/>
            </a:stretch>
          </p:blipFill>
          <p:spPr>
            <a:xfrm>
              <a:off x="330398" y="27384"/>
              <a:ext cx="8483203" cy="649796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7812360" y="476672"/>
              <a:ext cx="57606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9" name="橢圓 38"/>
          <p:cNvSpPr/>
          <p:nvPr/>
        </p:nvSpPr>
        <p:spPr>
          <a:xfrm>
            <a:off x="1475656" y="1628800"/>
            <a:ext cx="3168352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499992" y="242088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確認學籍資料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868144" y="321297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首次登錄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基本資料依據學籍資料預設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076056" y="472514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可以選擇是否將這些資料在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【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我的網站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】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上公開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1475656" y="2924944"/>
            <a:ext cx="2880320" cy="11906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1547664" y="4653135"/>
            <a:ext cx="2880320" cy="8640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4673448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19" grpId="0"/>
      <p:bldP spid="20" grpId="0"/>
      <p:bldP spid="22" grpId="0"/>
      <p:bldP spid="25" grpId="0" animBg="1"/>
      <p:bldP spid="25" grpId="1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1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600" dirty="0" smtClean="0">
                <a:solidFill>
                  <a:schemeClr val="tx2"/>
                </a:solidFill>
              </a:rPr>
              <a:t>顯示</a:t>
            </a:r>
            <a:endParaRPr lang="en-US" altLang="zh-TW" sz="2600" dirty="0" smtClean="0">
              <a:solidFill>
                <a:schemeClr val="tx2"/>
              </a:solidFill>
            </a:endParaRPr>
          </a:p>
          <a:p>
            <a:pPr marL="0" lvl="1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600" dirty="0" smtClean="0">
                <a:solidFill>
                  <a:schemeClr val="tx2"/>
                </a:solidFill>
              </a:rPr>
              <a:t>編輯</a:t>
            </a:r>
            <a:endParaRPr lang="en-US" altLang="zh-TW" sz="2600" dirty="0" smtClean="0">
              <a:solidFill>
                <a:schemeClr val="tx2"/>
              </a:solidFill>
            </a:endParaRPr>
          </a:p>
          <a:p>
            <a:pPr marL="0" lvl="1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600" dirty="0" smtClean="0">
                <a:solidFill>
                  <a:schemeClr val="tx2"/>
                </a:solidFill>
              </a:rPr>
              <a:t>資料自動匯入</a:t>
            </a:r>
            <a:endParaRPr lang="en-US" altLang="zh-TW" sz="2600" dirty="0" smtClean="0">
              <a:solidFill>
                <a:schemeClr val="tx2"/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基本頁面操作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80253"/>
          <a:stretch>
            <a:fillRect/>
          </a:stretch>
        </p:blipFill>
        <p:spPr bwMode="auto">
          <a:xfrm>
            <a:off x="251520" y="260648"/>
            <a:ext cx="180565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039031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59" y="1230585"/>
            <a:ext cx="8456613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763688" y="1738982"/>
            <a:ext cx="6984776" cy="43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979712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1"/>
                </a:solidFill>
                <a:latin typeface="+mj-ea"/>
                <a:ea typeface="+mj-ea"/>
              </a:rPr>
              <a:t>依照各類別可以編輯自己的學習經驗</a:t>
            </a:r>
            <a:endParaRPr lang="en-US" altLang="zh-TW" sz="2800" b="1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372200" y="22048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下拉式選單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0"/>
            <a:ext cx="16209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項目總覽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908720"/>
            <a:ext cx="8847137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0" y="0"/>
            <a:ext cx="16209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項目總覽</a:t>
            </a:r>
          </a:p>
        </p:txBody>
      </p:sp>
      <p:sp>
        <p:nvSpPr>
          <p:cNvPr id="9" name="橢圓 8"/>
          <p:cNvSpPr/>
          <p:nvPr/>
        </p:nvSpPr>
        <p:spPr>
          <a:xfrm>
            <a:off x="3535312" y="3817616"/>
            <a:ext cx="432048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8028384" y="836712"/>
            <a:ext cx="619678" cy="3659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668344" y="1700808"/>
            <a:ext cx="619678" cy="3659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491880" y="414908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顯示資料筆數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92280" y="47667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登出系統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240" y="1283394"/>
            <a:ext cx="8571167" cy="442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2987824" y="332656"/>
            <a:ext cx="4352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回到學習歷程的首頁：</a:t>
            </a:r>
            <a:endParaRPr lang="en-US" altLang="zh-TW" sz="2000" b="1" dirty="0" smtClean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看看其他人分享     點選左上角的圖示</a:t>
            </a:r>
            <a:endParaRPr lang="zh-TW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r="80253"/>
          <a:stretch>
            <a:fillRect/>
          </a:stretch>
        </p:blipFill>
        <p:spPr bwMode="auto">
          <a:xfrm>
            <a:off x="323528" y="1268760"/>
            <a:ext cx="1656184" cy="103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251520" y="1196752"/>
            <a:ext cx="1897761" cy="10801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14485138">
            <a:off x="1229919" y="2067092"/>
            <a:ext cx="720080" cy="360040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0" y="0"/>
            <a:ext cx="197971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回學習歷程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196752"/>
            <a:ext cx="885666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7596336" y="1770758"/>
            <a:ext cx="144016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14485138">
            <a:off x="8453633" y="2137041"/>
            <a:ext cx="720080" cy="360040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59224" y="404664"/>
            <a:ext cx="6661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1"/>
                </a:solidFill>
                <a:latin typeface="+mj-ea"/>
                <a:ea typeface="+mj-ea"/>
              </a:rPr>
              <a:t>點選  </a:t>
            </a:r>
            <a:r>
              <a:rPr lang="en-US" altLang="zh-TW" sz="2800" b="1" dirty="0" smtClean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TW" altLang="en-US" sz="2800" b="1" dirty="0" smtClean="0">
                <a:solidFill>
                  <a:schemeClr val="accent1"/>
                </a:solidFill>
                <a:latin typeface="+mj-ea"/>
                <a:ea typeface="+mj-ea"/>
              </a:rPr>
              <a:t>我的歷程 </a:t>
            </a:r>
            <a:r>
              <a:rPr lang="en-US" altLang="zh-TW" sz="2800" b="1" dirty="0" smtClean="0">
                <a:solidFill>
                  <a:schemeClr val="accent1"/>
                </a:solidFill>
                <a:latin typeface="+mj-ea"/>
                <a:ea typeface="+mj-ea"/>
              </a:rPr>
              <a:t>】     </a:t>
            </a:r>
            <a:r>
              <a:rPr lang="zh-TW" altLang="en-US" sz="2800" b="1" dirty="0" smtClean="0">
                <a:solidFill>
                  <a:schemeClr val="accent1"/>
                </a:solidFill>
                <a:latin typeface="+mj-ea"/>
                <a:ea typeface="+mj-ea"/>
              </a:rPr>
              <a:t>編輯自己學習歷程</a:t>
            </a:r>
            <a:endParaRPr lang="zh-TW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579" r="7725"/>
          <a:stretch>
            <a:fillRect/>
          </a:stretch>
        </p:blipFill>
        <p:spPr bwMode="auto">
          <a:xfrm>
            <a:off x="0" y="260648"/>
            <a:ext cx="9144000" cy="646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868144" y="56612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smtClean="0">
                <a:solidFill>
                  <a:schemeClr val="accent1"/>
                </a:solidFill>
                <a:latin typeface="+mj-ea"/>
                <a:ea typeface="+mj-ea"/>
              </a:rPr>
              <a:t>拉</a:t>
            </a:r>
            <a:r>
              <a:rPr lang="zh-TW" altLang="en-US" sz="2800" b="1" smtClean="0">
                <a:solidFill>
                  <a:schemeClr val="accent1"/>
                </a:solidFill>
                <a:latin typeface="+mj-ea"/>
                <a:ea typeface="+mj-ea"/>
              </a:rPr>
              <a:t>到</a:t>
            </a:r>
            <a:r>
              <a:rPr lang="zh-TW" altLang="en-US" sz="2800" b="1" smtClean="0">
                <a:solidFill>
                  <a:schemeClr val="accent1"/>
                </a:solidFill>
                <a:latin typeface="+mj-ea"/>
                <a:ea typeface="+mj-ea"/>
              </a:rPr>
              <a:t>項目</a:t>
            </a:r>
            <a:r>
              <a:rPr lang="zh-TW" altLang="en-US" sz="2800" b="1" smtClean="0">
                <a:solidFill>
                  <a:schemeClr val="accent1"/>
                </a:solidFill>
                <a:latin typeface="+mj-ea"/>
                <a:ea typeface="+mj-ea"/>
              </a:rPr>
              <a:t>總</a:t>
            </a:r>
            <a:r>
              <a:rPr lang="zh-TW" altLang="en-US" sz="2800" b="1" dirty="0" smtClean="0">
                <a:solidFill>
                  <a:schemeClr val="accent1"/>
                </a:solidFill>
                <a:latin typeface="+mj-ea"/>
                <a:ea typeface="+mj-ea"/>
              </a:rPr>
              <a:t>覽下面</a:t>
            </a:r>
            <a:endParaRPr lang="zh-TW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6"/>
          <p:cNvGrpSpPr/>
          <p:nvPr/>
        </p:nvGrpSpPr>
        <p:grpSpPr>
          <a:xfrm>
            <a:off x="0" y="-5048465"/>
            <a:ext cx="9166220" cy="11501801"/>
            <a:chOff x="0" y="-5048465"/>
            <a:chExt cx="9166220" cy="115018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44" r="2333" b="16860"/>
            <a:stretch>
              <a:fillRect/>
            </a:stretch>
          </p:blipFill>
          <p:spPr bwMode="auto">
            <a:xfrm>
              <a:off x="72007" y="1405310"/>
              <a:ext cx="9094213" cy="504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579" r="7725"/>
            <a:stretch>
              <a:fillRect/>
            </a:stretch>
          </p:blipFill>
          <p:spPr bwMode="auto">
            <a:xfrm>
              <a:off x="0" y="-5048465"/>
              <a:ext cx="9144000" cy="646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74422 L 4.72222E-6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411760" y="1700808"/>
            <a:ext cx="5472608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為什麼要使用學習歷程</a:t>
            </a:r>
            <a:endParaRPr lang="en-US" altLang="zh-TW" dirty="0" smtClean="0"/>
          </a:p>
          <a:p>
            <a:r>
              <a:rPr lang="zh-TW" altLang="en-US" dirty="0" smtClean="0"/>
              <a:t>如何進入學習歷程</a:t>
            </a:r>
            <a:endParaRPr lang="en-US" altLang="zh-TW" dirty="0" smtClean="0"/>
          </a:p>
          <a:p>
            <a:r>
              <a:rPr lang="zh-TW" altLang="en-US" dirty="0" smtClean="0"/>
              <a:t>基本頁面操作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顯示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編輯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資料自動匯入</a:t>
            </a:r>
            <a:endParaRPr lang="en-US" altLang="zh-TW" dirty="0" smtClean="0"/>
          </a:p>
          <a:p>
            <a:r>
              <a:rPr lang="zh-TW" altLang="en-US" dirty="0" smtClean="0"/>
              <a:t>特色功能介紹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自傳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履歷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個人網站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627784" y="33265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活動報名系統</a:t>
            </a:r>
            <a:endParaRPr lang="en-US" altLang="zh-TW" sz="2000" b="1" dirty="0" smtClean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系依照學生身分別整理出學生可以參加的活動</a:t>
            </a:r>
            <a:endParaRPr lang="en-US" altLang="zh-TW" sz="2000" b="1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16209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項目總覽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44" r="2333" b="16860"/>
          <a:stretch>
            <a:fillRect/>
          </a:stretch>
        </p:blipFill>
        <p:spPr bwMode="auto">
          <a:xfrm>
            <a:off x="72007" y="1405310"/>
            <a:ext cx="9094213" cy="50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579" r="7725"/>
          <a:stretch>
            <a:fillRect/>
          </a:stretch>
        </p:blipFill>
        <p:spPr bwMode="auto">
          <a:xfrm>
            <a:off x="0" y="-5048465"/>
            <a:ext cx="9144000" cy="646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67544" y="1526927"/>
            <a:ext cx="8229600" cy="1470025"/>
          </a:xfrm>
        </p:spPr>
        <p:txBody>
          <a:bodyPr/>
          <a:lstStyle/>
          <a:p>
            <a:r>
              <a:rPr lang="zh-TW" altLang="en-US" b="1" dirty="0" smtClean="0"/>
              <a:t>活動報名系統簡介</a:t>
            </a:r>
            <a:endParaRPr lang="zh-TW" altLang="en-US" b="1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學習歷程中的活動報名系統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005036"/>
            <a:ext cx="794226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2915816" y="40466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點選一項活動     進入活動介紹</a:t>
            </a:r>
            <a:endParaRPr lang="en-US" altLang="zh-TW" sz="2000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6588224" y="2348880"/>
            <a:ext cx="79208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0" y="0"/>
            <a:ext cx="23397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活動報名系統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活動資訊拷貝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" y="692696"/>
            <a:ext cx="8267700" cy="604867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707904" y="18864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校內報名</a:t>
            </a:r>
            <a:endParaRPr lang="en-US" altLang="zh-TW" sz="2000" b="1"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0"/>
            <a:ext cx="23397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活動報名系統</a:t>
            </a:r>
          </a:p>
        </p:txBody>
      </p:sp>
      <p:sp>
        <p:nvSpPr>
          <p:cNvPr id="7" name="橢圓 6"/>
          <p:cNvSpPr/>
          <p:nvPr/>
        </p:nvSpPr>
        <p:spPr>
          <a:xfrm>
            <a:off x="3419872" y="6309320"/>
            <a:ext cx="79208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活動報名系統.jpg"/>
          <p:cNvPicPr>
            <a:picLocks noChangeAspect="1"/>
          </p:cNvPicPr>
          <p:nvPr/>
        </p:nvPicPr>
        <p:blipFill>
          <a:blip r:embed="rId2" cstate="print"/>
          <a:srcRect t="1652" b="2751"/>
          <a:stretch>
            <a:fillRect/>
          </a:stretch>
        </p:blipFill>
        <p:spPr>
          <a:xfrm>
            <a:off x="471487" y="548680"/>
            <a:ext cx="8201025" cy="626469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0" y="0"/>
            <a:ext cx="23397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活動報名系統</a:t>
            </a:r>
          </a:p>
        </p:txBody>
      </p:sp>
      <p:sp>
        <p:nvSpPr>
          <p:cNvPr id="4" name="橢圓 3"/>
          <p:cNvSpPr/>
          <p:nvPr/>
        </p:nvSpPr>
        <p:spPr>
          <a:xfrm>
            <a:off x="899592" y="3429000"/>
            <a:ext cx="266429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699792" y="386104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校內報名成功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68" b="5379"/>
          <a:stretch>
            <a:fillRect/>
          </a:stretch>
        </p:blipFill>
        <p:spPr bwMode="auto">
          <a:xfrm>
            <a:off x="864369" y="548680"/>
            <a:ext cx="774007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0" y="0"/>
            <a:ext cx="23397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活動報名系統</a:t>
            </a:r>
          </a:p>
        </p:txBody>
      </p:sp>
      <p:sp>
        <p:nvSpPr>
          <p:cNvPr id="5" name="橢圓 4"/>
          <p:cNvSpPr/>
          <p:nvPr/>
        </p:nvSpPr>
        <p:spPr>
          <a:xfrm>
            <a:off x="4355976" y="6381328"/>
            <a:ext cx="79208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91680" y="476672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若已經報名活動</a:t>
            </a:r>
            <a:endParaRPr lang="en-US" altLang="zh-TW" dirty="0" smtClean="0"/>
          </a:p>
          <a:p>
            <a:r>
              <a:rPr lang="zh-TW" altLang="en-US" dirty="0" smtClean="0"/>
              <a:t>即會出現提醒標籤  告知你活動報名的狀況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報名狀況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審核狀況</a:t>
            </a:r>
            <a:r>
              <a:rPr lang="en-US" altLang="zh-TW" dirty="0" smtClean="0"/>
              <a:t>/</a:t>
            </a:r>
            <a:r>
              <a:rPr lang="zh-TW" altLang="en-US" dirty="0" smtClean="0"/>
              <a:t>編號</a:t>
            </a:r>
            <a:endParaRPr lang="zh-TW" altLang="en-US" dirty="0"/>
          </a:p>
        </p:txBody>
      </p:sp>
      <p:pic>
        <p:nvPicPr>
          <p:cNvPr id="4" name="圖片 3" descr="已取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" y="152400"/>
            <a:ext cx="8201025" cy="65532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691680" y="1196752"/>
            <a:ext cx="266429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843808" y="16288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成功取消報名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編輯資料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3863"/>
            <a:ext cx="8837613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3563888" y="1988840"/>
            <a:ext cx="136815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860032" y="170080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以證照為例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0" y="0"/>
            <a:ext cx="16209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檢視資料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002"/>
          <a:stretch>
            <a:fillRect/>
          </a:stretch>
        </p:blipFill>
        <p:spPr bwMode="auto">
          <a:xfrm>
            <a:off x="23937" y="1052736"/>
            <a:ext cx="912006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59832" y="33265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檢視每一筆資料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403648" y="2852936"/>
            <a:ext cx="6707088" cy="139675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繁黑體 Std B" pitchFamily="34" charset="-120"/>
                <a:ea typeface="Adobe 繁黑體 Std B" pitchFamily="34" charset="-120"/>
                <a:cs typeface="+mn-cs"/>
              </a:rPr>
              <a:t>記錄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大學生活</a:t>
            </a:r>
            <a:r>
              <a:rPr lang="en-US" altLang="zh-TW" sz="2000" dirty="0" smtClean="0">
                <a:latin typeface="Adobe 繁黑體 Std B" pitchFamily="34" charset="-120"/>
                <a:ea typeface="Adobe 繁黑體 Std B" pitchFamily="34" charset="-120"/>
              </a:rPr>
              <a:t>(ex. 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領過的獎學金、參加過的研習及活動</a:t>
            </a:r>
            <a:r>
              <a:rPr lang="en-US" altLang="zh-TW" sz="2000" dirty="0" smtClean="0">
                <a:latin typeface="Adobe 繁黑體 Std B" pitchFamily="34" charset="-120"/>
                <a:ea typeface="Adobe 繁黑體 Std B" pitchFamily="34" charset="-120"/>
              </a:rPr>
              <a:t>)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繁黑體 Std B" pitchFamily="34" charset="-120"/>
              <a:ea typeface="Adobe 繁黑體 Std B" pitchFamily="34" charset="-120"/>
              <a:cs typeface="+mn-cs"/>
            </a:endParaRP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繁黑體 Std B" pitchFamily="34" charset="-120"/>
                <a:ea typeface="Adobe 繁黑體 Std B" pitchFamily="34" charset="-120"/>
                <a:cs typeface="+mn-cs"/>
              </a:rPr>
              <a:t>自己編輯自傳等有關於你的個人資料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繁黑體 Std B" pitchFamily="34" charset="-120"/>
              <a:ea typeface="Adobe 繁黑體 Std B" pitchFamily="34" charset="-120"/>
              <a:cs typeface="+mn-cs"/>
            </a:endParaRP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繁黑體 Std B" pitchFamily="34" charset="-120"/>
                <a:ea typeface="Adobe 繁黑體 Std B" pitchFamily="34" charset="-120"/>
                <a:cs typeface="+mn-cs"/>
              </a:rPr>
              <a:t>將所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有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繁黑體 Std B" pitchFamily="34" charset="-120"/>
                <a:ea typeface="Adobe 繁黑體 Std B" pitchFamily="34" charset="-120"/>
                <a:cs typeface="+mn-cs"/>
              </a:rPr>
              <a:t>資料整合，形成一份自己的履歷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繁黑體 Std B" pitchFamily="34" charset="-120"/>
              <a:ea typeface="Adobe 繁黑體 Std B" pitchFamily="34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2204864"/>
            <a:ext cx="136815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實用性</a:t>
            </a:r>
            <a:endParaRPr lang="en-US" altLang="zh-TW" sz="2800" b="1" dirty="0" smtClean="0">
              <a:solidFill>
                <a:srgbClr val="0070C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4509120"/>
            <a:ext cx="126188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便利性</a:t>
            </a:r>
            <a:endParaRPr lang="en-US" altLang="zh-TW" sz="2800" b="1" dirty="0" smtClean="0">
              <a:solidFill>
                <a:srgbClr val="0070C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5301208"/>
            <a:ext cx="676875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簡單整合我們的課表，不用自己去查詢選課小表，再畫張課表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輕鬆的讓我們看到歷年的成績以及自己修習的學分數和班排名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9592" y="620688"/>
            <a:ext cx="7520007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  <a:cs typeface="+mj-cs"/>
              </a:rPr>
              <a:t>為什麼我們要用學生學習歷程</a:t>
            </a:r>
            <a:r>
              <a:rPr lang="en-US" altLang="zh-TW" sz="4400" dirty="0" smtClean="0">
                <a:latin typeface="Adobe 繁黑體 Std B" pitchFamily="34" charset="-120"/>
                <a:ea typeface="Adobe 繁黑體 Std B" pitchFamily="34" charset="-120"/>
                <a:cs typeface="+mj-cs"/>
              </a:rPr>
              <a:t>?</a:t>
            </a:r>
            <a:endParaRPr lang="zh-TW" altLang="en-US" sz="4400" dirty="0" smtClean="0">
              <a:latin typeface="Adobe 繁黑體 Std B" pitchFamily="34" charset="-120"/>
              <a:ea typeface="Adobe 繁黑體 Std B" pitchFamily="34" charset="-120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r="80253"/>
          <a:stretch>
            <a:fillRect/>
          </a:stretch>
        </p:blipFill>
        <p:spPr bwMode="auto">
          <a:xfrm>
            <a:off x="6516216" y="1556792"/>
            <a:ext cx="180565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002"/>
          <a:stretch>
            <a:fillRect/>
          </a:stretch>
        </p:blipFill>
        <p:spPr bwMode="auto">
          <a:xfrm>
            <a:off x="23937" y="1052736"/>
            <a:ext cx="912006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橢圓 2"/>
          <p:cNvSpPr/>
          <p:nvPr/>
        </p:nvSpPr>
        <p:spPr>
          <a:xfrm>
            <a:off x="6695728" y="3501008"/>
            <a:ext cx="79208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7775848" y="4797152"/>
            <a:ext cx="79208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159224" y="3242805"/>
            <a:ext cx="79208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0" y="0"/>
            <a:ext cx="16209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檢視資料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699792" y="263691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點選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編輯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才能修改內容或選擇公開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07904" y="4293096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表示該筆資料會在我的網站上公開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4857809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01" b="6436"/>
          <a:stretch>
            <a:fillRect/>
          </a:stretch>
        </p:blipFill>
        <p:spPr bwMode="auto">
          <a:xfrm>
            <a:off x="498610" y="476672"/>
            <a:ext cx="8208912" cy="593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橢圓 2"/>
          <p:cNvSpPr/>
          <p:nvPr/>
        </p:nvSpPr>
        <p:spPr>
          <a:xfrm>
            <a:off x="1794754" y="2196206"/>
            <a:ext cx="4757974" cy="1188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056784" y="3959336"/>
            <a:ext cx="1103719" cy="4336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328592" y="3959336"/>
            <a:ext cx="1103719" cy="4336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0" y="0"/>
            <a:ext cx="16209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編輯資料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51520" y="566124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注意事項</a:t>
            </a:r>
            <a:r>
              <a:rPr lang="en-US" altLang="zh-TW" sz="2000" b="1" dirty="0" smtClean="0">
                <a:solidFill>
                  <a:schemeClr val="accent1"/>
                </a:solidFill>
                <a:latin typeface="+mj-ea"/>
                <a:ea typeface="+mj-ea"/>
              </a:rPr>
              <a:t>:</a:t>
            </a:r>
          </a:p>
          <a:p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文字輸入完畢 要先按</a:t>
            </a:r>
            <a:r>
              <a:rPr lang="en-US" altLang="zh-TW" sz="2000" b="1" dirty="0" smtClean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更新資料</a:t>
            </a:r>
            <a:r>
              <a:rPr lang="en-US" altLang="zh-TW" sz="2000" b="1" dirty="0" smtClean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</a:p>
          <a:p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再進行</a:t>
            </a:r>
            <a:r>
              <a:rPr lang="en-US" altLang="zh-TW" sz="2000" b="1" dirty="0" smtClean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是否公開</a:t>
            </a:r>
            <a:r>
              <a:rPr lang="en-US" altLang="zh-TW" sz="2000" b="1" dirty="0" smtClean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或</a:t>
            </a:r>
            <a:r>
              <a:rPr lang="en-US" altLang="zh-TW" sz="2000" b="1" dirty="0" smtClean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上傳圖片</a:t>
            </a:r>
            <a:r>
              <a:rPr lang="en-US" altLang="zh-TW" sz="2000" b="1" dirty="0" smtClean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或</a:t>
            </a:r>
            <a:r>
              <a:rPr lang="en-US" altLang="zh-TW" sz="2000" b="1" dirty="0" smtClean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上傳附件</a:t>
            </a:r>
            <a:r>
              <a:rPr lang="en-US" altLang="zh-TW" sz="2000" b="1" dirty="0" smtClean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endParaRPr lang="zh-TW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00600" y="180065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編輯心得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96344" y="3888883"/>
            <a:ext cx="2284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30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分鐘內更新資料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67736" y="3284984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表示在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【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我的網站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】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公開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270903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1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580"/>
          <a:stretch>
            <a:fillRect/>
          </a:stretch>
        </p:blipFill>
        <p:spPr bwMode="auto">
          <a:xfrm>
            <a:off x="23937" y="908720"/>
            <a:ext cx="912006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橢圓 6"/>
          <p:cNvSpPr/>
          <p:nvPr/>
        </p:nvSpPr>
        <p:spPr>
          <a:xfrm>
            <a:off x="5604049" y="2780928"/>
            <a:ext cx="115212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161967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資料排序</a:t>
            </a:r>
          </a:p>
        </p:txBody>
      </p:sp>
      <p:sp>
        <p:nvSpPr>
          <p:cNvPr id="5" name="向右箭號 4"/>
          <p:cNvSpPr/>
          <p:nvPr/>
        </p:nvSpPr>
        <p:spPr>
          <a:xfrm rot="14485138">
            <a:off x="6054454" y="3219220"/>
            <a:ext cx="720080" cy="360040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98028559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3" r="1964" b="11638"/>
          <a:stretch>
            <a:fillRect/>
          </a:stretch>
        </p:blipFill>
        <p:spPr bwMode="auto">
          <a:xfrm>
            <a:off x="77465" y="836712"/>
            <a:ext cx="8959031" cy="560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橢圓 2"/>
          <p:cNvSpPr/>
          <p:nvPr/>
        </p:nvSpPr>
        <p:spPr>
          <a:xfrm>
            <a:off x="5580112" y="2550319"/>
            <a:ext cx="1296144" cy="4752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161967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資料排序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9353426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097" b="13158"/>
          <a:stretch>
            <a:fillRect/>
          </a:stretch>
        </p:blipFill>
        <p:spPr bwMode="auto">
          <a:xfrm>
            <a:off x="101813" y="764704"/>
            <a:ext cx="900669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1115616" y="5661248"/>
            <a:ext cx="1296144" cy="4752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0" y="0"/>
            <a:ext cx="161967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資料排序</a:t>
            </a:r>
          </a:p>
        </p:txBody>
      </p:sp>
      <p:sp>
        <p:nvSpPr>
          <p:cNvPr id="6" name="矩形 5"/>
          <p:cNvSpPr/>
          <p:nvPr/>
        </p:nvSpPr>
        <p:spPr>
          <a:xfrm>
            <a:off x="3347864" y="3933056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可以自行拖曳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上下移動做排序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7050780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只要是學校有的資料</a:t>
            </a:r>
            <a:endParaRPr lang="en-US" altLang="zh-TW" dirty="0" smtClean="0"/>
          </a:p>
          <a:p>
            <a:r>
              <a:rPr lang="zh-TW" altLang="en-US" dirty="0" smtClean="0"/>
              <a:t>不用自己輸入 以節省時間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資料自動匯入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80253"/>
          <a:stretch>
            <a:fillRect/>
          </a:stretch>
        </p:blipFill>
        <p:spPr bwMode="auto">
          <a:xfrm>
            <a:off x="251520" y="260648"/>
            <a:ext cx="180565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771800" y="33265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以下項目可以從學校系統得到資料</a:t>
            </a:r>
            <a:endParaRPr lang="zh-TW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b="9028"/>
          <a:stretch>
            <a:fillRect/>
          </a:stretch>
        </p:blipFill>
        <p:spPr bwMode="auto">
          <a:xfrm>
            <a:off x="179513" y="1052736"/>
            <a:ext cx="866901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23397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資料自動匯入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07505" y="620688"/>
            <a:ext cx="8743142" cy="5688632"/>
            <a:chOff x="107504" y="620688"/>
            <a:chExt cx="8964488" cy="5832648"/>
          </a:xfrm>
        </p:grpSpPr>
        <p:pic>
          <p:nvPicPr>
            <p:cNvPr id="2" name="圖片 1" descr="1.JPG"/>
            <p:cNvPicPr>
              <a:picLocks noChangeAspect="1"/>
            </p:cNvPicPr>
            <p:nvPr/>
          </p:nvPicPr>
          <p:blipFill>
            <a:blip r:embed="rId3" cstate="print"/>
            <a:srcRect t="11151" r="1963" b="3801"/>
            <a:stretch>
              <a:fillRect/>
            </a:stretch>
          </p:blipFill>
          <p:spPr>
            <a:xfrm>
              <a:off x="107504" y="620688"/>
              <a:ext cx="8964488" cy="583264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8028384" y="864096"/>
              <a:ext cx="936104" cy="404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橢圓 2"/>
          <p:cNvSpPr/>
          <p:nvPr/>
        </p:nvSpPr>
        <p:spPr>
          <a:xfrm>
            <a:off x="2483768" y="1124744"/>
            <a:ext cx="56006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331640" y="3212976"/>
            <a:ext cx="432048" cy="388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0" y="0"/>
            <a:ext cx="23397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資料自動匯入</a:t>
            </a:r>
          </a:p>
        </p:txBody>
      </p:sp>
      <p:sp>
        <p:nvSpPr>
          <p:cNvPr id="11" name="矩形 10"/>
          <p:cNvSpPr/>
          <p:nvPr/>
        </p:nvSpPr>
        <p:spPr>
          <a:xfrm>
            <a:off x="2771800" y="476672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向下箭頭符號</a:t>
            </a: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表示有資料可以下載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3608" y="3645024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順時針箭頭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表示可下載資料的項目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8"/>
          <p:cNvGrpSpPr/>
          <p:nvPr/>
        </p:nvGrpSpPr>
        <p:grpSpPr>
          <a:xfrm>
            <a:off x="107504" y="620688"/>
            <a:ext cx="8964488" cy="5760640"/>
            <a:chOff x="107504" y="620688"/>
            <a:chExt cx="8964488" cy="5760640"/>
          </a:xfrm>
        </p:grpSpPr>
        <p:pic>
          <p:nvPicPr>
            <p:cNvPr id="2" name="圖片 1" descr="2.JPG"/>
            <p:cNvPicPr>
              <a:picLocks noChangeAspect="1"/>
            </p:cNvPicPr>
            <p:nvPr/>
          </p:nvPicPr>
          <p:blipFill>
            <a:blip r:embed="rId2" cstate="print"/>
            <a:srcRect t="11151" r="1963" b="4851"/>
            <a:stretch>
              <a:fillRect/>
            </a:stretch>
          </p:blipFill>
          <p:spPr>
            <a:xfrm>
              <a:off x="107504" y="620688"/>
              <a:ext cx="8964488" cy="576064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028384" y="864096"/>
              <a:ext cx="936104" cy="404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橢圓 2"/>
          <p:cNvSpPr/>
          <p:nvPr/>
        </p:nvSpPr>
        <p:spPr>
          <a:xfrm>
            <a:off x="7452320" y="2204864"/>
            <a:ext cx="1080120" cy="388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0" y="0"/>
            <a:ext cx="23397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資料自動匯入</a:t>
            </a:r>
          </a:p>
        </p:txBody>
      </p:sp>
      <p:sp>
        <p:nvSpPr>
          <p:cNvPr id="9" name="矩形 8"/>
          <p:cNvSpPr/>
          <p:nvPr/>
        </p:nvSpPr>
        <p:spPr>
          <a:xfrm>
            <a:off x="5796136" y="299695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顯示可下載的筆數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向右箭號 11"/>
          <p:cNvSpPr/>
          <p:nvPr/>
        </p:nvSpPr>
        <p:spPr>
          <a:xfrm rot="14485138">
            <a:off x="7926663" y="2499139"/>
            <a:ext cx="720080" cy="360040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07504" y="620688"/>
            <a:ext cx="8964488" cy="5760640"/>
            <a:chOff x="107504" y="620688"/>
            <a:chExt cx="8964488" cy="5760640"/>
          </a:xfrm>
        </p:grpSpPr>
        <p:pic>
          <p:nvPicPr>
            <p:cNvPr id="2" name="圖片 1" descr="3.JPG"/>
            <p:cNvPicPr>
              <a:picLocks noChangeAspect="1"/>
            </p:cNvPicPr>
            <p:nvPr/>
          </p:nvPicPr>
          <p:blipFill>
            <a:blip r:embed="rId2" cstate="print"/>
            <a:srcRect t="11151" r="1963" b="4851"/>
            <a:stretch>
              <a:fillRect/>
            </a:stretch>
          </p:blipFill>
          <p:spPr>
            <a:xfrm>
              <a:off x="107504" y="620688"/>
              <a:ext cx="8964488" cy="576064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8028384" y="864096"/>
              <a:ext cx="936104" cy="404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橢圓 2"/>
          <p:cNvSpPr/>
          <p:nvPr/>
        </p:nvSpPr>
        <p:spPr>
          <a:xfrm>
            <a:off x="827584" y="2564904"/>
            <a:ext cx="3000335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23397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資料自動匯入</a:t>
            </a:r>
          </a:p>
        </p:txBody>
      </p:sp>
      <p:sp>
        <p:nvSpPr>
          <p:cNvPr id="8" name="矩形 7"/>
          <p:cNvSpPr/>
          <p:nvPr/>
        </p:nvSpPr>
        <p:spPr>
          <a:xfrm>
            <a:off x="3203848" y="371703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完成匯入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淡江首頁</a:t>
            </a:r>
            <a:endParaRPr lang="en-US" altLang="zh-TW" dirty="0" smtClean="0"/>
          </a:p>
          <a:p>
            <a:r>
              <a:rPr lang="zh-TW" altLang="en-US" dirty="0" smtClean="0"/>
              <a:t>學生頁面 </a:t>
            </a: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如何進入學生學習歷程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80253"/>
          <a:stretch>
            <a:fillRect/>
          </a:stretch>
        </p:blipFill>
        <p:spPr bwMode="auto">
          <a:xfrm>
            <a:off x="251520" y="260648"/>
            <a:ext cx="180565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4875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繁黑體 Std B" pitchFamily="34" charset="-120"/>
              <a:ea typeface="Adobe 繁黑體 Std B" pitchFamily="34" charset="-120"/>
              <a:cs typeface="+mj-cs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學生學習歷程一次幫你做整合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課表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&amp;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歷年成績單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80253"/>
          <a:stretch>
            <a:fillRect/>
          </a:stretch>
        </p:blipFill>
        <p:spPr bwMode="auto">
          <a:xfrm>
            <a:off x="251520" y="260648"/>
            <a:ext cx="180565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456613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644008" y="5517232"/>
            <a:ext cx="1008112" cy="43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48810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76672"/>
            <a:ext cx="6984776" cy="618349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660232" y="1988840"/>
            <a:ext cx="2232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整合顯示：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課程類別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課程名稱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教師姓名</a:t>
            </a:r>
            <a:endParaRPr lang="en-US" altLang="zh-TW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教室位置</a:t>
            </a:r>
            <a:endParaRPr lang="zh-TW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" y="0"/>
            <a:ext cx="125963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功課表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415443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0"/>
            <a:ext cx="8639175" cy="57531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835696" y="3284984"/>
            <a:ext cx="5827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可以看到你每學期所修的學分、平均以及班級排名</a:t>
            </a:r>
            <a:endParaRPr lang="zh-TW" altLang="en-US" sz="2000" b="1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20272" y="2060848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0" y="0"/>
            <a:ext cx="16209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歷年成績</a:t>
            </a:r>
          </a:p>
        </p:txBody>
      </p:sp>
      <p:sp>
        <p:nvSpPr>
          <p:cNvPr id="6" name="向右箭號 5"/>
          <p:cNvSpPr/>
          <p:nvPr/>
        </p:nvSpPr>
        <p:spPr>
          <a:xfrm rot="14485138">
            <a:off x="7062568" y="2283115"/>
            <a:ext cx="720080" cy="360040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040803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93" y="836712"/>
            <a:ext cx="7254181" cy="602128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67336" y="33265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可以看到你所選課的學分數及成績</a:t>
            </a:r>
            <a:endParaRPr lang="zh-TW" altLang="en-US" sz="2800" b="1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40152" y="1412776"/>
            <a:ext cx="695449" cy="48009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660232" y="1412776"/>
            <a:ext cx="758672" cy="48009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24117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歷年成績明細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281273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自傳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80253"/>
          <a:stretch>
            <a:fillRect/>
          </a:stretch>
        </p:blipFill>
        <p:spPr bwMode="auto">
          <a:xfrm>
            <a:off x="251520" y="260648"/>
            <a:ext cx="180565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65370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67" y="404664"/>
            <a:ext cx="8456613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1547664" y="2924944"/>
            <a:ext cx="792088" cy="3463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 rot="14485138">
            <a:off x="1879724" y="3278262"/>
            <a:ext cx="678076" cy="339038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0"/>
            <a:ext cx="971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自傳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07" y="864564"/>
            <a:ext cx="8815481" cy="537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7524328" y="2408679"/>
            <a:ext cx="1080120" cy="516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120255" y="3888899"/>
            <a:ext cx="7160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可以根據不同面試需求撰寫適當的自傳</a:t>
            </a:r>
            <a:endParaRPr lang="en-US" altLang="zh-TW" sz="3200" b="1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並做自傳統一的管理</a:t>
            </a:r>
            <a:endParaRPr lang="zh-TW" altLang="en-US" sz="3200" b="1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 rot="14485138">
            <a:off x="8003309" y="2874543"/>
            <a:ext cx="720080" cy="360040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971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自傳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t="125" b="22865"/>
          <a:stretch>
            <a:fillRect/>
          </a:stretch>
        </p:blipFill>
        <p:spPr bwMode="auto">
          <a:xfrm>
            <a:off x="107504" y="844952"/>
            <a:ext cx="8967504" cy="5064456"/>
          </a:xfrm>
          <a:prstGeom prst="rect">
            <a:avLst/>
          </a:prstGeom>
          <a:ln/>
        </p:spPr>
      </p:pic>
      <p:sp>
        <p:nvSpPr>
          <p:cNvPr id="4" name="橢圓 3"/>
          <p:cNvSpPr/>
          <p:nvPr/>
        </p:nvSpPr>
        <p:spPr>
          <a:xfrm>
            <a:off x="5076056" y="3284984"/>
            <a:ext cx="1080120" cy="516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 rot="14485138">
            <a:off x="5550398" y="3723276"/>
            <a:ext cx="720080" cy="360040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7864" y="4077072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新增資料後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即可開始撰寫自傳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0"/>
            <a:ext cx="971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自傳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12228"/>
          <a:stretch>
            <a:fillRect/>
          </a:stretch>
        </p:blipFill>
        <p:spPr bwMode="auto">
          <a:xfrm>
            <a:off x="467544" y="692696"/>
            <a:ext cx="8405316" cy="600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5364088" y="5330300"/>
            <a:ext cx="1296144" cy="3309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51720" y="3314076"/>
            <a:ext cx="4536504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076056" y="292494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輸入自傳內容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15816" y="33265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注意事項</a:t>
            </a:r>
            <a:r>
              <a:rPr lang="en-US" altLang="zh-TW" sz="2000" b="1" dirty="0" smtClean="0">
                <a:solidFill>
                  <a:schemeClr val="accent1"/>
                </a:solidFill>
                <a:latin typeface="+mj-ea"/>
                <a:ea typeface="+mj-ea"/>
              </a:rPr>
              <a:t>:</a:t>
            </a:r>
            <a:r>
              <a:rPr lang="zh-TW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 要有自傳才能產生履歷</a:t>
            </a:r>
            <a:endParaRPr lang="zh-TW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0" y="0"/>
            <a:ext cx="971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自傳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619673" y="404664"/>
            <a:ext cx="2520279" cy="951540"/>
            <a:chOff x="3630" y="415636"/>
            <a:chExt cx="2724501" cy="10409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＞形箭號 2"/>
            <p:cNvSpPr/>
            <p:nvPr/>
          </p:nvSpPr>
          <p:spPr>
            <a:xfrm>
              <a:off x="3630" y="415636"/>
              <a:ext cx="2724501" cy="1040935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＞形箭號 4"/>
            <p:cNvSpPr/>
            <p:nvPr/>
          </p:nvSpPr>
          <p:spPr>
            <a:xfrm>
              <a:off x="524098" y="415636"/>
              <a:ext cx="1683566" cy="10409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chemeClr val="bg1"/>
                  </a:solidFill>
                </a:rPr>
                <a:t>淡江首頁</a:t>
              </a:r>
              <a:r>
                <a:rPr lang="en-US" altLang="zh-TW" sz="2000" b="1" kern="1200" dirty="0" smtClean="0">
                  <a:solidFill>
                    <a:schemeClr val="bg1"/>
                  </a:solidFill>
                </a:rPr>
                <a:t/>
              </a:r>
              <a:br>
                <a:rPr lang="en-US" altLang="zh-TW" sz="2000" b="1" kern="1200" dirty="0" smtClean="0">
                  <a:solidFill>
                    <a:schemeClr val="bg1"/>
                  </a:solidFill>
                </a:rPr>
              </a:br>
              <a:r>
                <a:rPr lang="en-US" altLang="zh-TW" sz="2000" b="1" kern="1200" dirty="0" smtClean="0">
                  <a:solidFill>
                    <a:schemeClr val="bg1"/>
                  </a:solidFill>
                </a:rPr>
                <a:t>or</a:t>
              </a:r>
              <a:br>
                <a:rPr lang="en-US" altLang="zh-TW" sz="2000" b="1" kern="1200" dirty="0" smtClean="0">
                  <a:solidFill>
                    <a:schemeClr val="bg1"/>
                  </a:solidFill>
                </a:rPr>
              </a:br>
              <a:r>
                <a:rPr lang="zh-TW" altLang="en-US" sz="2000" b="1" kern="1200" dirty="0" smtClean="0">
                  <a:solidFill>
                    <a:schemeClr val="bg1"/>
                  </a:solidFill>
                </a:rPr>
                <a:t>淡江學生</a:t>
              </a:r>
              <a:endParaRPr lang="en-US" altLang="zh-TW" sz="2000" b="1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779912" y="404664"/>
            <a:ext cx="2160240" cy="936104"/>
            <a:chOff x="2290099" y="404804"/>
            <a:chExt cx="2232248" cy="10625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＞形箭號 6"/>
            <p:cNvSpPr/>
            <p:nvPr/>
          </p:nvSpPr>
          <p:spPr>
            <a:xfrm>
              <a:off x="2290099" y="404804"/>
              <a:ext cx="2232248" cy="1062598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＞形箭號 4"/>
            <p:cNvSpPr/>
            <p:nvPr/>
          </p:nvSpPr>
          <p:spPr>
            <a:xfrm>
              <a:off x="2810957" y="404804"/>
              <a:ext cx="1278388" cy="10625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38672" rIns="38672" bIns="3867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/>
                <a:t>學生學習歷程</a:t>
              </a:r>
              <a:endParaRPr lang="zh-TW" altLang="en-US" sz="2400" b="1" kern="1200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580112" y="404664"/>
            <a:ext cx="1944216" cy="951540"/>
            <a:chOff x="4481086" y="441598"/>
            <a:chExt cx="2086280" cy="9890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＞形箭號 9"/>
            <p:cNvSpPr/>
            <p:nvPr/>
          </p:nvSpPr>
          <p:spPr>
            <a:xfrm>
              <a:off x="4481086" y="441598"/>
              <a:ext cx="2086280" cy="989011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＞形箭號 4"/>
            <p:cNvSpPr/>
            <p:nvPr/>
          </p:nvSpPr>
          <p:spPr>
            <a:xfrm>
              <a:off x="4975592" y="441598"/>
              <a:ext cx="1097269" cy="9890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38672" rIns="38672" bIns="3867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/>
                <a:t>登入</a:t>
              </a:r>
              <a:r>
                <a:rPr lang="en-US" altLang="zh-TW" sz="2400" b="1" kern="1200" dirty="0" smtClean="0"/>
                <a:t/>
              </a:r>
              <a:br>
                <a:rPr lang="en-US" altLang="zh-TW" sz="2400" b="1" kern="1200" dirty="0" smtClean="0"/>
              </a:br>
              <a:r>
                <a:rPr lang="zh-TW" altLang="en-US" sz="2400" b="1" kern="1200" dirty="0" smtClean="0"/>
                <a:t>帳密</a:t>
              </a:r>
              <a:endParaRPr lang="zh-TW" altLang="en-US" sz="2400" b="1" kern="1200" dirty="0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78"/>
          <a:stretch>
            <a:fillRect/>
          </a:stretch>
        </p:blipFill>
        <p:spPr bwMode="auto">
          <a:xfrm>
            <a:off x="467544" y="2204864"/>
            <a:ext cx="839946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179512" y="375047"/>
            <a:ext cx="13681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+mj-ea"/>
                <a:ea typeface="+mj-ea"/>
              </a:rPr>
              <a:t>步驟一： </a:t>
            </a:r>
            <a:endParaRPr lang="en-US" altLang="zh-TW" sz="2400" b="1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195736" y="1700808"/>
            <a:ext cx="4481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進入淡江大學首頁  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www.tku.edu.tw</a:t>
            </a: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履歷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80253"/>
          <a:stretch>
            <a:fillRect/>
          </a:stretch>
        </p:blipFill>
        <p:spPr bwMode="auto">
          <a:xfrm>
            <a:off x="251520" y="260648"/>
            <a:ext cx="180565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79" y="764705"/>
            <a:ext cx="884510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771800" y="4881467"/>
            <a:ext cx="1440160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0"/>
            <a:ext cx="971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履歷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11291"/>
          <a:stretch>
            <a:fillRect/>
          </a:stretch>
        </p:blipFill>
        <p:spPr bwMode="auto">
          <a:xfrm>
            <a:off x="179512" y="1052736"/>
            <a:ext cx="8702651" cy="544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187624" y="2478495"/>
            <a:ext cx="1440160" cy="5184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91680" y="38550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1"/>
                </a:solidFill>
                <a:latin typeface="+mj-ea"/>
                <a:ea typeface="+mj-ea"/>
              </a:rPr>
              <a:t>注意事項：要先編輯自傳  才能產生履歷</a:t>
            </a:r>
            <a:endParaRPr lang="zh-TW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0"/>
            <a:ext cx="971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履歷</a:t>
            </a:r>
          </a:p>
        </p:txBody>
      </p:sp>
      <p:sp>
        <p:nvSpPr>
          <p:cNvPr id="9" name="矩形 8"/>
          <p:cNvSpPr/>
          <p:nvPr/>
        </p:nvSpPr>
        <p:spPr>
          <a:xfrm>
            <a:off x="2915816" y="2420888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可以選擇新履歷要使用哪一份自傳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6047"/>
          <a:stretch>
            <a:fillRect/>
          </a:stretch>
        </p:blipFill>
        <p:spPr bwMode="auto">
          <a:xfrm>
            <a:off x="251520" y="980728"/>
            <a:ext cx="858877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187624" y="2771953"/>
            <a:ext cx="2879893" cy="2817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355976" y="2771953"/>
            <a:ext cx="2800286" cy="27394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411760" y="332656"/>
            <a:ext cx="615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學習歷程越完整  匯出履歷資料越豐富</a:t>
            </a:r>
            <a:endParaRPr lang="zh-TW" altLang="en-US" sz="2800" b="1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0"/>
            <a:ext cx="971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履歷</a:t>
            </a:r>
          </a:p>
        </p:txBody>
      </p:sp>
      <p:sp>
        <p:nvSpPr>
          <p:cNvPr id="10" name="矩形 9"/>
          <p:cNvSpPr/>
          <p:nvPr/>
        </p:nvSpPr>
        <p:spPr>
          <a:xfrm>
            <a:off x="899592" y="5661248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左邊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將會出現在履歷中的內容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88024" y="5589240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右邊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學習歷程的所有資料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可以選擇做為自傳內容的項目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03228"/>
            <a:ext cx="8588771" cy="605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7092280" y="5483748"/>
            <a:ext cx="1080120" cy="388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971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履歷</a:t>
            </a:r>
          </a:p>
        </p:txBody>
      </p:sp>
      <p:sp>
        <p:nvSpPr>
          <p:cNvPr id="6" name="向右箭號 5"/>
          <p:cNvSpPr/>
          <p:nvPr/>
        </p:nvSpPr>
        <p:spPr>
          <a:xfrm rot="14485138">
            <a:off x="7494615" y="5883515"/>
            <a:ext cx="720080" cy="360040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19777"/>
            <a:ext cx="8964488" cy="623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799184" y="2609528"/>
            <a:ext cx="1800200" cy="388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084344" y="2638104"/>
            <a:ext cx="432048" cy="388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0" y="0"/>
            <a:ext cx="971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履歷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1988840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自傳名稱預設為自傳標題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匯出後可自行更改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99992" y="1844824"/>
            <a:ext cx="2934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匯出自傳為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WORD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檔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點選圖標即可下載檔案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12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04856" cy="600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1979712" y="1886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下載後就可以有一份完整的履歷了喔</a:t>
            </a:r>
            <a:r>
              <a:rPr lang="en-US" altLang="zh-TW" sz="2800" b="1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!</a:t>
            </a:r>
            <a:endParaRPr lang="zh-TW" altLang="en-US" sz="2800" b="1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笑臉 4"/>
          <p:cNvSpPr/>
          <p:nvPr/>
        </p:nvSpPr>
        <p:spPr>
          <a:xfrm rot="1054672">
            <a:off x="5613860" y="2886683"/>
            <a:ext cx="264366" cy="26436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0" y="0"/>
            <a:ext cx="16209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完成履歷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我的網站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80253"/>
          <a:stretch>
            <a:fillRect/>
          </a:stretch>
        </p:blipFill>
        <p:spPr bwMode="auto">
          <a:xfrm>
            <a:off x="251520" y="260648"/>
            <a:ext cx="180565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67" y="1014561"/>
            <a:ext cx="8456613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4644008" y="5949280"/>
            <a:ext cx="1080120" cy="388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0"/>
            <a:ext cx="16209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我的網站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800" y="752092"/>
            <a:ext cx="8118648" cy="59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2607458" y="2404127"/>
            <a:ext cx="392945" cy="3536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23397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編輯網站樣板</a:t>
            </a:r>
          </a:p>
        </p:txBody>
      </p:sp>
      <p:sp>
        <p:nvSpPr>
          <p:cNvPr id="8" name="矩形 7"/>
          <p:cNvSpPr/>
          <p:nvPr/>
        </p:nvSpPr>
        <p:spPr>
          <a:xfrm>
            <a:off x="3347864" y="2636912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設定我的網站是否對外公開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1619673" y="404664"/>
            <a:ext cx="2520279" cy="951540"/>
            <a:chOff x="3630" y="415636"/>
            <a:chExt cx="2724501" cy="10409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＞形箭號 13"/>
            <p:cNvSpPr/>
            <p:nvPr/>
          </p:nvSpPr>
          <p:spPr>
            <a:xfrm>
              <a:off x="3630" y="415636"/>
              <a:ext cx="2724501" cy="1040935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＞形箭號 4"/>
            <p:cNvSpPr/>
            <p:nvPr/>
          </p:nvSpPr>
          <p:spPr>
            <a:xfrm>
              <a:off x="524098" y="415636"/>
              <a:ext cx="1683566" cy="10409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chemeClr val="bg1"/>
                  </a:solidFill>
                </a:rPr>
                <a:t>淡江首頁</a:t>
              </a:r>
              <a:r>
                <a:rPr lang="en-US" altLang="zh-TW" sz="2000" b="1" kern="1200" dirty="0" smtClean="0">
                  <a:solidFill>
                    <a:schemeClr val="bg1"/>
                  </a:solidFill>
                </a:rPr>
                <a:t/>
              </a:r>
              <a:br>
                <a:rPr lang="en-US" altLang="zh-TW" sz="2000" b="1" kern="1200" dirty="0" smtClean="0">
                  <a:solidFill>
                    <a:schemeClr val="bg1"/>
                  </a:solidFill>
                </a:rPr>
              </a:br>
              <a:r>
                <a:rPr lang="en-US" altLang="zh-TW" sz="2000" b="1" kern="1200" dirty="0" smtClean="0">
                  <a:solidFill>
                    <a:schemeClr val="bg1"/>
                  </a:solidFill>
                </a:rPr>
                <a:t>or</a:t>
              </a:r>
              <a:br>
                <a:rPr lang="en-US" altLang="zh-TW" sz="2000" b="1" kern="1200" dirty="0" smtClean="0">
                  <a:solidFill>
                    <a:schemeClr val="bg1"/>
                  </a:solidFill>
                </a:rPr>
              </a:br>
              <a:r>
                <a:rPr lang="zh-TW" altLang="en-US" sz="2000" b="1" kern="1200" dirty="0" smtClean="0">
                  <a:solidFill>
                    <a:schemeClr val="bg1"/>
                  </a:solidFill>
                </a:rPr>
                <a:t>淡江學生</a:t>
              </a:r>
              <a:endParaRPr lang="en-US" altLang="zh-TW" sz="2000" b="1" kern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179512" y="375047"/>
            <a:ext cx="13681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+mj-ea"/>
                <a:ea typeface="+mj-ea"/>
              </a:rPr>
              <a:t>步驟一： </a:t>
            </a:r>
            <a:endParaRPr lang="en-US" altLang="zh-TW" sz="2400" b="1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195736" y="1700808"/>
            <a:ext cx="4481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進入淡江大學首頁  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www.tku.edu.tw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421009" y="-6761957"/>
            <a:ext cx="8399463" cy="13523913"/>
            <a:chOff x="97180" y="-7084168"/>
            <a:chExt cx="8399463" cy="13523913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80" y="-7084168"/>
              <a:ext cx="8399463" cy="853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30" y="1448645"/>
              <a:ext cx="8380413" cy="499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橢圓 2"/>
          <p:cNvSpPr/>
          <p:nvPr/>
        </p:nvSpPr>
        <p:spPr>
          <a:xfrm>
            <a:off x="3419872" y="3645024"/>
            <a:ext cx="136815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14485138">
            <a:off x="4110239" y="4083317"/>
            <a:ext cx="720080" cy="360040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18855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759 L -5.55556E-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9299" b="4393"/>
          <a:stretch>
            <a:fillRect/>
          </a:stretch>
        </p:blipFill>
        <p:spPr bwMode="auto">
          <a:xfrm>
            <a:off x="235074" y="908720"/>
            <a:ext cx="865740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6859810" y="5589240"/>
            <a:ext cx="1080120" cy="388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0" y="0"/>
            <a:ext cx="16209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儲存樣板</a:t>
            </a:r>
          </a:p>
        </p:txBody>
      </p:sp>
      <p:sp>
        <p:nvSpPr>
          <p:cNvPr id="7" name="矩形 6"/>
          <p:cNvSpPr/>
          <p:nvPr/>
        </p:nvSpPr>
        <p:spPr>
          <a:xfrm>
            <a:off x="3779912" y="5445224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選擇網頁樣板之後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按下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儲存樣板 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才完成 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向右箭號 7"/>
          <p:cNvSpPr/>
          <p:nvPr/>
        </p:nvSpPr>
        <p:spPr>
          <a:xfrm rot="14485138">
            <a:off x="7494615" y="5883515"/>
            <a:ext cx="720080" cy="360040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73" y="576065"/>
            <a:ext cx="8307191" cy="6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763688" y="2132856"/>
            <a:ext cx="2943817" cy="3532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0" y="0"/>
            <a:ext cx="16209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複製網址</a:t>
            </a:r>
          </a:p>
        </p:txBody>
      </p:sp>
      <p:sp>
        <p:nvSpPr>
          <p:cNvPr id="6" name="矩形 5"/>
          <p:cNvSpPr/>
          <p:nvPr/>
        </p:nvSpPr>
        <p:spPr>
          <a:xfrm>
            <a:off x="4644008" y="234888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我的網站</a:t>
            </a:r>
            <a:r>
              <a:rPr lang="en-US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】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的真正網址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並非預覽網頁後網址列中的網址</a:t>
            </a:r>
            <a:endParaRPr lang="zh-TW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153244"/>
            <a:ext cx="840898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7812360" y="1412777"/>
            <a:ext cx="100811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 rot="14485138">
            <a:off x="8142688" y="1707051"/>
            <a:ext cx="720080" cy="360040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1886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預覽我的網站</a:t>
            </a:r>
            <a:endParaRPr lang="en-US" altLang="zh-TW" sz="2800" b="1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56" y="830941"/>
            <a:ext cx="8837240" cy="573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395536" y="1886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預覽我的網站</a:t>
            </a:r>
            <a:endParaRPr lang="en-US" altLang="zh-TW" sz="2800" b="1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 rot="2535294">
            <a:off x="2709216" y="642782"/>
            <a:ext cx="1137138" cy="1109956"/>
            <a:chOff x="2987824" y="1454876"/>
            <a:chExt cx="1137138" cy="1109956"/>
          </a:xfrm>
          <a:solidFill>
            <a:srgbClr val="FF0000"/>
          </a:solidFill>
        </p:grpSpPr>
        <p:sp>
          <p:nvSpPr>
            <p:cNvPr id="5" name="L-圖案 4"/>
            <p:cNvSpPr/>
            <p:nvPr/>
          </p:nvSpPr>
          <p:spPr>
            <a:xfrm>
              <a:off x="3476890" y="1454876"/>
              <a:ext cx="648072" cy="648000"/>
            </a:xfrm>
            <a:prstGeom prst="corner">
              <a:avLst>
                <a:gd name="adj1" fmla="val 26580"/>
                <a:gd name="adj2" fmla="val 252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L-圖案 5"/>
            <p:cNvSpPr/>
            <p:nvPr/>
          </p:nvSpPr>
          <p:spPr>
            <a:xfrm rot="10800000">
              <a:off x="2987824" y="1916832"/>
              <a:ext cx="648072" cy="648000"/>
            </a:xfrm>
            <a:prstGeom prst="corner">
              <a:avLst>
                <a:gd name="adj1" fmla="val 26580"/>
                <a:gd name="adj2" fmla="val 252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笑臉 7"/>
          <p:cNvSpPr/>
          <p:nvPr/>
        </p:nvSpPr>
        <p:spPr>
          <a:xfrm rot="1054672">
            <a:off x="2032771" y="2752370"/>
            <a:ext cx="334527" cy="34616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2088" y="4570095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http://ep.tku.edu.tw/mytku.aspx?stu_no=401234567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92088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http://portal.tku.edu.tw/ePortfolio/mytku.aspx?stu_no=401234567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383285" cy="260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92088" y="1702549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+mj-ea"/>
                <a:ea typeface="+mj-ea"/>
              </a:rPr>
              <a:t>預覽網頁後網址列中的網址</a:t>
            </a:r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2088" y="4138047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+mj-ea"/>
                <a:ea typeface="+mj-ea"/>
              </a:rPr>
              <a:t>我的網站真正的網址</a:t>
            </a:r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560" y="2924944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+mj-ea"/>
                <a:ea typeface="+mj-ea"/>
              </a:rPr>
              <a:t>注意：在沒有登錄的情況下，會連到登錄畫面</a:t>
            </a:r>
            <a:endParaRPr lang="zh-TW" altLang="en-US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兩網址的比較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1259632" y="2060848"/>
            <a:ext cx="1080120" cy="388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187624" y="4581128"/>
            <a:ext cx="1080120" cy="388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7"/>
          <p:cNvGrpSpPr/>
          <p:nvPr/>
        </p:nvGrpSpPr>
        <p:grpSpPr>
          <a:xfrm>
            <a:off x="90488" y="381000"/>
            <a:ext cx="8961437" cy="6096000"/>
            <a:chOff x="90488" y="381000"/>
            <a:chExt cx="8961437" cy="6096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488" y="381000"/>
              <a:ext cx="8961437" cy="60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矩形 16"/>
            <p:cNvSpPr/>
            <p:nvPr/>
          </p:nvSpPr>
          <p:spPr>
            <a:xfrm>
              <a:off x="539552" y="692696"/>
              <a:ext cx="158417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3310" t="54587" r="60531" b="17063"/>
          <a:stretch>
            <a:fillRect/>
          </a:stretch>
        </p:blipFill>
        <p:spPr bwMode="auto">
          <a:xfrm>
            <a:off x="2627784" y="1700808"/>
            <a:ext cx="3456384" cy="184340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2411760" y="1916832"/>
            <a:ext cx="2077349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411760" y="2276872"/>
            <a:ext cx="3222358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0" y="0"/>
            <a:ext cx="161967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網站頁面</a:t>
            </a:r>
          </a:p>
        </p:txBody>
      </p:sp>
      <p:sp>
        <p:nvSpPr>
          <p:cNvPr id="12" name="笑臉 11"/>
          <p:cNvSpPr/>
          <p:nvPr/>
        </p:nvSpPr>
        <p:spPr>
          <a:xfrm rot="1054672">
            <a:off x="1254827" y="2336339"/>
            <a:ext cx="444716" cy="46018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923928" y="162880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預設公開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60032" y="194877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自行設定公開</a:t>
            </a:r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09 0.27476 L 0.03941 0.02314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123728" y="177281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或   從 淡江學生連結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7694"/>
          <a:stretch>
            <a:fillRect/>
          </a:stretch>
        </p:blipFill>
        <p:spPr bwMode="auto">
          <a:xfrm>
            <a:off x="323528" y="2204864"/>
            <a:ext cx="850386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群組 31"/>
          <p:cNvGrpSpPr/>
          <p:nvPr/>
        </p:nvGrpSpPr>
        <p:grpSpPr>
          <a:xfrm>
            <a:off x="1619673" y="404664"/>
            <a:ext cx="2520279" cy="951540"/>
            <a:chOff x="3630" y="415636"/>
            <a:chExt cx="2724501" cy="10409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＞形箭號 32"/>
            <p:cNvSpPr/>
            <p:nvPr/>
          </p:nvSpPr>
          <p:spPr>
            <a:xfrm>
              <a:off x="3630" y="415636"/>
              <a:ext cx="2724501" cy="1040935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＞形箭號 4"/>
            <p:cNvSpPr/>
            <p:nvPr/>
          </p:nvSpPr>
          <p:spPr>
            <a:xfrm>
              <a:off x="524098" y="415636"/>
              <a:ext cx="1683566" cy="10409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chemeClr val="bg1"/>
                  </a:solidFill>
                </a:rPr>
                <a:t>淡江首頁</a:t>
              </a:r>
              <a:r>
                <a:rPr lang="en-US" altLang="zh-TW" sz="2000" b="1" kern="1200" dirty="0" smtClean="0">
                  <a:solidFill>
                    <a:schemeClr val="bg1"/>
                  </a:solidFill>
                </a:rPr>
                <a:t/>
              </a:r>
              <a:br>
                <a:rPr lang="en-US" altLang="zh-TW" sz="2000" b="1" kern="1200" dirty="0" smtClean="0">
                  <a:solidFill>
                    <a:schemeClr val="bg1"/>
                  </a:solidFill>
                </a:rPr>
              </a:br>
              <a:r>
                <a:rPr lang="en-US" altLang="zh-TW" sz="2000" b="1" kern="1200" dirty="0" smtClean="0">
                  <a:solidFill>
                    <a:schemeClr val="bg1"/>
                  </a:solidFill>
                </a:rPr>
                <a:t>or</a:t>
              </a:r>
              <a:br>
                <a:rPr lang="en-US" altLang="zh-TW" sz="2000" b="1" kern="1200" dirty="0" smtClean="0">
                  <a:solidFill>
                    <a:schemeClr val="bg1"/>
                  </a:solidFill>
                </a:rPr>
              </a:br>
              <a:r>
                <a:rPr lang="zh-TW" altLang="en-US" sz="2000" b="1" kern="1200" dirty="0" smtClean="0">
                  <a:solidFill>
                    <a:schemeClr val="bg1"/>
                  </a:solidFill>
                </a:rPr>
                <a:t>淡江學生</a:t>
              </a:r>
              <a:endParaRPr lang="en-US" altLang="zh-TW" sz="2000" b="1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3779912" y="404664"/>
            <a:ext cx="2160240" cy="936104"/>
            <a:chOff x="2290099" y="404804"/>
            <a:chExt cx="2232248" cy="10625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＞形箭號 35"/>
            <p:cNvSpPr/>
            <p:nvPr/>
          </p:nvSpPr>
          <p:spPr>
            <a:xfrm>
              <a:off x="2290099" y="404804"/>
              <a:ext cx="2232248" cy="1062598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＞形箭號 4"/>
            <p:cNvSpPr/>
            <p:nvPr/>
          </p:nvSpPr>
          <p:spPr>
            <a:xfrm>
              <a:off x="2810957" y="404804"/>
              <a:ext cx="1278388" cy="10625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38672" rIns="38672" bIns="3867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/>
                <a:t>學生學習歷程</a:t>
              </a:r>
              <a:endParaRPr lang="zh-TW" altLang="en-US" sz="2400" b="1" kern="1200" dirty="0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5580112" y="404664"/>
            <a:ext cx="1944216" cy="951540"/>
            <a:chOff x="4481086" y="441598"/>
            <a:chExt cx="2086280" cy="9890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＞形箭號 38"/>
            <p:cNvSpPr/>
            <p:nvPr/>
          </p:nvSpPr>
          <p:spPr>
            <a:xfrm>
              <a:off x="4481086" y="441598"/>
              <a:ext cx="2086280" cy="989011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＞形箭號 4"/>
            <p:cNvSpPr/>
            <p:nvPr/>
          </p:nvSpPr>
          <p:spPr>
            <a:xfrm>
              <a:off x="4975592" y="441598"/>
              <a:ext cx="1097269" cy="9890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38672" rIns="38672" bIns="3867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/>
                <a:t>登入</a:t>
              </a:r>
              <a:r>
                <a:rPr lang="en-US" altLang="zh-TW" sz="2400" b="1" kern="1200" dirty="0" smtClean="0"/>
                <a:t/>
              </a:r>
              <a:br>
                <a:rPr lang="en-US" altLang="zh-TW" sz="2400" b="1" kern="1200" dirty="0" smtClean="0"/>
              </a:br>
              <a:r>
                <a:rPr lang="zh-TW" altLang="en-US" sz="2400" b="1" kern="1200" dirty="0" smtClean="0"/>
                <a:t>帳密</a:t>
              </a:r>
              <a:endParaRPr lang="zh-TW" altLang="en-US" sz="2400" b="1" kern="1200" dirty="0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179512" y="375047"/>
            <a:ext cx="13681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+mj-ea"/>
                <a:ea typeface="+mj-ea"/>
              </a:rPr>
              <a:t>步驟一： </a:t>
            </a:r>
            <a:endParaRPr lang="en-US" altLang="zh-TW" sz="2400" b="1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2123728" y="177281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或   從 淡江學生連結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619673" y="404664"/>
            <a:ext cx="2520279" cy="951540"/>
            <a:chOff x="3630" y="415636"/>
            <a:chExt cx="2724501" cy="10409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＞形箭號 13"/>
            <p:cNvSpPr/>
            <p:nvPr/>
          </p:nvSpPr>
          <p:spPr>
            <a:xfrm>
              <a:off x="3630" y="415636"/>
              <a:ext cx="2724501" cy="1040935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＞形箭號 4"/>
            <p:cNvSpPr/>
            <p:nvPr/>
          </p:nvSpPr>
          <p:spPr>
            <a:xfrm>
              <a:off x="524098" y="415636"/>
              <a:ext cx="1683566" cy="10409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chemeClr val="bg1"/>
                  </a:solidFill>
                </a:rPr>
                <a:t>淡江首頁</a:t>
              </a:r>
              <a:r>
                <a:rPr lang="en-US" altLang="zh-TW" sz="2000" b="1" kern="1200" dirty="0" smtClean="0">
                  <a:solidFill>
                    <a:schemeClr val="bg1"/>
                  </a:solidFill>
                </a:rPr>
                <a:t/>
              </a:r>
              <a:br>
                <a:rPr lang="en-US" altLang="zh-TW" sz="2000" b="1" kern="1200" dirty="0" smtClean="0">
                  <a:solidFill>
                    <a:schemeClr val="bg1"/>
                  </a:solidFill>
                </a:rPr>
              </a:br>
              <a:r>
                <a:rPr lang="en-US" altLang="zh-TW" sz="2000" b="1" kern="1200" dirty="0" smtClean="0">
                  <a:solidFill>
                    <a:schemeClr val="bg1"/>
                  </a:solidFill>
                </a:rPr>
                <a:t>or</a:t>
              </a:r>
              <a:br>
                <a:rPr lang="en-US" altLang="zh-TW" sz="2000" b="1" kern="1200" dirty="0" smtClean="0">
                  <a:solidFill>
                    <a:schemeClr val="bg1"/>
                  </a:solidFill>
                </a:rPr>
              </a:br>
              <a:r>
                <a:rPr lang="zh-TW" altLang="en-US" sz="2000" b="1" kern="1200" dirty="0" smtClean="0">
                  <a:solidFill>
                    <a:schemeClr val="bg1"/>
                  </a:solidFill>
                </a:rPr>
                <a:t>淡江學生</a:t>
              </a:r>
              <a:endParaRPr lang="en-US" altLang="zh-TW" sz="2000" b="1" kern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179512" y="375047"/>
            <a:ext cx="13681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+mj-ea"/>
                <a:ea typeface="+mj-ea"/>
              </a:rPr>
              <a:t>步驟一： </a:t>
            </a:r>
            <a:endParaRPr lang="en-US" altLang="zh-TW" sz="2400" b="1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00771" y="-2835696"/>
            <a:ext cx="8519701" cy="9496922"/>
            <a:chOff x="379700" y="-315416"/>
            <a:chExt cx="8519701" cy="949692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-315416"/>
              <a:ext cx="8503865" cy="499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700" y="4581128"/>
              <a:ext cx="8512780" cy="46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橢圓 4"/>
          <p:cNvSpPr/>
          <p:nvPr/>
        </p:nvSpPr>
        <p:spPr>
          <a:xfrm>
            <a:off x="2987823" y="5733255"/>
            <a:ext cx="1368152" cy="3600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14485138">
            <a:off x="3678190" y="6099540"/>
            <a:ext cx="720080" cy="360040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69287 L -1.11111E-6 2.8492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-66"/>
          <a:stretch>
            <a:fillRect/>
          </a:stretch>
        </p:blipFill>
        <p:spPr bwMode="auto">
          <a:xfrm>
            <a:off x="72008" y="1580011"/>
            <a:ext cx="8964488" cy="48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7596336" y="2132857"/>
            <a:ext cx="122413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右箭號 3"/>
          <p:cNvSpPr/>
          <p:nvPr/>
        </p:nvSpPr>
        <p:spPr>
          <a:xfrm rot="14485138">
            <a:off x="8072931" y="2482293"/>
            <a:ext cx="665502" cy="332751"/>
          </a:xfrm>
          <a:prstGeom prst="rightArrow">
            <a:avLst>
              <a:gd name="adj1" fmla="val 27672"/>
              <a:gd name="adj2" fmla="val 11698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1619673" y="404664"/>
            <a:ext cx="2520279" cy="951540"/>
            <a:chOff x="3630" y="415636"/>
            <a:chExt cx="2724501" cy="10409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＞形箭號 24"/>
            <p:cNvSpPr/>
            <p:nvPr/>
          </p:nvSpPr>
          <p:spPr>
            <a:xfrm>
              <a:off x="3630" y="415636"/>
              <a:ext cx="2724501" cy="1040935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＞形箭號 4"/>
            <p:cNvSpPr/>
            <p:nvPr/>
          </p:nvSpPr>
          <p:spPr>
            <a:xfrm>
              <a:off x="524098" y="415636"/>
              <a:ext cx="1683566" cy="10409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chemeClr val="bg1"/>
                  </a:solidFill>
                </a:rPr>
                <a:t>淡江首頁</a:t>
              </a:r>
              <a:r>
                <a:rPr lang="en-US" altLang="zh-TW" sz="2000" b="1" kern="1200" dirty="0" smtClean="0">
                  <a:solidFill>
                    <a:schemeClr val="bg1"/>
                  </a:solidFill>
                </a:rPr>
                <a:t/>
              </a:r>
              <a:br>
                <a:rPr lang="en-US" altLang="zh-TW" sz="2000" b="1" kern="1200" dirty="0" smtClean="0">
                  <a:solidFill>
                    <a:schemeClr val="bg1"/>
                  </a:solidFill>
                </a:rPr>
              </a:br>
              <a:r>
                <a:rPr lang="en-US" altLang="zh-TW" sz="2000" b="1" kern="1200" dirty="0" smtClean="0">
                  <a:solidFill>
                    <a:schemeClr val="bg1"/>
                  </a:solidFill>
                </a:rPr>
                <a:t>or</a:t>
              </a:r>
              <a:br>
                <a:rPr lang="en-US" altLang="zh-TW" sz="2000" b="1" kern="1200" dirty="0" smtClean="0">
                  <a:solidFill>
                    <a:schemeClr val="bg1"/>
                  </a:solidFill>
                </a:rPr>
              </a:br>
              <a:r>
                <a:rPr lang="zh-TW" altLang="en-US" sz="2000" b="1" kern="1200" dirty="0" smtClean="0">
                  <a:solidFill>
                    <a:schemeClr val="bg1"/>
                  </a:solidFill>
                </a:rPr>
                <a:t>淡江學生</a:t>
              </a:r>
              <a:endParaRPr lang="en-US" altLang="zh-TW" sz="2000" b="1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779912" y="404664"/>
            <a:ext cx="2160240" cy="936104"/>
            <a:chOff x="2290099" y="404804"/>
            <a:chExt cx="2232248" cy="10625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＞形箭號 27"/>
            <p:cNvSpPr/>
            <p:nvPr/>
          </p:nvSpPr>
          <p:spPr>
            <a:xfrm>
              <a:off x="2290099" y="404804"/>
              <a:ext cx="2232248" cy="1062598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＞形箭號 4"/>
            <p:cNvSpPr/>
            <p:nvPr/>
          </p:nvSpPr>
          <p:spPr>
            <a:xfrm>
              <a:off x="2810957" y="404804"/>
              <a:ext cx="1278388" cy="10625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38672" rIns="38672" bIns="3867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/>
                <a:t>學生學習歷程</a:t>
              </a:r>
              <a:endParaRPr lang="zh-TW" altLang="en-US" sz="2400" b="1" kern="1200" dirty="0"/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5580112" y="404664"/>
            <a:ext cx="1944216" cy="951540"/>
            <a:chOff x="4481086" y="441598"/>
            <a:chExt cx="2086280" cy="9890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＞形箭號 30"/>
            <p:cNvSpPr/>
            <p:nvPr/>
          </p:nvSpPr>
          <p:spPr>
            <a:xfrm>
              <a:off x="4481086" y="441598"/>
              <a:ext cx="2086280" cy="989011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＞形箭號 4"/>
            <p:cNvSpPr/>
            <p:nvPr/>
          </p:nvSpPr>
          <p:spPr>
            <a:xfrm>
              <a:off x="4975592" y="441598"/>
              <a:ext cx="1097269" cy="9890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38672" rIns="38672" bIns="3867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/>
                <a:t>登入</a:t>
              </a:r>
              <a:r>
                <a:rPr lang="en-US" altLang="zh-TW" sz="2400" b="1" kern="1200" dirty="0" smtClean="0"/>
                <a:t/>
              </a:r>
              <a:br>
                <a:rPr lang="en-US" altLang="zh-TW" sz="2400" b="1" kern="1200" dirty="0" smtClean="0"/>
              </a:br>
              <a:r>
                <a:rPr lang="zh-TW" altLang="en-US" sz="2400" b="1" kern="1200" dirty="0" smtClean="0"/>
                <a:t>帳密</a:t>
              </a:r>
              <a:endParaRPr lang="zh-TW" altLang="en-US" sz="2400" b="1" kern="1200" dirty="0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179512" y="404664"/>
            <a:ext cx="13681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+mj-ea"/>
                <a:ea typeface="+mj-ea"/>
              </a:rPr>
              <a:t>步驟二： </a:t>
            </a:r>
            <a:endParaRPr lang="en-US" altLang="zh-TW" sz="2400" b="1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92FE-7E85-402A-83E8-A1AF7A0673C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2623</TotalTime>
  <Words>882</Words>
  <Application>Microsoft Office PowerPoint</Application>
  <PresentationFormat>如螢幕大小 (4:3)</PresentationFormat>
  <Paragraphs>253</Paragraphs>
  <Slides>65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66" baseType="lpstr">
      <vt:lpstr>公正</vt:lpstr>
      <vt:lpstr>學生學習歷程教學手冊</vt:lpstr>
      <vt:lpstr>教學大綱</vt:lpstr>
      <vt:lpstr>投影片 3</vt:lpstr>
      <vt:lpstr>如何進入學生學習歷程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基本頁面操作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活動報名系統簡介</vt:lpstr>
      <vt:lpstr>投影片 22</vt:lpstr>
      <vt:lpstr>投影片 23</vt:lpstr>
      <vt:lpstr>投影片 24</vt:lpstr>
      <vt:lpstr>投影片 25</vt:lpstr>
      <vt:lpstr>投影片 26</vt:lpstr>
      <vt:lpstr>編輯資料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資料自動匯入</vt:lpstr>
      <vt:lpstr>投影片 36</vt:lpstr>
      <vt:lpstr>投影片 37</vt:lpstr>
      <vt:lpstr>投影片 38</vt:lpstr>
      <vt:lpstr>投影片 39</vt:lpstr>
      <vt:lpstr>課表&amp;歷年成績單</vt:lpstr>
      <vt:lpstr>投影片 41</vt:lpstr>
      <vt:lpstr>投影片 42</vt:lpstr>
      <vt:lpstr>投影片 43</vt:lpstr>
      <vt:lpstr>投影片 44</vt:lpstr>
      <vt:lpstr>自傳</vt:lpstr>
      <vt:lpstr>投影片 46</vt:lpstr>
      <vt:lpstr>投影片 47</vt:lpstr>
      <vt:lpstr>投影片 48</vt:lpstr>
      <vt:lpstr>投影片 49</vt:lpstr>
      <vt:lpstr>履歷</vt:lpstr>
      <vt:lpstr>投影片 51</vt:lpstr>
      <vt:lpstr>投影片 52</vt:lpstr>
      <vt:lpstr>投影片 53</vt:lpstr>
      <vt:lpstr>投影片 54</vt:lpstr>
      <vt:lpstr>投影片 55</vt:lpstr>
      <vt:lpstr>投影片 56</vt:lpstr>
      <vt:lpstr>我的網站</vt:lpstr>
      <vt:lpstr>投影片 58</vt:lpstr>
      <vt:lpstr>投影片 59</vt:lpstr>
      <vt:lpstr>投影片 60</vt:lpstr>
      <vt:lpstr>投影片 61</vt:lpstr>
      <vt:lpstr>投影片 62</vt:lpstr>
      <vt:lpstr>投影片 63</vt:lpstr>
      <vt:lpstr>兩網址的比較</vt:lpstr>
      <vt:lpstr>投影片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student</dc:creator>
  <cp:lastModifiedBy>128</cp:lastModifiedBy>
  <cp:revision>251</cp:revision>
  <cp:lastPrinted>2012-05-23T08:56:14Z</cp:lastPrinted>
  <dcterms:created xsi:type="dcterms:W3CDTF">2012-05-23T00:37:23Z</dcterms:created>
  <dcterms:modified xsi:type="dcterms:W3CDTF">2012-10-15T03:01:35Z</dcterms:modified>
</cp:coreProperties>
</file>