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1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11" name="直線接點 10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>
              <a:latin typeface="+mn-lt"/>
              <a:ea typeface="+mn-ea"/>
            </a:endParaRPr>
          </a:p>
        </p:txBody>
      </p:sp>
      <p:sp>
        <p:nvSpPr>
          <p:cNvPr id="13" name="橢圓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14" name="橢圓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15" name="日期版面配置區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9E8A5F-D905-42FD-96A8-23048B8692BB}" type="datetimeFigureOut">
              <a:rPr lang="zh-TW" altLang="en-US"/>
              <a:pPr>
                <a:defRPr/>
              </a:pPr>
              <a:t>2009/11/7</a:t>
            </a:fld>
            <a:endParaRPr lang="zh-TW" altLang="en-US"/>
          </a:p>
        </p:txBody>
      </p:sp>
      <p:sp>
        <p:nvSpPr>
          <p:cNvPr id="16" name="頁尾版面配置區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7" name="投影片編號版面配置區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7A695286-B288-4348-9D20-608BFF67C19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DB51B0-F1B4-411E-B575-83A5A2C8A74E}" type="datetimeFigureOut">
              <a:rPr lang="zh-TW" altLang="en-US"/>
              <a:pPr>
                <a:defRPr/>
              </a:pPr>
              <a:t>2009/11/7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38BC9-F583-457F-B5B7-5157EB3BE7F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>
              <a:latin typeface="+mn-lt"/>
              <a:ea typeface="+mn-ea"/>
            </a:endParaRPr>
          </a:p>
        </p:txBody>
      </p:sp>
      <p:sp>
        <p:nvSpPr>
          <p:cNvPr id="10" name="直線接點 9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11" name="橢圓 10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12" name="橢圓 11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13" name="投影片編號版面配置區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B5096D-16B6-45E7-8E10-C3760E7F94F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  <p:sp>
        <p:nvSpPr>
          <p:cNvPr id="14" name="日期版面配置區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FEFB89-8886-4DA3-9AE6-25D14FE2E45F}" type="datetimeFigureOut">
              <a:rPr lang="zh-TW" altLang="en-US"/>
              <a:pPr>
                <a:defRPr/>
              </a:pPr>
              <a:t>2009/11/7</a:t>
            </a:fld>
            <a:endParaRPr lang="zh-TW" altLang="en-US"/>
          </a:p>
        </p:txBody>
      </p:sp>
      <p:sp>
        <p:nvSpPr>
          <p:cNvPr id="15" name="頁尾版面配置區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8" name="內容版面配置區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98061-8217-4D56-B27F-E39B094F55AA}" type="datetimeFigureOut">
              <a:rPr lang="zh-TW" altLang="en-US"/>
              <a:pPr>
                <a:defRPr/>
              </a:pPr>
              <a:t>2009/11/7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8F7051-2175-4F31-8A99-9A73CA88B8F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>
              <a:latin typeface="+mn-lt"/>
              <a:ea typeface="+mn-ea"/>
            </a:endParaRPr>
          </a:p>
        </p:txBody>
      </p:sp>
      <p:sp>
        <p:nvSpPr>
          <p:cNvPr id="12" name="直線接點 11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13" name="橢圓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14" name="橢圓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15" name="頁尾版面配置區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6" name="日期版面配置區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F88-BAF9-461D-8849-21A722C3C5BB}" type="datetimeFigureOut">
              <a:rPr lang="zh-TW" altLang="en-US"/>
              <a:pPr>
                <a:defRPr/>
              </a:pPr>
              <a:t>2009/11/7</a:t>
            </a:fld>
            <a:endParaRPr lang="zh-TW" altLang="en-US"/>
          </a:p>
        </p:txBody>
      </p:sp>
      <p:sp>
        <p:nvSpPr>
          <p:cNvPr id="1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58E17C70-6489-49DE-BC35-18514E98B6F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線接點 4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10" name="內容版面配置區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2" name="內容版面配置區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DCC07F-182D-4B05-9F70-A2473A03F1CC}" type="datetimeFigureOut">
              <a:rPr lang="zh-TW" altLang="en-US"/>
              <a:pPr>
                <a:defRPr/>
              </a:pPr>
              <a:t>2009/11/7</a:t>
            </a:fld>
            <a:endParaRPr lang="zh-TW" altLang="en-US"/>
          </a:p>
        </p:txBody>
      </p:sp>
      <p:sp>
        <p:nvSpPr>
          <p:cNvPr id="7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941A5-95F8-451E-B166-B08F8B16B33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對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線接點 6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14" name="直線接點 13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>
              <a:latin typeface="+mn-lt"/>
              <a:ea typeface="+mn-ea"/>
            </a:endParaRPr>
          </a:p>
        </p:txBody>
      </p:sp>
      <p:sp>
        <p:nvSpPr>
          <p:cNvPr id="16" name="橢圓 15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17" name="橢圓 1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24" name="內容版面配置區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26" name="內容版面配置區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23" name="標題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18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38254-ABA5-421A-A35B-91B8E125231D}" type="datetimeFigureOut">
              <a:rPr lang="zh-TW" altLang="en-US"/>
              <a:pPr>
                <a:defRPr/>
              </a:pPr>
              <a:t>2009/11/7</a:t>
            </a:fld>
            <a:endParaRPr lang="zh-TW" altLang="en-US"/>
          </a:p>
        </p:txBody>
      </p:sp>
      <p:sp>
        <p:nvSpPr>
          <p:cNvPr id="19" name="頁尾版面配置區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20" name="投影片編號版面配置區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A676FC24-30F8-47EC-AB43-ADC91AC2F85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681C5-BDEC-4A20-957D-B69A745C71EA}" type="datetimeFigureOut">
              <a:rPr lang="zh-TW" altLang="en-US"/>
              <a:pPr>
                <a:defRPr/>
              </a:pPr>
              <a:t>2009/11/7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CCF2E-1A59-4269-8AC8-E2F99F7FD45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>
              <a:latin typeface="+mn-lt"/>
              <a:ea typeface="+mn-ea"/>
            </a:endParaRPr>
          </a:p>
        </p:txBody>
      </p:sp>
      <p:sp>
        <p:nvSpPr>
          <p:cNvPr id="8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71121-5329-4218-AAB8-19177538C93D}" type="datetimeFigureOut">
              <a:rPr lang="zh-TW" altLang="en-US"/>
              <a:pPr>
                <a:defRPr/>
              </a:pPr>
              <a:t>2009/11/7</a:t>
            </a:fld>
            <a:endParaRPr lang="zh-TW" altLang="en-US"/>
          </a:p>
        </p:txBody>
      </p:sp>
      <p:sp>
        <p:nvSpPr>
          <p:cNvPr id="9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8D4D76B-167B-4AF1-AB23-1F32EDA31FD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>
              <a:latin typeface="+mn-lt"/>
              <a:ea typeface="+mn-ea"/>
            </a:endParaRPr>
          </a:p>
        </p:txBody>
      </p:sp>
      <p:sp>
        <p:nvSpPr>
          <p:cNvPr id="12" name="直線接點 11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13" name="橢圓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14" name="橢圓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20" name="內容版面配置區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6" name="投影片編號版面配置區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5C8289EC-0C56-407C-9155-B25049FE55C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  <p:sp>
        <p:nvSpPr>
          <p:cNvPr id="17" name="日期版面配置區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BFF13-AC64-48A8-9540-3DE7BF823F66}" type="datetimeFigureOut">
              <a:rPr lang="zh-TW" altLang="en-US"/>
              <a:pPr>
                <a:defRPr/>
              </a:pPr>
              <a:t>2009/11/7</a:t>
            </a:fld>
            <a:endParaRPr lang="zh-TW" altLang="en-US"/>
          </a:p>
        </p:txBody>
      </p:sp>
      <p:sp>
        <p:nvSpPr>
          <p:cNvPr id="18" name="頁尾版面配置區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線接點 4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>
              <a:latin typeface="+mn-lt"/>
              <a:ea typeface="+mn-ea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>
              <a:latin typeface="+mn-lt"/>
              <a:ea typeface="+mn-ea"/>
            </a:endParaRPr>
          </a:p>
        </p:txBody>
      </p:sp>
      <p:sp>
        <p:nvSpPr>
          <p:cNvPr id="13" name="橢圓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14" name="橢圓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en-US" noProof="0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6" name="投影片編號版面配置區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100A49-8EE3-4A5F-B55B-6A03FB681D1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  <p:sp>
        <p:nvSpPr>
          <p:cNvPr id="17" name="日期版面配置區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9D50F1-DBDE-4020-B3BC-1EC5EC38ACF3}" type="datetimeFigureOut">
              <a:rPr lang="zh-TW" altLang="en-US"/>
              <a:pPr>
                <a:defRPr/>
              </a:pPr>
              <a:t>2009/11/7</a:t>
            </a:fld>
            <a:endParaRPr lang="zh-TW" altLang="en-US"/>
          </a:p>
        </p:txBody>
      </p:sp>
      <p:sp>
        <p:nvSpPr>
          <p:cNvPr id="18" name="頁尾版面配置區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rgbClr val="FFFFFF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3219514-075A-4A2B-A3F6-CF6BF518BB63}" type="datetimeFigureOut">
              <a:rPr lang="zh-TW" altLang="en-US"/>
              <a:pPr>
                <a:defRPr/>
              </a:pPr>
              <a:t>2009/11/7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FFFFFF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>
              <a:latin typeface="+mn-lt"/>
              <a:ea typeface="+mn-ea"/>
            </a:endParaRPr>
          </a:p>
        </p:txBody>
      </p:sp>
      <p:sp>
        <p:nvSpPr>
          <p:cNvPr id="10" name="直線接點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15" name="橢圓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smtClean="0">
                <a:solidFill>
                  <a:schemeClr val="accent3">
                    <a:shade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74A9D07-13B8-40EB-B362-7F0569F6E09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  <p:sp>
        <p:nvSpPr>
          <p:cNvPr id="1038" name="標題版面配置區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en-US" smtClean="0"/>
          </a:p>
        </p:txBody>
      </p:sp>
      <p:sp>
        <p:nvSpPr>
          <p:cNvPr id="1039" name="文字版面配置區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300" kern="1200">
          <a:solidFill>
            <a:srgbClr val="7B9899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微軟正黑體" pitchFamily="34" charset="-120"/>
        </a:defRPr>
      </a:lvl2pPr>
      <a:lvl3pPr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微軟正黑體" pitchFamily="34" charset="-120"/>
        </a:defRPr>
      </a:lvl3pPr>
      <a:lvl4pPr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微軟正黑體" pitchFamily="34" charset="-120"/>
        </a:defRPr>
      </a:lvl4pPr>
      <a:lvl5pPr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微軟正黑體" pitchFamily="34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微軟正黑體" pitchFamily="34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微軟正黑體" pitchFamily="34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微軟正黑體" pitchFamily="34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  <a:ea typeface="微軟正黑體" pitchFamily="34" charset="-12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ct val="20000"/>
        </a:spcBef>
        <a:spcAft>
          <a:spcPct val="0"/>
        </a:spcAft>
        <a:buClr>
          <a:srgbClr val="8CADAE"/>
        </a:buClr>
        <a:buSzPct val="75000"/>
        <a:buFont typeface="Wingdings 2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ct val="20000"/>
        </a:spcBef>
        <a:spcAft>
          <a:spcPct val="0"/>
        </a:spcAft>
        <a:buClr>
          <a:srgbClr val="8C7B70"/>
        </a:buClr>
        <a:buSzPct val="70000"/>
        <a:buFont typeface="Wingdings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ct val="20000"/>
        </a:spcBef>
        <a:spcAft>
          <a:spcPct val="0"/>
        </a:spcAft>
        <a:buClr>
          <a:srgbClr val="8FB08C"/>
        </a:buClr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5072063" y="4429125"/>
            <a:ext cx="3629025" cy="1752600"/>
          </a:xfrm>
        </p:spPr>
        <p:txBody>
          <a:bodyPr>
            <a:normAutofit/>
          </a:bodyPr>
          <a:lstStyle/>
          <a:p>
            <a:pPr algn="l" fontAlgn="auto">
              <a:spcAft>
                <a:spcPts val="0"/>
              </a:spcAft>
              <a:buFont typeface="Wingdings 2"/>
              <a:buNone/>
              <a:defRPr/>
            </a:pPr>
            <a:r>
              <a:rPr lang="zh-TW" altLang="en-US" sz="1800" dirty="0" smtClean="0"/>
              <a:t>第五組 組員</a:t>
            </a:r>
            <a:endParaRPr lang="en-US" altLang="zh-TW" sz="1800" dirty="0" smtClean="0"/>
          </a:p>
          <a:p>
            <a:pPr algn="l" fontAlgn="auto">
              <a:spcAft>
                <a:spcPts val="0"/>
              </a:spcAft>
              <a:buFont typeface="Wingdings 2"/>
              <a:buNone/>
              <a:defRPr/>
            </a:pPr>
            <a:endParaRPr lang="en-US" altLang="zh-TW" sz="1800" dirty="0" smtClean="0"/>
          </a:p>
          <a:p>
            <a:pPr algn="l" fontAlgn="auto">
              <a:spcAft>
                <a:spcPts val="0"/>
              </a:spcAft>
              <a:buFont typeface="Wingdings 2"/>
              <a:buNone/>
              <a:defRPr/>
            </a:pPr>
            <a:r>
              <a:rPr lang="zh-TW" altLang="en-US" sz="1800" dirty="0" smtClean="0"/>
              <a:t>林郁君</a:t>
            </a:r>
            <a:endParaRPr lang="en-US" altLang="zh-TW" sz="1800" dirty="0" smtClean="0"/>
          </a:p>
          <a:p>
            <a:pPr algn="l" fontAlgn="auto">
              <a:spcAft>
                <a:spcPts val="0"/>
              </a:spcAft>
              <a:buFont typeface="Wingdings 2"/>
              <a:buNone/>
              <a:defRPr/>
            </a:pPr>
            <a:r>
              <a:rPr lang="zh-TW" altLang="en-US" sz="1800" dirty="0" smtClean="0"/>
              <a:t>郭律妏</a:t>
            </a:r>
            <a:endParaRPr lang="en-US" altLang="zh-TW" sz="1800" dirty="0" smtClean="0"/>
          </a:p>
          <a:p>
            <a:pPr algn="l" fontAlgn="auto">
              <a:spcAft>
                <a:spcPts val="0"/>
              </a:spcAft>
              <a:buFont typeface="Wingdings 2"/>
              <a:buNone/>
              <a:defRPr/>
            </a:pPr>
            <a:r>
              <a:rPr lang="zh-TW" altLang="en-US" sz="1800" dirty="0" smtClean="0"/>
              <a:t>莊羚</a:t>
            </a:r>
            <a:endParaRPr lang="en-US" altLang="zh-TW" sz="1800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en-US" altLang="zh-TW" dirty="0" smtClean="0"/>
          </a:p>
        </p:txBody>
      </p:sp>
      <p:sp>
        <p:nvSpPr>
          <p:cNvPr id="13315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smtClean="0"/>
              <a:t>即時通訊麥克風通話使用教學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標題 1"/>
          <p:cNvSpPr>
            <a:spLocks noGrp="1"/>
          </p:cNvSpPr>
          <p:nvPr>
            <p:ph type="title" idx="4294967295"/>
          </p:nvPr>
        </p:nvSpPr>
        <p:spPr>
          <a:xfrm>
            <a:off x="539750" y="260350"/>
            <a:ext cx="8229600" cy="1143000"/>
          </a:xfrm>
        </p:spPr>
        <p:txBody>
          <a:bodyPr/>
          <a:lstStyle/>
          <a:p>
            <a:r>
              <a:rPr lang="zh-TW" altLang="en-US" smtClean="0"/>
              <a:t>介紹如何啟動網路連線</a:t>
            </a:r>
          </a:p>
        </p:txBody>
      </p:sp>
      <p:sp>
        <p:nvSpPr>
          <p:cNvPr id="35843" name="內容版面配置區 2"/>
          <p:cNvSpPr>
            <a:spLocks noGrp="1"/>
          </p:cNvSpPr>
          <p:nvPr>
            <p:ph sz="quarter" idx="4294967295"/>
          </p:nvPr>
        </p:nvSpPr>
        <p:spPr>
          <a:xfrm>
            <a:off x="179388" y="1773238"/>
            <a:ext cx="8201025" cy="4468812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zh-TW" altLang="en-US" smtClean="0"/>
              <a:t>第一步：先在桌面點選連線圖示   </a:t>
            </a:r>
            <a:endParaRPr lang="en-US" altLang="zh-TW" smtClean="0"/>
          </a:p>
          <a:p>
            <a:pPr>
              <a:buFont typeface="Wingdings 2" pitchFamily="18" charset="2"/>
              <a:buNone/>
            </a:pPr>
            <a:endParaRPr lang="en-US" altLang="zh-TW" smtClean="0"/>
          </a:p>
          <a:p>
            <a:pPr>
              <a:buFont typeface="Wingdings 2" pitchFamily="18" charset="2"/>
              <a:buNone/>
            </a:pPr>
            <a:endParaRPr lang="en-US" altLang="zh-TW" smtClean="0"/>
          </a:p>
          <a:p>
            <a:pPr>
              <a:buFont typeface="Wingdings 2" pitchFamily="18" charset="2"/>
              <a:buNone/>
            </a:pPr>
            <a:endParaRPr lang="en-US" altLang="zh-TW" smtClean="0"/>
          </a:p>
          <a:p>
            <a:pPr>
              <a:buFont typeface="Wingdings 2" pitchFamily="18" charset="2"/>
              <a:buNone/>
            </a:pPr>
            <a:endParaRPr lang="en-US" altLang="zh-TW" smtClean="0"/>
          </a:p>
          <a:p>
            <a:pPr>
              <a:buFont typeface="Wingdings 2" pitchFamily="18" charset="2"/>
              <a:buNone/>
            </a:pPr>
            <a:endParaRPr lang="en-US" altLang="zh-TW" smtClean="0"/>
          </a:p>
          <a:p>
            <a:pPr>
              <a:buFont typeface="Wingdings 2" pitchFamily="18" charset="2"/>
              <a:buNone/>
            </a:pPr>
            <a:r>
              <a:rPr lang="zh-TW" altLang="en-US" smtClean="0"/>
              <a:t>第二步：會出現以下視窗</a:t>
            </a:r>
            <a:r>
              <a:rPr lang="en-US" altLang="zh-TW" smtClean="0">
                <a:sym typeface="Wingdings" pitchFamily="2" charset="2"/>
              </a:rPr>
              <a:t></a:t>
            </a:r>
          </a:p>
          <a:p>
            <a:pPr>
              <a:buFont typeface="Wingdings 2" pitchFamily="18" charset="2"/>
              <a:buNone/>
            </a:pPr>
            <a:endParaRPr lang="en-US" altLang="zh-TW" smtClean="0"/>
          </a:p>
          <a:p>
            <a:pPr>
              <a:buFont typeface="Wingdings 2" pitchFamily="18" charset="2"/>
              <a:buNone/>
            </a:pPr>
            <a:endParaRPr lang="zh-TW" altLang="en-US" smtClean="0"/>
          </a:p>
          <a:p>
            <a:pPr>
              <a:buFont typeface="Wingdings 2" pitchFamily="18" charset="2"/>
              <a:buNone/>
            </a:pPr>
            <a:endParaRPr lang="en-US" altLang="zh-TW" smtClean="0"/>
          </a:p>
          <a:p>
            <a:pPr>
              <a:buFont typeface="Wingdings 2" pitchFamily="18" charset="2"/>
              <a:buNone/>
            </a:pPr>
            <a:endParaRPr lang="zh-TW" altLang="en-US" smtClean="0"/>
          </a:p>
          <a:p>
            <a:pPr>
              <a:buFont typeface="Wingdings 2" pitchFamily="18" charset="2"/>
              <a:buNone/>
            </a:pPr>
            <a:endParaRPr lang="zh-TW" altLang="en-US" smtClean="0"/>
          </a:p>
        </p:txBody>
      </p:sp>
      <p:pic>
        <p:nvPicPr>
          <p:cNvPr id="35844" name="圖片 3" descr="圖形-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2349500"/>
            <a:ext cx="3643312" cy="136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圖片 5" descr="寬頻連線視窗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2276475"/>
            <a:ext cx="3900487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3" descr="連線後"/>
          <p:cNvPicPr>
            <a:picLocks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500563" y="476250"/>
            <a:ext cx="4392612" cy="3024188"/>
          </a:xfrm>
          <a:noFill/>
        </p:spPr>
      </p:pic>
      <p:pic>
        <p:nvPicPr>
          <p:cNvPr id="36868" name="Picture 4" descr="連線電腦圖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2997200"/>
            <a:ext cx="4103688" cy="297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179388" y="1700213"/>
            <a:ext cx="40957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0" lang="zh-TW" altLang="en-US" sz="2800"/>
              <a:t>第三步：注意螢幕右下角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>
                <a:solidFill>
                  <a:srgbClr val="7B9899"/>
                </a:solidFill>
              </a:rPr>
              <a:t>介紹教學目標及對象</a:t>
            </a:r>
          </a:p>
        </p:txBody>
      </p:sp>
      <p:sp>
        <p:nvSpPr>
          <p:cNvPr id="14339" name="內容版面配置區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r>
              <a:rPr lang="zh-TW" altLang="en-US" smtClean="0"/>
              <a:t>目標：</a:t>
            </a:r>
            <a:endParaRPr lang="en-US" altLang="zh-TW" smtClean="0"/>
          </a:p>
          <a:p>
            <a:pPr algn="just">
              <a:buFont typeface="Wingdings 2" pitchFamily="18" charset="2"/>
              <a:buNone/>
            </a:pPr>
            <a:r>
              <a:rPr lang="zh-TW" altLang="en-US" smtClean="0"/>
              <a:t>   針對使用過電腦但未精熟即時通訊系統</a:t>
            </a:r>
            <a:r>
              <a:rPr lang="en-US" altLang="zh-TW" smtClean="0"/>
              <a:t>(</a:t>
            </a:r>
            <a:r>
              <a:rPr lang="zh-TW" altLang="en-US" smtClean="0"/>
              <a:t>含</a:t>
            </a:r>
            <a:r>
              <a:rPr lang="en-US" altLang="zh-TW" smtClean="0"/>
              <a:t>MSN</a:t>
            </a:r>
            <a:r>
              <a:rPr lang="zh-TW" altLang="en-US" smtClean="0"/>
              <a:t>，奇</a:t>
            </a:r>
            <a:endParaRPr lang="en-US" altLang="zh-TW" smtClean="0"/>
          </a:p>
          <a:p>
            <a:pPr algn="just">
              <a:buFont typeface="Wingdings 2" pitchFamily="18" charset="2"/>
              <a:buNone/>
            </a:pPr>
            <a:r>
              <a:rPr lang="zh-TW" altLang="en-US" smtClean="0"/>
              <a:t>摩即時通訊等</a:t>
            </a:r>
            <a:r>
              <a:rPr lang="en-US" altLang="zh-TW" smtClean="0"/>
              <a:t>)</a:t>
            </a:r>
            <a:r>
              <a:rPr lang="zh-TW" altLang="en-US" smtClean="0"/>
              <a:t>使用麥克風通話的學習者所設計。</a:t>
            </a:r>
            <a:endParaRPr lang="en-US" altLang="zh-TW" smtClean="0"/>
          </a:p>
          <a:p>
            <a:pPr algn="just">
              <a:buFont typeface="Wingdings 2" pitchFamily="18" charset="2"/>
              <a:buNone/>
            </a:pPr>
            <a:endParaRPr lang="zh-TW" altLang="en-US" smtClean="0"/>
          </a:p>
          <a:p>
            <a:r>
              <a:rPr lang="zh-TW" altLang="en-US" smtClean="0"/>
              <a:t>對象：</a:t>
            </a:r>
            <a:endParaRPr lang="en-US" altLang="zh-TW" smtClean="0"/>
          </a:p>
          <a:p>
            <a:pPr>
              <a:buFont typeface="Wingdings 2" pitchFamily="18" charset="2"/>
              <a:buNone/>
            </a:pPr>
            <a:r>
              <a:rPr lang="zh-TW" altLang="en-US" smtClean="0"/>
              <a:t>   學習者年齡層為</a:t>
            </a:r>
            <a:r>
              <a:rPr lang="en-US" altLang="zh-TW" smtClean="0"/>
              <a:t>40</a:t>
            </a:r>
            <a:r>
              <a:rPr lang="zh-TW" altLang="en-US" smtClean="0"/>
              <a:t>歲到</a:t>
            </a:r>
            <a:r>
              <a:rPr lang="en-US" altLang="zh-TW" smtClean="0"/>
              <a:t>50</a:t>
            </a:r>
            <a:r>
              <a:rPr lang="zh-TW" altLang="en-US" smtClean="0"/>
              <a:t>歲成年人。</a:t>
            </a:r>
            <a:endParaRPr lang="en-US" altLang="zh-TW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>
                <a:solidFill>
                  <a:srgbClr val="7B9899"/>
                </a:solidFill>
              </a:rPr>
              <a:t>教學內容</a:t>
            </a:r>
            <a:r>
              <a:rPr lang="en-US" altLang="zh-TW" smtClean="0">
                <a:solidFill>
                  <a:srgbClr val="7B9899"/>
                </a:solidFill>
              </a:rPr>
              <a:t>-</a:t>
            </a:r>
            <a:r>
              <a:rPr lang="zh-TW" altLang="en-US" smtClean="0">
                <a:solidFill>
                  <a:srgbClr val="7B9899"/>
                </a:solidFill>
              </a:rPr>
              <a:t>介紹基礎概念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>
            <a:normAutofit fontScale="92500"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zh-TW" altLang="en-US" dirty="0" smtClean="0"/>
              <a:t>電腦它是按照指令執行的，大多數的視窗</a:t>
            </a:r>
            <a:r>
              <a:rPr lang="en-US" dirty="0" smtClean="0"/>
              <a:t>(</a:t>
            </a:r>
            <a:r>
              <a:rPr lang="zh-TW" altLang="en-US" dirty="0" smtClean="0"/>
              <a:t>就是執行動作</a:t>
            </a:r>
            <a:r>
              <a:rPr lang="en-US" dirty="0" smtClean="0"/>
              <a:t>)</a:t>
            </a:r>
            <a:r>
              <a:rPr lang="zh-TW" altLang="en-US" dirty="0" smtClean="0"/>
              <a:t>都是一樣方法去操作的。因此以下分為幾個步驟。</a:t>
            </a:r>
          </a:p>
          <a:p>
            <a:pPr marL="274320" indent="-274320" fontAlgn="auto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zh-TW" altLang="en-US" dirty="0" smtClean="0"/>
              <a:t>第一：先把電腦開機，由於無法抓到圖片，又屬於較簡單動作，因此無圖片解說。</a:t>
            </a:r>
          </a:p>
          <a:p>
            <a:pPr marL="274320" indent="-274320" fontAlgn="auto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zh-TW" altLang="en-US" dirty="0" smtClean="0"/>
              <a:t>第二：想要上網就必須先開始連線的動作。</a:t>
            </a:r>
          </a:p>
          <a:p>
            <a:pPr marL="274320" indent="-274320" fontAlgn="auto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zh-TW" altLang="en-US" dirty="0" smtClean="0"/>
              <a:t>第三：再開始點選自己想要的視窗。</a:t>
            </a:r>
          </a:p>
          <a:p>
            <a:pPr marL="274320" indent="-274320" fontAlgn="auto">
              <a:lnSpc>
                <a:spcPct val="15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zh-TW" altLang="en-US" dirty="0" smtClean="0"/>
              <a:t>第四：每個視窗的操作大多大同小異，下面會依照每種視窗的操作方式做詳細介紹。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zh-TW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>
                <a:solidFill>
                  <a:srgbClr val="7B9899"/>
                </a:solidFill>
              </a:rPr>
              <a:t>教學內容</a:t>
            </a:r>
            <a:r>
              <a:rPr lang="en-US" altLang="zh-TW" smtClean="0">
                <a:solidFill>
                  <a:srgbClr val="7B9899"/>
                </a:solidFill>
              </a:rPr>
              <a:t>-</a:t>
            </a:r>
            <a:r>
              <a:rPr lang="zh-TW" altLang="en-US" smtClean="0">
                <a:solidFill>
                  <a:srgbClr val="7B9899"/>
                </a:solidFill>
              </a:rPr>
              <a:t>認識基本圖示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>
            <a:normAutofit fontScale="92500"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zh-TW" altLang="en-US" dirty="0" smtClean="0"/>
              <a:t>圖示</a:t>
            </a:r>
            <a:r>
              <a:rPr lang="en-US" dirty="0" smtClean="0"/>
              <a:t>(</a:t>
            </a:r>
            <a:r>
              <a:rPr lang="zh-TW" altLang="en-US" dirty="0" smtClean="0"/>
              <a:t>或圖片</a:t>
            </a:r>
            <a:r>
              <a:rPr lang="en-US" dirty="0" smtClean="0"/>
              <a:t>)</a:t>
            </a:r>
            <a:r>
              <a:rPr lang="zh-TW" altLang="en-US" dirty="0" smtClean="0"/>
              <a:t>都是用來代表每種指令或視窗，熟記圖形是非常重要的。其次如果能記住文字</a:t>
            </a:r>
            <a:r>
              <a:rPr lang="en-US" dirty="0" smtClean="0"/>
              <a:t>(</a:t>
            </a:r>
            <a:r>
              <a:rPr lang="zh-TW" altLang="en-US" dirty="0" smtClean="0"/>
              <a:t>中、英文</a:t>
            </a:r>
            <a:r>
              <a:rPr lang="en-US" dirty="0" smtClean="0"/>
              <a:t>)</a:t>
            </a:r>
            <a:r>
              <a:rPr lang="zh-TW" altLang="en-US" dirty="0" smtClean="0"/>
              <a:t>表示更能掌握每項指令。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en-US" altLang="zh-TW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zh-TW" altLang="en-US" dirty="0" smtClean="0"/>
              <a:t>圖片</a:t>
            </a:r>
            <a:r>
              <a:rPr lang="en-US" dirty="0" smtClean="0"/>
              <a:t>1.</a:t>
            </a:r>
            <a:endParaRPr lang="zh-TW" altLang="en-US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en-US" altLang="zh-TW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en-US" altLang="zh-TW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en-US" altLang="zh-TW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en-US" altLang="zh-TW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zh-TW" altLang="en-US" dirty="0" smtClean="0"/>
              <a:t>代表連線的名稱可以隨意更換。所以基本上要先注意圖示的長相。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zh-TW" altLang="en-US" dirty="0"/>
          </a:p>
        </p:txBody>
      </p:sp>
      <p:pic>
        <p:nvPicPr>
          <p:cNvPr id="16388" name="圖片 3" descr="圖形-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38" y="3143250"/>
            <a:ext cx="4429125" cy="166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>
                <a:solidFill>
                  <a:srgbClr val="7B9899"/>
                </a:solidFill>
              </a:rPr>
              <a:t>教學內容</a:t>
            </a:r>
            <a:r>
              <a:rPr lang="en-US" altLang="zh-TW" smtClean="0">
                <a:solidFill>
                  <a:srgbClr val="7B9899"/>
                </a:solidFill>
              </a:rPr>
              <a:t>-</a:t>
            </a:r>
            <a:r>
              <a:rPr lang="zh-TW" altLang="en-US" smtClean="0">
                <a:solidFill>
                  <a:srgbClr val="7B9899"/>
                </a:solidFill>
              </a:rPr>
              <a:t>認識基本圖示</a:t>
            </a:r>
          </a:p>
        </p:txBody>
      </p:sp>
      <p:sp>
        <p:nvSpPr>
          <p:cNvPr id="17411" name="內容版面配置區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zh-TW" altLang="en-US" smtClean="0"/>
              <a:t>圖片</a:t>
            </a:r>
            <a:r>
              <a:rPr lang="en-US" altLang="zh-TW" smtClean="0"/>
              <a:t>2.</a:t>
            </a:r>
          </a:p>
          <a:p>
            <a:pPr>
              <a:buFont typeface="Wingdings 2" pitchFamily="18" charset="2"/>
              <a:buNone/>
            </a:pPr>
            <a:endParaRPr lang="en-US" altLang="zh-TW" smtClean="0"/>
          </a:p>
          <a:p>
            <a:pPr>
              <a:buFont typeface="Wingdings 2" pitchFamily="18" charset="2"/>
              <a:buNone/>
            </a:pPr>
            <a:endParaRPr lang="en-US" altLang="zh-TW" smtClean="0"/>
          </a:p>
          <a:p>
            <a:pPr>
              <a:buFont typeface="Wingdings 2" pitchFamily="18" charset="2"/>
              <a:buNone/>
            </a:pPr>
            <a:endParaRPr lang="en-US" altLang="zh-TW" smtClean="0"/>
          </a:p>
          <a:p>
            <a:pPr>
              <a:buFont typeface="Wingdings 2" pitchFamily="18" charset="2"/>
              <a:buNone/>
            </a:pPr>
            <a:endParaRPr lang="en-US" altLang="zh-TW" smtClean="0"/>
          </a:p>
          <a:p>
            <a:pPr>
              <a:buFont typeface="Wingdings 2" pitchFamily="18" charset="2"/>
              <a:buNone/>
            </a:pPr>
            <a:endParaRPr lang="en-US" altLang="zh-TW" smtClean="0"/>
          </a:p>
          <a:p>
            <a:pPr>
              <a:buFont typeface="Wingdings 2" pitchFamily="18" charset="2"/>
              <a:buNone/>
            </a:pPr>
            <a:r>
              <a:rPr lang="zh-TW" altLang="en-US" smtClean="0"/>
              <a:t>即時通在桌面上就是長這樣，笑臉是即時通的代表人物。旁邊紫色表示對話框</a:t>
            </a:r>
            <a:r>
              <a:rPr lang="en-US" altLang="zh-TW" smtClean="0"/>
              <a:t>(</a:t>
            </a:r>
            <a:r>
              <a:rPr lang="zh-TW" altLang="en-US" smtClean="0"/>
              <a:t>裡面有對話內容的框框</a:t>
            </a:r>
            <a:r>
              <a:rPr lang="en-US" altLang="zh-TW" smtClean="0"/>
              <a:t>)</a:t>
            </a:r>
            <a:r>
              <a:rPr lang="zh-TW" altLang="en-US" smtClean="0"/>
              <a:t>。奇摩是其代表中文，即時通是奇摩的產物。</a:t>
            </a:r>
          </a:p>
          <a:p>
            <a:pPr>
              <a:buFont typeface="Wingdings 2" pitchFamily="18" charset="2"/>
              <a:buNone/>
            </a:pPr>
            <a:endParaRPr lang="zh-TW" altLang="en-US" smtClean="0"/>
          </a:p>
          <a:p>
            <a:pPr>
              <a:buFont typeface="Wingdings 2" pitchFamily="18" charset="2"/>
              <a:buNone/>
            </a:pPr>
            <a:endParaRPr lang="zh-TW" altLang="en-US" smtClean="0"/>
          </a:p>
        </p:txBody>
      </p:sp>
      <p:pic>
        <p:nvPicPr>
          <p:cNvPr id="17412" name="圖片 3" descr="即時通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1714500"/>
            <a:ext cx="4762500" cy="229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>
                <a:solidFill>
                  <a:srgbClr val="7B9899"/>
                </a:solidFill>
              </a:rPr>
              <a:t>教學內容</a:t>
            </a:r>
            <a:r>
              <a:rPr lang="en-US" altLang="zh-TW" smtClean="0">
                <a:solidFill>
                  <a:srgbClr val="7B9899"/>
                </a:solidFill>
              </a:rPr>
              <a:t>-</a:t>
            </a:r>
            <a:r>
              <a:rPr lang="zh-TW" altLang="en-US" smtClean="0">
                <a:solidFill>
                  <a:srgbClr val="7B9899"/>
                </a:solidFill>
              </a:rPr>
              <a:t>認識基本圖示</a:t>
            </a:r>
          </a:p>
        </p:txBody>
      </p:sp>
      <p:sp>
        <p:nvSpPr>
          <p:cNvPr id="18435" name="內容版面配置區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zh-TW" altLang="en-US" smtClean="0"/>
              <a:t>圖片</a:t>
            </a:r>
            <a:r>
              <a:rPr lang="en-US" altLang="zh-TW" smtClean="0"/>
              <a:t>3.</a:t>
            </a:r>
          </a:p>
          <a:p>
            <a:pPr>
              <a:buFont typeface="Wingdings 2" pitchFamily="18" charset="2"/>
              <a:buNone/>
            </a:pPr>
            <a:endParaRPr lang="en-US" smtClean="0">
              <a:ea typeface="新細明體" pitchFamily="18" charset="-120"/>
            </a:endParaRPr>
          </a:p>
          <a:p>
            <a:pPr>
              <a:buFont typeface="Wingdings 2" pitchFamily="18" charset="2"/>
              <a:buNone/>
            </a:pPr>
            <a:endParaRPr lang="en-US" smtClean="0">
              <a:ea typeface="新細明體" pitchFamily="18" charset="-120"/>
            </a:endParaRPr>
          </a:p>
          <a:p>
            <a:pPr>
              <a:buFont typeface="Wingdings 2" pitchFamily="18" charset="2"/>
              <a:buNone/>
            </a:pPr>
            <a:endParaRPr lang="en-US" smtClean="0">
              <a:ea typeface="新細明體" pitchFamily="18" charset="-120"/>
            </a:endParaRPr>
          </a:p>
          <a:p>
            <a:pPr>
              <a:buFont typeface="Wingdings 2" pitchFamily="18" charset="2"/>
              <a:buNone/>
            </a:pPr>
            <a:endParaRPr lang="en-US" smtClean="0">
              <a:ea typeface="新細明體" pitchFamily="18" charset="-120"/>
            </a:endParaRPr>
          </a:p>
          <a:p>
            <a:pPr>
              <a:buFont typeface="Wingdings 2" pitchFamily="18" charset="2"/>
              <a:buNone/>
            </a:pPr>
            <a:r>
              <a:rPr lang="en-US" altLang="zh-TW" smtClean="0"/>
              <a:t>MSN</a:t>
            </a:r>
            <a:r>
              <a:rPr lang="zh-TW" altLang="en-US" smtClean="0"/>
              <a:t>也是一種通訊軟體，因為都是英文的關係，所以先記圖會比較簡單，它的代表人物是一個人的模樣。最新版的圖案是有兩個人組成，中間的黃色弧狀表示交流的意思。</a:t>
            </a:r>
          </a:p>
          <a:p>
            <a:pPr>
              <a:buFont typeface="Wingdings 2" pitchFamily="18" charset="2"/>
              <a:buNone/>
            </a:pPr>
            <a:endParaRPr lang="en-US" altLang="zh-TW" smtClean="0"/>
          </a:p>
          <a:p>
            <a:pPr>
              <a:buFont typeface="Wingdings 2" pitchFamily="18" charset="2"/>
              <a:buNone/>
            </a:pPr>
            <a:endParaRPr lang="zh-TW" altLang="en-US" smtClean="0"/>
          </a:p>
          <a:p>
            <a:endParaRPr lang="zh-TW" altLang="en-US" smtClean="0"/>
          </a:p>
        </p:txBody>
      </p:sp>
      <p:pic>
        <p:nvPicPr>
          <p:cNvPr id="18436" name="圖片 3" descr="MS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1714500"/>
            <a:ext cx="4643438" cy="223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>
                <a:solidFill>
                  <a:srgbClr val="7B9899"/>
                </a:solidFill>
              </a:rPr>
              <a:t>教學內容</a:t>
            </a:r>
            <a:r>
              <a:rPr lang="en-US" altLang="zh-TW" smtClean="0">
                <a:solidFill>
                  <a:srgbClr val="7B9899"/>
                </a:solidFill>
              </a:rPr>
              <a:t>-</a:t>
            </a:r>
            <a:r>
              <a:rPr lang="zh-TW" altLang="en-US" smtClean="0">
                <a:solidFill>
                  <a:srgbClr val="7B9899"/>
                </a:solidFill>
              </a:rPr>
              <a:t>認識基本圖示</a:t>
            </a:r>
          </a:p>
        </p:txBody>
      </p:sp>
      <p:sp>
        <p:nvSpPr>
          <p:cNvPr id="19459" name="內容版面配置區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5116513"/>
          </a:xfrm>
        </p:spPr>
        <p:txBody>
          <a:bodyPr/>
          <a:lstStyle/>
          <a:p>
            <a:r>
              <a:rPr lang="zh-TW" altLang="en-US" smtClean="0"/>
              <a:t>以下圖片屬於小圖示，因為一直顯現大視窗也會使操作看起來複雜，因此我們也可以讓縮小。主要這些圖示都會在螢幕的右下角。</a:t>
            </a:r>
          </a:p>
          <a:p>
            <a:pPr>
              <a:buFont typeface="Wingdings 2" pitchFamily="18" charset="2"/>
              <a:buNone/>
            </a:pPr>
            <a:r>
              <a:rPr lang="zh-TW" altLang="en-US" smtClean="0"/>
              <a:t>圖片</a:t>
            </a:r>
            <a:r>
              <a:rPr lang="en-US" altLang="zh-TW" smtClean="0"/>
              <a:t>4.</a:t>
            </a:r>
          </a:p>
          <a:p>
            <a:pPr>
              <a:buFont typeface="Wingdings 2" pitchFamily="18" charset="2"/>
              <a:buNone/>
            </a:pPr>
            <a:endParaRPr lang="en-US" smtClean="0">
              <a:ea typeface="新細明體" pitchFamily="18" charset="-120"/>
            </a:endParaRPr>
          </a:p>
          <a:p>
            <a:pPr>
              <a:buFont typeface="Wingdings 2" pitchFamily="18" charset="2"/>
              <a:buNone/>
            </a:pPr>
            <a:endParaRPr lang="en-US" smtClean="0">
              <a:ea typeface="新細明體" pitchFamily="18" charset="-120"/>
            </a:endParaRPr>
          </a:p>
          <a:p>
            <a:pPr>
              <a:buFont typeface="Wingdings 2" pitchFamily="18" charset="2"/>
              <a:buNone/>
            </a:pPr>
            <a:endParaRPr lang="en-US" smtClean="0">
              <a:ea typeface="新細明體" pitchFamily="18" charset="-120"/>
            </a:endParaRPr>
          </a:p>
          <a:p>
            <a:pPr>
              <a:buFont typeface="Wingdings 2" pitchFamily="18" charset="2"/>
              <a:buNone/>
            </a:pPr>
            <a:endParaRPr lang="en-US" smtClean="0">
              <a:ea typeface="新細明體" pitchFamily="18" charset="-120"/>
            </a:endParaRPr>
          </a:p>
          <a:p>
            <a:pPr>
              <a:buFont typeface="Wingdings 2" pitchFamily="18" charset="2"/>
              <a:buNone/>
            </a:pPr>
            <a:r>
              <a:rPr lang="zh-TW" altLang="en-US" smtClean="0"/>
              <a:t>由於網路是代表這交流，所以連線過後自然就會出現這種圖示來代表已連線。</a:t>
            </a:r>
          </a:p>
          <a:p>
            <a:pPr>
              <a:buFont typeface="Wingdings 2" pitchFamily="18" charset="2"/>
              <a:buNone/>
            </a:pPr>
            <a:endParaRPr lang="en-US" smtClean="0">
              <a:ea typeface="新細明體" pitchFamily="18" charset="-120"/>
            </a:endParaRPr>
          </a:p>
          <a:p>
            <a:pPr>
              <a:buFont typeface="Wingdings 2" pitchFamily="18" charset="2"/>
              <a:buNone/>
            </a:pPr>
            <a:endParaRPr lang="en-US" smtClean="0">
              <a:ea typeface="新細明體" pitchFamily="18" charset="-120"/>
            </a:endParaRPr>
          </a:p>
          <a:p>
            <a:pPr>
              <a:buFont typeface="Wingdings 2" pitchFamily="18" charset="2"/>
              <a:buNone/>
            </a:pPr>
            <a:endParaRPr lang="en-US" smtClean="0">
              <a:ea typeface="新細明體" pitchFamily="18" charset="-120"/>
            </a:endParaRPr>
          </a:p>
          <a:p>
            <a:pPr>
              <a:buFont typeface="Wingdings 2" pitchFamily="18" charset="2"/>
              <a:buNone/>
            </a:pPr>
            <a:endParaRPr lang="en-US" smtClean="0">
              <a:ea typeface="新細明體" pitchFamily="18" charset="-120"/>
            </a:endParaRPr>
          </a:p>
          <a:p>
            <a:pPr>
              <a:buFont typeface="Wingdings 2" pitchFamily="18" charset="2"/>
              <a:buNone/>
            </a:pPr>
            <a:endParaRPr lang="en-US" smtClean="0">
              <a:ea typeface="新細明體" pitchFamily="18" charset="-120"/>
            </a:endParaRPr>
          </a:p>
          <a:p>
            <a:pPr>
              <a:buFont typeface="Wingdings 2" pitchFamily="18" charset="2"/>
              <a:buNone/>
            </a:pPr>
            <a:endParaRPr lang="en-US" smtClean="0">
              <a:ea typeface="新細明體" pitchFamily="18" charset="-120"/>
            </a:endParaRPr>
          </a:p>
          <a:p>
            <a:pPr>
              <a:buFont typeface="Wingdings 2" pitchFamily="18" charset="2"/>
              <a:buNone/>
            </a:pPr>
            <a:endParaRPr lang="en-US" altLang="zh-TW" smtClean="0"/>
          </a:p>
        </p:txBody>
      </p:sp>
      <p:pic>
        <p:nvPicPr>
          <p:cNvPr id="19460" name="圖片 3" descr="連線電腦圖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0" y="2928938"/>
            <a:ext cx="3929063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>
                <a:solidFill>
                  <a:srgbClr val="7B9899"/>
                </a:solidFill>
              </a:rPr>
              <a:t>教學內容</a:t>
            </a:r>
            <a:r>
              <a:rPr lang="en-US" altLang="zh-TW" smtClean="0">
                <a:solidFill>
                  <a:srgbClr val="7B9899"/>
                </a:solidFill>
              </a:rPr>
              <a:t>-</a:t>
            </a:r>
            <a:r>
              <a:rPr lang="zh-TW" altLang="en-US" smtClean="0">
                <a:solidFill>
                  <a:srgbClr val="7B9899"/>
                </a:solidFill>
              </a:rPr>
              <a:t>認識基本圖示</a:t>
            </a:r>
          </a:p>
        </p:txBody>
      </p:sp>
      <p:sp>
        <p:nvSpPr>
          <p:cNvPr id="20483" name="內容版面配置區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zh-TW" altLang="en-US" smtClean="0"/>
              <a:t>圖片</a:t>
            </a:r>
            <a:r>
              <a:rPr lang="en-US" altLang="zh-TW" smtClean="0"/>
              <a:t>5.</a:t>
            </a:r>
          </a:p>
          <a:p>
            <a:pPr>
              <a:buFont typeface="Wingdings 2" pitchFamily="18" charset="2"/>
              <a:buNone/>
            </a:pPr>
            <a:endParaRPr lang="en-US" altLang="zh-TW" smtClean="0"/>
          </a:p>
          <a:p>
            <a:pPr>
              <a:buFont typeface="Wingdings 2" pitchFamily="18" charset="2"/>
              <a:buNone/>
            </a:pPr>
            <a:endParaRPr lang="en-US" altLang="zh-TW" smtClean="0"/>
          </a:p>
          <a:p>
            <a:pPr>
              <a:buFont typeface="Wingdings 2" pitchFamily="18" charset="2"/>
              <a:buNone/>
            </a:pPr>
            <a:endParaRPr lang="en-US" altLang="zh-TW" smtClean="0"/>
          </a:p>
          <a:p>
            <a:pPr>
              <a:buFont typeface="Wingdings 2" pitchFamily="18" charset="2"/>
              <a:buNone/>
            </a:pPr>
            <a:endParaRPr lang="en-US" altLang="zh-TW" smtClean="0"/>
          </a:p>
          <a:p>
            <a:pPr>
              <a:buFont typeface="Wingdings 2" pitchFamily="18" charset="2"/>
              <a:buNone/>
            </a:pPr>
            <a:r>
              <a:rPr lang="zh-TW" altLang="en-US" smtClean="0"/>
              <a:t>即時通登入成功後，會出現這樣的圖。</a:t>
            </a:r>
          </a:p>
          <a:p>
            <a:pPr>
              <a:buFont typeface="Wingdings 2" pitchFamily="18" charset="2"/>
              <a:buNone/>
            </a:pPr>
            <a:endParaRPr lang="zh-TW" altLang="en-US" smtClean="0"/>
          </a:p>
          <a:p>
            <a:endParaRPr lang="zh-TW" altLang="en-US" smtClean="0"/>
          </a:p>
        </p:txBody>
      </p:sp>
      <p:pic>
        <p:nvPicPr>
          <p:cNvPr id="20484" name="圖片 3" descr="登入成功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63" y="1857375"/>
            <a:ext cx="4071937" cy="196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>
                <a:solidFill>
                  <a:srgbClr val="7B9899"/>
                </a:solidFill>
              </a:rPr>
              <a:t>教學內容</a:t>
            </a:r>
            <a:r>
              <a:rPr lang="en-US" altLang="zh-TW" smtClean="0">
                <a:solidFill>
                  <a:srgbClr val="7B9899"/>
                </a:solidFill>
              </a:rPr>
              <a:t>-</a:t>
            </a:r>
            <a:r>
              <a:rPr lang="zh-TW" altLang="en-US" smtClean="0">
                <a:solidFill>
                  <a:srgbClr val="7B9899"/>
                </a:solidFill>
              </a:rPr>
              <a:t>認識基本圖示</a:t>
            </a:r>
          </a:p>
        </p:txBody>
      </p:sp>
      <p:sp>
        <p:nvSpPr>
          <p:cNvPr id="21507" name="內容版面配置區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zh-TW" altLang="en-US" smtClean="0"/>
              <a:t>圖片</a:t>
            </a:r>
            <a:r>
              <a:rPr lang="en-US" altLang="zh-TW" smtClean="0"/>
              <a:t>6.</a:t>
            </a:r>
          </a:p>
          <a:p>
            <a:pPr>
              <a:buFont typeface="Wingdings 2" pitchFamily="18" charset="2"/>
              <a:buNone/>
            </a:pPr>
            <a:endParaRPr lang="en-US" altLang="zh-TW" smtClean="0"/>
          </a:p>
          <a:p>
            <a:pPr>
              <a:buFont typeface="Wingdings 2" pitchFamily="18" charset="2"/>
              <a:buNone/>
            </a:pPr>
            <a:endParaRPr lang="en-US" altLang="zh-TW" smtClean="0"/>
          </a:p>
          <a:p>
            <a:pPr>
              <a:buFont typeface="Wingdings 2" pitchFamily="18" charset="2"/>
              <a:buNone/>
            </a:pPr>
            <a:endParaRPr lang="en-US" altLang="zh-TW" smtClean="0"/>
          </a:p>
          <a:p>
            <a:pPr>
              <a:buFont typeface="Wingdings 2" pitchFamily="18" charset="2"/>
              <a:buNone/>
            </a:pPr>
            <a:endParaRPr lang="en-US" altLang="zh-TW" smtClean="0"/>
          </a:p>
          <a:p>
            <a:pPr>
              <a:buFont typeface="Wingdings 2" pitchFamily="18" charset="2"/>
              <a:buNone/>
            </a:pPr>
            <a:endParaRPr lang="en-US" altLang="zh-TW" smtClean="0"/>
          </a:p>
          <a:p>
            <a:pPr>
              <a:buFont typeface="Wingdings 2" pitchFamily="18" charset="2"/>
              <a:buNone/>
            </a:pPr>
            <a:r>
              <a:rPr lang="zh-TW" altLang="en-US" smtClean="0"/>
              <a:t>方框內顏色代表使用者狀態。</a:t>
            </a:r>
          </a:p>
          <a:p>
            <a:pPr>
              <a:buFont typeface="Wingdings 2" pitchFamily="18" charset="2"/>
              <a:buNone/>
            </a:pPr>
            <a:endParaRPr lang="zh-TW" altLang="en-US" smtClean="0"/>
          </a:p>
          <a:p>
            <a:pPr>
              <a:buFont typeface="Wingdings 2" pitchFamily="18" charset="2"/>
              <a:buNone/>
            </a:pPr>
            <a:endParaRPr lang="zh-TW" altLang="en-US" smtClean="0"/>
          </a:p>
        </p:txBody>
      </p:sp>
      <p:pic>
        <p:nvPicPr>
          <p:cNvPr id="21508" name="圖片 3" descr="MSN連線成功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1714500"/>
            <a:ext cx="3714750" cy="269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市鎮">
  <a:themeElements>
    <a:clrScheme name="市鎮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市鎮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市鎮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44</TotalTime>
  <Words>483</Words>
  <Application>Microsoft Office PowerPoint</Application>
  <PresentationFormat>如螢幕大小 (4:3)</PresentationFormat>
  <Paragraphs>84</Paragraphs>
  <Slides>11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11</vt:i4>
      </vt:variant>
    </vt:vector>
  </HeadingPairs>
  <TitlesOfParts>
    <vt:vector size="19" baseType="lpstr">
      <vt:lpstr>Georgia</vt:lpstr>
      <vt:lpstr>新細明體</vt:lpstr>
      <vt:lpstr>Arial</vt:lpstr>
      <vt:lpstr>微軟正黑體</vt:lpstr>
      <vt:lpstr>Wingdings 2</vt:lpstr>
      <vt:lpstr>Wingdings</vt:lpstr>
      <vt:lpstr>Calibri</vt:lpstr>
      <vt:lpstr>市鎮</vt:lpstr>
      <vt:lpstr>即時通訊麥克風通話使用教學</vt:lpstr>
      <vt:lpstr>介紹教學目標及對象</vt:lpstr>
      <vt:lpstr>教學內容-介紹基礎概念</vt:lpstr>
      <vt:lpstr>教學內容-認識基本圖示</vt:lpstr>
      <vt:lpstr>教學內容-認識基本圖示</vt:lpstr>
      <vt:lpstr>教學內容-認識基本圖示</vt:lpstr>
      <vt:lpstr>教學內容-認識基本圖示</vt:lpstr>
      <vt:lpstr>教學內容-認識基本圖示</vt:lpstr>
      <vt:lpstr>教學內容-認識基本圖示</vt:lpstr>
      <vt:lpstr>介紹如何啟動網路連線</vt:lpstr>
      <vt:lpstr>投影片 11</vt:lpstr>
    </vt:vector>
  </TitlesOfParts>
  <Company>TKU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即時通訊麥克風通話使用教學</dc:title>
  <dc:creator>小康</dc:creator>
  <cp:lastModifiedBy>小康</cp:lastModifiedBy>
  <cp:revision>6</cp:revision>
  <dcterms:created xsi:type="dcterms:W3CDTF">2009-10-25T07:40:05Z</dcterms:created>
  <dcterms:modified xsi:type="dcterms:W3CDTF">2009-11-07T00:56:20Z</dcterms:modified>
</cp:coreProperties>
</file>