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406D7-2F3A-492E-A985-335EECE14EFC}" type="datetimeFigureOut">
              <a:rPr lang="zh-TW" altLang="en-US" smtClean="0"/>
              <a:t>2015/6/1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560EDF-E8A0-4AA5-8B85-380C53D09B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320416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AEA117-04E9-40CA-86A6-E7DA471AEBE2}" type="datetimeFigureOut">
              <a:rPr lang="zh-TW" altLang="en-US" smtClean="0"/>
              <a:t>2015/6/1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612DA5-A994-4C5F-B7BB-3744512A0E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699489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612DA5-A994-4C5F-B7BB-3744512A0E0B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9467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8E330-38AE-4C94-8C3B-A9F2277462E1}" type="datetime1">
              <a:rPr lang="zh-TW" altLang="en-US" smtClean="0"/>
              <a:t>2015/6/1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6611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8005D-E66A-4861-BE33-458B124A1B9F}" type="datetime1">
              <a:rPr lang="zh-TW" altLang="en-US" smtClean="0"/>
              <a:t>2015/6/1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5150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B7E81-3536-4BA0-891B-5E787802DCEB}" type="datetime1">
              <a:rPr lang="zh-TW" altLang="en-US" smtClean="0"/>
              <a:t>2015/6/1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5177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1DC5-31F2-4704-914F-BFF5CD5FBD5D}" type="datetime1">
              <a:rPr lang="zh-TW" altLang="en-US" smtClean="0"/>
              <a:t>2015/6/1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2544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E1E68-D79A-439A-B37B-99873AB8AF4D}" type="datetime1">
              <a:rPr lang="zh-TW" altLang="en-US" smtClean="0"/>
              <a:t>2015/6/1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12471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4033A-526B-4382-A4EA-ED0E34E7FFB2}" type="datetime1">
              <a:rPr lang="zh-TW" altLang="en-US" smtClean="0"/>
              <a:t>2015/6/1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210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9DA1F-17EC-4AEB-A60A-C8E5EC7BA6DE}" type="datetime1">
              <a:rPr lang="zh-TW" altLang="en-US" smtClean="0"/>
              <a:t>2015/6/1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1360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AD5B7-2753-4751-8FCF-9B33B8FBB666}" type="datetime1">
              <a:rPr lang="zh-TW" altLang="en-US" smtClean="0"/>
              <a:t>2015/6/1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2920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50F9-7C6B-4B0E-A6A3-A8A8F4E8554E}" type="datetime1">
              <a:rPr lang="zh-TW" altLang="en-US" smtClean="0"/>
              <a:t>2015/6/1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2634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99E3E-4BAF-4099-B021-A61AB75F08E7}" type="datetime1">
              <a:rPr lang="zh-TW" altLang="en-US" smtClean="0"/>
              <a:t>2015/6/1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05736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30460-A17D-4DFD-BA03-7A4A02868A18}" type="datetime1">
              <a:rPr lang="zh-TW" altLang="en-US" smtClean="0"/>
              <a:t>2015/6/1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0028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217BE-8F2E-44B4-979C-CC8813D9B21E}" type="datetime1">
              <a:rPr lang="zh-TW" altLang="en-US" smtClean="0"/>
              <a:t>2015/6/1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39E1BE-6A73-4E3A-AEE6-0DA19DC90C0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8081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40768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榮譽學程</a:t>
            </a:r>
            <a:r>
              <a:rPr lang="en-US" altLang="zh-TW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團隊領導與服務</a:t>
            </a:r>
            <a:endParaRPr lang="zh-TW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0" y="1340768"/>
            <a:ext cx="9144000" cy="3384376"/>
          </a:xfrm>
        </p:spPr>
        <p:txBody>
          <a:bodyPr>
            <a:normAutofit/>
          </a:bodyPr>
          <a:lstStyle/>
          <a:p>
            <a:r>
              <a:rPr lang="zh-TW" alt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領導培訓社</a:t>
            </a:r>
            <a:endParaRPr lang="en-US" altLang="zh-TW" sz="6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TKULC</a:t>
            </a:r>
            <a:endParaRPr lang="en-US" altLang="zh-TW" sz="4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TamKang</a:t>
            </a:r>
            <a:r>
              <a:rPr lang="en-US" altLang="zh-TW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University </a:t>
            </a:r>
          </a:p>
          <a:p>
            <a:r>
              <a:rPr lang="en-US" altLang="zh-TW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Leadership-Cultivating Club</a:t>
            </a:r>
          </a:p>
          <a:p>
            <a:endParaRPr lang="en-US" altLang="zh-TW" sz="36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US" altLang="zh-TW" sz="6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6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0" y="5087079"/>
            <a:ext cx="39959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系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級：西語一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B</a:t>
            </a:r>
          </a:p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學號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403120388</a:t>
            </a:r>
          </a:p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姓名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：連凱郁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7820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470025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目  錄</a:t>
            </a:r>
            <a:endParaRPr lang="zh-TW" alt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352928" cy="3096344"/>
          </a:xfrm>
        </p:spPr>
        <p:txBody>
          <a:bodyPr/>
          <a:lstStyle/>
          <a:p>
            <a:pPr algn="l"/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一、社團命名緣由</a:t>
            </a:r>
            <a:endParaRPr lang="en-US" altLang="zh-TW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SWOT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分析</a:t>
            </a:r>
            <a:endParaRPr lang="en-US" altLang="zh-TW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、領導 </a:t>
            </a:r>
            <a:r>
              <a:rPr lang="en-US" altLang="zh-TW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VS</a:t>
            </a:r>
            <a:r>
              <a:rPr lang="zh-TW" altLang="en-US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管理</a:t>
            </a:r>
            <a:endParaRPr lang="en-US" altLang="zh-TW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四、假如我是社長</a:t>
            </a:r>
            <a:r>
              <a:rPr lang="en-US" altLang="zh-TW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</a:p>
          <a:p>
            <a:pPr algn="l"/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五、結語</a:t>
            </a: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196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268760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社團命名緣由</a:t>
            </a:r>
            <a:endParaRPr lang="zh-TW" alt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副標題 6"/>
          <p:cNvSpPr>
            <a:spLocks noGrp="1"/>
          </p:cNvSpPr>
          <p:nvPr>
            <p:ph type="subTitle" idx="1"/>
          </p:nvPr>
        </p:nvSpPr>
        <p:spPr>
          <a:xfrm>
            <a:off x="179512" y="1340768"/>
            <a:ext cx="8784976" cy="4968552"/>
          </a:xfrm>
        </p:spPr>
        <p:txBody>
          <a:bodyPr/>
          <a:lstStyle/>
          <a:p>
            <a:pPr algn="l"/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　在先前上過許多有關於領導概念的課程，也聽過一些成功人士的講座，近期又學到了，所謂的領導，是無所不在的。因此我想成立這個社團，訂定</a:t>
            </a:r>
            <a:r>
              <a:rPr lang="zh-TW" altLang="en-US" dirty="0" smtClean="0">
                <a:solidFill>
                  <a:schemeClr val="accent6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每個禮拜三晚上</a:t>
            </a:r>
            <a:r>
              <a:rPr lang="en-US" altLang="zh-TW" dirty="0" smtClean="0">
                <a:solidFill>
                  <a:schemeClr val="accent6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dirty="0" smtClean="0">
                <a:solidFill>
                  <a:schemeClr val="accent6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點到</a:t>
            </a:r>
            <a:r>
              <a:rPr lang="en-US" altLang="zh-TW" dirty="0" smtClean="0">
                <a:solidFill>
                  <a:schemeClr val="accent6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</a:t>
            </a:r>
            <a:r>
              <a:rPr lang="zh-TW" altLang="en-US" dirty="0" smtClean="0">
                <a:solidFill>
                  <a:schemeClr val="accent6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點為社課時間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，除了一般社團所擁有的迎新、社遊等等之外，也會定期請業界的成功人士，來和我們分享他的經驗。</a:t>
            </a:r>
            <a:endParaRPr lang="en-US" altLang="zh-TW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在這個社團裡，並不是只有業界人士或是學長姐之於學弟妹的關係如此而已，而是</a:t>
            </a:r>
            <a:r>
              <a:rPr lang="zh-TW" altLang="en-US" dirty="0" smtClean="0">
                <a:solidFill>
                  <a:schemeClr val="accent6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互相的學習與切磋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047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251570"/>
          </a:xfrm>
        </p:spPr>
        <p:txBody>
          <a:bodyPr>
            <a:normAutofit/>
          </a:bodyPr>
          <a:lstStyle/>
          <a:p>
            <a:r>
              <a:rPr lang="en-US" altLang="zh-TW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SWOT</a:t>
            </a:r>
            <a:r>
              <a:rPr lang="zh-TW" alt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分析</a:t>
            </a:r>
            <a:endParaRPr lang="zh-TW" alt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271658"/>
              </p:ext>
            </p:extLst>
          </p:nvPr>
        </p:nvGraphicFramePr>
        <p:xfrm>
          <a:off x="107504" y="1340769"/>
          <a:ext cx="8928992" cy="4968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496"/>
                <a:gridCol w="4464496"/>
              </a:tblGrid>
              <a:tr h="701443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b="1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en-US" altLang="zh-TW" sz="3200" b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trength</a:t>
                      </a:r>
                      <a:r>
                        <a:rPr lang="en-US" altLang="zh-TW" sz="3200" b="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(</a:t>
                      </a:r>
                      <a:r>
                        <a:rPr lang="zh-TW" altLang="en-US" sz="3200" b="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優點</a:t>
                      </a:r>
                      <a:r>
                        <a:rPr lang="en-US" altLang="zh-TW" sz="3200" b="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3200" b="0" dirty="0">
                        <a:solidFill>
                          <a:sysClr val="windowText" lastClr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b="1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W</a:t>
                      </a:r>
                      <a:r>
                        <a:rPr lang="en-US" altLang="zh-TW" sz="3200" b="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eakness</a:t>
                      </a:r>
                      <a:r>
                        <a:rPr lang="en-US" altLang="zh-TW" sz="3200" b="0" baseline="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(</a:t>
                      </a:r>
                      <a:r>
                        <a:rPr lang="zh-TW" altLang="en-US" sz="3200" b="0" baseline="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弱點</a:t>
                      </a:r>
                      <a:r>
                        <a:rPr lang="en-US" altLang="zh-TW" sz="3200" b="0" baseline="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3200" b="0" dirty="0">
                        <a:solidFill>
                          <a:sysClr val="windowText" lastClr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12059">
                <a:tc>
                  <a:txBody>
                    <a:bodyPr/>
                    <a:lstStyle/>
                    <a:p>
                      <a:pPr algn="l"/>
                      <a:r>
                        <a:rPr lang="en-US" altLang="zh-TW" sz="320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zh-TW" altLang="en-US" sz="320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、專業知識充足。</a:t>
                      </a:r>
                      <a:endParaRPr lang="en-US" altLang="zh-TW" sz="3200" dirty="0" smtClean="0">
                        <a:solidFill>
                          <a:sysClr val="windowText" lastClr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/>
                      <a:r>
                        <a:rPr lang="en-US" altLang="zh-TW" sz="320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zh-TW" altLang="en-US" sz="320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、主動進行討論。</a:t>
                      </a:r>
                      <a:endParaRPr lang="en-US" altLang="zh-TW" sz="3200" dirty="0" smtClean="0">
                        <a:solidFill>
                          <a:sysClr val="windowText" lastClr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320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zh-TW" altLang="en-US" sz="320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、生活經驗不夠。</a:t>
                      </a:r>
                      <a:endParaRPr lang="en-US" altLang="zh-TW" sz="3200" dirty="0" smtClean="0">
                        <a:solidFill>
                          <a:sysClr val="windowText" lastClr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/>
                      <a:r>
                        <a:rPr lang="en-US" altLang="zh-TW" sz="320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zh-TW" altLang="en-US" sz="320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、各自擁有主見。</a:t>
                      </a:r>
                      <a:endParaRPr lang="zh-TW" altLang="en-US" sz="3200" dirty="0">
                        <a:solidFill>
                          <a:sysClr val="windowText" lastClr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42989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b="1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en-US" altLang="zh-TW" sz="3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pportunity</a:t>
                      </a:r>
                      <a:r>
                        <a:rPr lang="en-US" altLang="zh-TW" sz="3200" baseline="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(</a:t>
                      </a:r>
                      <a:r>
                        <a:rPr lang="zh-TW" altLang="en-US" sz="3200" baseline="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機會</a:t>
                      </a:r>
                      <a:r>
                        <a:rPr lang="en-US" altLang="zh-TW" sz="3200" baseline="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3200" dirty="0">
                        <a:solidFill>
                          <a:sysClr val="windowText" lastClr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b="1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en-US" altLang="zh-TW" sz="3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hreat</a:t>
                      </a:r>
                      <a:r>
                        <a:rPr lang="en-US" altLang="zh-TW" sz="320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(</a:t>
                      </a:r>
                      <a:r>
                        <a:rPr lang="zh-TW" altLang="en-US" sz="320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威脅</a:t>
                      </a:r>
                      <a:r>
                        <a:rPr lang="en-US" altLang="zh-TW" sz="320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3200" dirty="0">
                        <a:solidFill>
                          <a:sysClr val="windowText" lastClr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12059">
                <a:tc>
                  <a:txBody>
                    <a:bodyPr/>
                    <a:lstStyle/>
                    <a:p>
                      <a:pPr algn="l"/>
                      <a:r>
                        <a:rPr lang="en-US" altLang="zh-TW" sz="320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zh-TW" altLang="en-US" sz="320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、社員經過篩選。</a:t>
                      </a:r>
                      <a:endParaRPr lang="en-US" altLang="zh-TW" sz="3200" dirty="0" smtClean="0">
                        <a:solidFill>
                          <a:sysClr val="windowText" lastClr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/>
                      <a:r>
                        <a:rPr lang="en-US" altLang="zh-TW" sz="320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zh-TW" altLang="en-US" sz="320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、社團性質特別。</a:t>
                      </a:r>
                      <a:endParaRPr lang="zh-TW" altLang="en-US" sz="3200" dirty="0">
                        <a:solidFill>
                          <a:sysClr val="windowText" lastClr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320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zh-TW" altLang="en-US" sz="320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、學校社團眾多。</a:t>
                      </a:r>
                      <a:endParaRPr lang="en-US" altLang="zh-TW" sz="3200" dirty="0" smtClean="0">
                        <a:solidFill>
                          <a:sysClr val="windowText" lastClr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/>
                      <a:r>
                        <a:rPr lang="en-US" altLang="zh-TW" sz="320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zh-TW" altLang="en-US" sz="3200" dirty="0" smtClean="0">
                          <a:solidFill>
                            <a:sysClr val="windowText" lastClr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、社員沒有固定。</a:t>
                      </a:r>
                      <a:endParaRPr lang="zh-TW" altLang="en-US" sz="3200" dirty="0">
                        <a:solidFill>
                          <a:sysClr val="windowText" lastClr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" name="頁尾版面配置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9927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470025"/>
          </a:xfrm>
        </p:spPr>
        <p:txBody>
          <a:bodyPr>
            <a:normAutofit/>
          </a:bodyPr>
          <a:lstStyle/>
          <a:p>
            <a:r>
              <a:rPr lang="en-US" altLang="zh-TW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SWOT</a:t>
            </a:r>
            <a:r>
              <a:rPr lang="zh-TW" alt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分析</a:t>
            </a:r>
            <a:endParaRPr lang="zh-TW" alt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7504" y="1844824"/>
            <a:ext cx="8928992" cy="4392488"/>
          </a:xfrm>
        </p:spPr>
        <p:txBody>
          <a:bodyPr>
            <a:normAutofit/>
          </a:bodyPr>
          <a:lstStyle/>
          <a:p>
            <a:pPr algn="l"/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一、</a:t>
            </a:r>
            <a:r>
              <a:rPr lang="en-US" altLang="zh-TW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Strength (</a:t>
            </a:r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優點</a:t>
            </a:r>
            <a:r>
              <a:rPr lang="en-US" altLang="zh-TW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algn="l"/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en-US" altLang="zh-TW" sz="2800" dirty="0" smtClean="0">
                <a:solidFill>
                  <a:sysClr val="windowText" lastClr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800" dirty="0" smtClean="0">
                <a:solidFill>
                  <a:sysClr val="windowText" lastClr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、社團裡每位夥伴皆是榮譽學程學生，當遇到學</a:t>
            </a:r>
            <a:endParaRPr lang="en-US" altLang="zh-TW" sz="2800" dirty="0" smtClean="0">
              <a:solidFill>
                <a:sysClr val="windowText" lastClr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2800" dirty="0">
                <a:solidFill>
                  <a:sysClr val="windowText" lastClr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solidFill>
                  <a:sysClr val="windowText" lastClr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術上的問題時，可以快速找到答案。</a:t>
            </a:r>
            <a:endParaRPr lang="en-US" altLang="zh-TW" sz="2800" dirty="0" smtClean="0">
              <a:solidFill>
                <a:sysClr val="windowText" lastClr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2800" dirty="0">
                <a:solidFill>
                  <a:sysClr val="windowText" lastClr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solidFill>
                  <a:sysClr val="windowText" lastClr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en-US" altLang="zh-TW" sz="2800" dirty="0" smtClean="0">
                <a:solidFill>
                  <a:sysClr val="windowText" lastClr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800" dirty="0" smtClean="0">
                <a:solidFill>
                  <a:sysClr val="windowText" lastClr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、我想榮譽學程學生具有一個特色，那就是對於</a:t>
            </a:r>
            <a:endParaRPr lang="en-US" altLang="zh-TW" sz="2800" dirty="0" smtClean="0">
              <a:solidFill>
                <a:sysClr val="windowText" lastClr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2800" dirty="0">
                <a:solidFill>
                  <a:sysClr val="windowText" lastClr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solidFill>
                  <a:sysClr val="windowText" lastClr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自己想要的東西會努力得到，將之套用在社團</a:t>
            </a:r>
            <a:endParaRPr lang="en-US" altLang="zh-TW" sz="2800" dirty="0" smtClean="0">
              <a:solidFill>
                <a:sysClr val="windowText" lastClr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2800" dirty="0">
                <a:solidFill>
                  <a:sysClr val="windowText" lastClr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solidFill>
                  <a:sysClr val="windowText" lastClr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裡，會提高每次開會討論的效率。</a:t>
            </a:r>
            <a:endParaRPr lang="en-US" altLang="zh-TW" sz="2800" dirty="0" smtClean="0">
              <a:solidFill>
                <a:sysClr val="windowText" lastClr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425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470025"/>
          </a:xfrm>
        </p:spPr>
        <p:txBody>
          <a:bodyPr>
            <a:normAutofit/>
          </a:bodyPr>
          <a:lstStyle/>
          <a:p>
            <a:r>
              <a:rPr lang="en-US" altLang="zh-TW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SWOT</a:t>
            </a:r>
            <a:r>
              <a:rPr lang="zh-TW" alt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分析</a:t>
            </a:r>
            <a:endParaRPr lang="zh-TW" altLang="en-US" sz="60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7504" y="1844824"/>
            <a:ext cx="8928992" cy="4392488"/>
          </a:xfrm>
        </p:spPr>
        <p:txBody>
          <a:bodyPr/>
          <a:lstStyle/>
          <a:p>
            <a:pPr algn="l"/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</a:t>
            </a:r>
            <a:r>
              <a:rPr lang="en-US" altLang="zh-TW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Weakness (</a:t>
            </a:r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弱點</a:t>
            </a:r>
            <a:r>
              <a:rPr lang="en-US" altLang="zh-TW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algn="l"/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sz="2800" dirty="0" smtClean="0">
                <a:solidFill>
                  <a:sysClr val="windowText" lastClr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800" dirty="0" smtClean="0">
                <a:solidFill>
                  <a:sysClr val="windowText" lastClr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、有些夥伴在課業上很優秀，但很少有生活上的</a:t>
            </a:r>
            <a:endParaRPr lang="en-US" altLang="zh-TW" sz="2800" dirty="0" smtClean="0">
              <a:solidFill>
                <a:sysClr val="windowText" lastClr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2800" dirty="0">
                <a:solidFill>
                  <a:sysClr val="windowText" lastClr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solidFill>
                  <a:sysClr val="windowText" lastClr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問題處理經驗，當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這類問題來臨，有時會顯得</a:t>
            </a: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不知所措。</a:t>
            </a: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、每位夥伴都擁有自己的主見，每當討論事情時，</a:t>
            </a: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有可能發生意見不合而起爭執的情況。</a:t>
            </a:r>
            <a:endParaRPr lang="zh-TW" altLang="en-US" sz="2800" dirty="0" smtClean="0">
              <a:solidFill>
                <a:sysClr val="windowText" lastClr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311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470025"/>
          </a:xfrm>
        </p:spPr>
        <p:txBody>
          <a:bodyPr>
            <a:normAutofit/>
          </a:bodyPr>
          <a:lstStyle/>
          <a:p>
            <a:r>
              <a:rPr lang="en-US" altLang="zh-TW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SWOT</a:t>
            </a:r>
            <a:r>
              <a:rPr lang="zh-TW" alt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分析</a:t>
            </a:r>
            <a:endParaRPr lang="zh-TW" altLang="en-US" sz="60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7504" y="1628800"/>
            <a:ext cx="8928992" cy="4824536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zh-TW" altLang="en-US" sz="51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三、</a:t>
            </a:r>
            <a:r>
              <a:rPr lang="en-US" altLang="zh-TW" sz="51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Opportunity (</a:t>
            </a:r>
            <a:r>
              <a:rPr lang="zh-TW" altLang="en-US" sz="51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機會</a:t>
            </a:r>
            <a:r>
              <a:rPr lang="en-US" altLang="zh-TW" sz="51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algn="l"/>
            <a:endParaRPr lang="en-US" altLang="zh-TW" sz="17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3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、此社團的對象是榮譽學程學生，校方已經幫我們</a:t>
            </a:r>
            <a:endParaRPr lang="en-US" altLang="zh-TW" sz="37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37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初步的篩選了，整個社團也許擁有足夠的專業知</a:t>
            </a:r>
            <a:endParaRPr lang="en-US" altLang="zh-TW" sz="37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37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識，但沒有相當的實務經驗，不過每個人各有所</a:t>
            </a:r>
            <a:endParaRPr lang="en-US" altLang="zh-TW" sz="37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37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長，彼此可以相輔相成，互補對方不足的部分。</a:t>
            </a:r>
            <a:endParaRPr lang="en-US" altLang="zh-TW" sz="37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37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sz="3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3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、此社團綜合</a:t>
            </a:r>
            <a:r>
              <a:rPr lang="zh-TW" altLang="en-US" sz="3700" dirty="0" smtClean="0">
                <a:solidFill>
                  <a:schemeClr val="accent6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聯誼性與服務性</a:t>
            </a:r>
            <a:r>
              <a:rPr lang="zh-TW" altLang="en-US" sz="3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，領導培訓不僅只有聽</a:t>
            </a:r>
            <a:endParaRPr lang="en-US" altLang="zh-TW" sz="37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37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聽講座和他人的經驗分享而已，還要有</a:t>
            </a:r>
            <a:r>
              <a:rPr lang="zh-TW" altLang="en-US" sz="3700" dirty="0" smtClean="0">
                <a:solidFill>
                  <a:schemeClr val="accent6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身體力行</a:t>
            </a:r>
            <a:r>
              <a:rPr lang="zh-TW" altLang="en-US" sz="3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地</a:t>
            </a:r>
            <a:endParaRPr lang="en-US" altLang="zh-TW" sz="37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37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去做，期望每位社員都能夠擁有豐富精采的生活，</a:t>
            </a:r>
            <a:endParaRPr lang="en-US" altLang="zh-TW" sz="37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37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並不吝與他人分享。</a:t>
            </a:r>
            <a:endParaRPr lang="en-US" altLang="zh-TW" sz="37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37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endParaRPr lang="zh-TW" altLang="en-US" sz="37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33512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-25748" y="0"/>
            <a:ext cx="9144000" cy="1470025"/>
          </a:xfrm>
        </p:spPr>
        <p:txBody>
          <a:bodyPr>
            <a:normAutofit/>
          </a:bodyPr>
          <a:lstStyle/>
          <a:p>
            <a:r>
              <a:rPr lang="en-US" altLang="zh-TW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SWOT</a:t>
            </a:r>
            <a:r>
              <a:rPr lang="zh-TW" alt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分析</a:t>
            </a:r>
            <a:endParaRPr lang="zh-TW" altLang="en-US" sz="60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7504" y="1628800"/>
            <a:ext cx="8928992" cy="4608512"/>
          </a:xfrm>
        </p:spPr>
        <p:txBody>
          <a:bodyPr>
            <a:normAutofit/>
          </a:bodyPr>
          <a:lstStyle/>
          <a:p>
            <a:pPr algn="l"/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四、</a:t>
            </a:r>
            <a:r>
              <a:rPr lang="en-US" altLang="zh-TW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Threat (</a:t>
            </a:r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威脅</a:t>
            </a:r>
            <a:r>
              <a:rPr lang="en-US" altLang="zh-TW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algn="l"/>
            <a:r>
              <a:rPr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、淡江大學總共有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200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多個社團，每年一度的社團 </a:t>
            </a: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評鑑，要從中脫穎而出不容易。</a:t>
            </a: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、淡江大學榮譽學程有其資格限制，每學期可能</a:t>
            </a: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會有同學成績進步而加入學程，也有可能有學</a:t>
            </a: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程內的夥伴成績退步而被退出學程；或是可能</a:t>
            </a: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會有同學考慮到本科系的課業而選擇中斷學程。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9059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4765972"/>
              </p:ext>
            </p:extLst>
          </p:nvPr>
        </p:nvGraphicFramePr>
        <p:xfrm>
          <a:off x="179512" y="1340768"/>
          <a:ext cx="8784976" cy="4589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4392488"/>
              </a:tblGrid>
              <a:tr h="55175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領導</a:t>
                      </a:r>
                      <a:r>
                        <a:rPr lang="en-US" altLang="zh-TW" sz="36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en-US" altLang="zh-TW" sz="36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Leadership</a:t>
                      </a:r>
                      <a:r>
                        <a:rPr lang="en-US" altLang="zh-TW" sz="36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36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管理</a:t>
                      </a:r>
                      <a:r>
                        <a:rPr lang="en-US" altLang="zh-TW" sz="36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en-US" altLang="zh-TW" sz="36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Management</a:t>
                      </a:r>
                      <a:r>
                        <a:rPr lang="en-US" altLang="zh-TW" sz="36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36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  <a:tr h="39498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為產生影響力的社會歷程，領導者需藉由這種無形的力量，去影響組織中、團體中的他人，以促使目標之達成。</a:t>
                      </a:r>
                    </a:p>
                    <a:p>
                      <a:endParaRPr lang="zh-TW" altLang="en-US" sz="36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重視組織目標達成時，一連串規劃、組織、指導、控制的歷程。</a:t>
                      </a:r>
                    </a:p>
                    <a:p>
                      <a:endParaRPr lang="zh-TW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-32569" y="0"/>
            <a:ext cx="91765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領導 </a:t>
            </a:r>
            <a:r>
              <a:rPr lang="en-US" altLang="zh-TW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VS </a:t>
            </a:r>
            <a:r>
              <a:rPr lang="zh-TW" alt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管理</a:t>
            </a:r>
            <a:endParaRPr lang="zh-TW" alt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0" y="6448722"/>
            <a:ext cx="7164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資料來源：節錄自淡江大學企管系汪美玲老師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PPT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812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2492896"/>
            <a:ext cx="9144000" cy="1143000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假如我是社長</a:t>
            </a:r>
            <a:r>
              <a:rPr lang="en-US" altLang="zh-TW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endParaRPr lang="zh-TW" alt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452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9513" y="0"/>
            <a:ext cx="8784976" cy="938535"/>
          </a:xfrm>
        </p:spPr>
        <p:txBody>
          <a:bodyPr>
            <a:normAutofit/>
          </a:bodyPr>
          <a:lstStyle/>
          <a:p>
            <a:pPr algn="l"/>
            <a:r>
              <a:rPr lang="zh-TW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假如我是社長</a:t>
            </a:r>
            <a:r>
              <a:rPr lang="en-US" altLang="zh-TW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endParaRPr lang="zh-TW" alt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51520" y="1412776"/>
            <a:ext cx="8640960" cy="4226024"/>
          </a:xfrm>
        </p:spPr>
        <p:txBody>
          <a:bodyPr>
            <a:normAutofit/>
          </a:bodyPr>
          <a:lstStyle/>
          <a:p>
            <a:pPr algn="l"/>
            <a:r>
              <a:rPr lang="en-US" altLang="zh-TW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、選出幹部，下放權力。</a:t>
            </a:r>
            <a:endParaRPr lang="en-US" altLang="zh-TW" u="sng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我認為我擁有一點點領導和管理的能力，假如我是社長，我會選出一群能和我合作的好夥伴，並且</a:t>
            </a:r>
            <a:r>
              <a:rPr lang="zh-TW" altLang="en-US" dirty="0" smtClean="0">
                <a:solidFill>
                  <a:schemeClr val="accent6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將權力下放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給他們，讓他們有個職稱，除了是賦予他們責任心之外，同時也讓他們做事情或管理社內事務能夠更為方便順利。</a:t>
            </a:r>
            <a:endParaRPr lang="zh-TW" altLang="en-US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9357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0"/>
            <a:ext cx="8712968" cy="980728"/>
          </a:xfrm>
        </p:spPr>
        <p:txBody>
          <a:bodyPr>
            <a:normAutofit/>
          </a:bodyPr>
          <a:lstStyle/>
          <a:p>
            <a:pPr algn="l"/>
            <a:r>
              <a:rPr lang="zh-TW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假如我是社長</a:t>
            </a:r>
            <a:r>
              <a:rPr lang="en-US" altLang="zh-TW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endParaRPr lang="zh-TW" altLang="en-US" sz="4000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dirty="0" smtClean="0"/>
              <a:t>榮 譽 學 程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12</a:t>
            </a:fld>
            <a:endParaRPr lang="zh-TW" altLang="en-US" dirty="0"/>
          </a:p>
        </p:txBody>
      </p:sp>
      <p:sp>
        <p:nvSpPr>
          <p:cNvPr id="6" name="文字方塊 5"/>
          <p:cNvSpPr txBox="1"/>
          <p:nvPr/>
        </p:nvSpPr>
        <p:spPr>
          <a:xfrm>
            <a:off x="251520" y="1340168"/>
            <a:ext cx="86409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32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、排行事曆，定期開會。</a:t>
            </a:r>
            <a:endParaRPr lang="en-US" altLang="zh-TW" sz="3200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　我會和幹部們一起討論接下來的一整個學期，預計要舉辦什麼活動，並為每個活動訂定一個日期，盡早</a:t>
            </a:r>
            <a:r>
              <a:rPr lang="zh-TW" altLang="en-US" sz="3200" dirty="0" smtClean="0">
                <a:solidFill>
                  <a:schemeClr val="accent6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將社內行事曆讓所有社員知道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，好讓每個人可以安排自己的時間。再者，我會和幹部們討論要</a:t>
            </a:r>
            <a:r>
              <a:rPr lang="zh-TW" altLang="en-US" sz="3200" dirty="0" smtClean="0">
                <a:solidFill>
                  <a:schemeClr val="accent6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定期舉行常務會議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，除了報告最近社團內的運作情況，以及討論下一個活動籌備的問題外，也藉此聯絡大家的感情，對於社團更有向心力。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4487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9512" y="0"/>
            <a:ext cx="8712968" cy="980728"/>
          </a:xfrm>
        </p:spPr>
        <p:txBody>
          <a:bodyPr>
            <a:normAutofit/>
          </a:bodyPr>
          <a:lstStyle/>
          <a:p>
            <a:pPr algn="l"/>
            <a:r>
              <a:rPr lang="zh-TW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假如我是社長</a:t>
            </a:r>
            <a:r>
              <a:rPr lang="en-US" altLang="zh-TW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endParaRPr lang="zh-TW" altLang="en-US" sz="40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51520" y="1340768"/>
            <a:ext cx="8568952" cy="4896544"/>
          </a:xfrm>
        </p:spPr>
        <p:txBody>
          <a:bodyPr/>
          <a:lstStyle/>
          <a:p>
            <a:pPr algn="l"/>
            <a:r>
              <a:rPr lang="en-US" altLang="zh-TW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、分享資訊，溝通傾聽。</a:t>
            </a:r>
            <a:endParaRPr lang="en-US" altLang="zh-TW" u="sng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l"/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　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　我會創建一個</a:t>
            </a:r>
            <a:r>
              <a:rPr lang="en-US" altLang="zh-TW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LINE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的群組和</a:t>
            </a:r>
            <a:r>
              <a:rPr lang="en-US" altLang="zh-TW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FACEBOOK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的社團，幹部們有任何事情都可以在上面發表討論，我也會將我所得到的</a:t>
            </a:r>
            <a:r>
              <a:rPr lang="zh-TW" altLang="en-US" dirty="0" smtClean="0">
                <a:solidFill>
                  <a:schemeClr val="accent6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第一手資訊上傳給每位夥伴知道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。有時候我們也可以一起吃個晚餐，聊聊彼此的近況，或是一起去唱個歌、看個電影，我覺得懂得互相關心、溝通和傾聽彼此，還有適時的放鬆出遊，能夠讓整個社團更加積極有效率。</a:t>
            </a:r>
            <a:endParaRPr lang="zh-TW" altLang="en-US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335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0" y="116632"/>
            <a:ext cx="9144000" cy="1124744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結  語</a:t>
            </a:r>
            <a:endParaRPr lang="zh-TW" alt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539552" y="1556792"/>
            <a:ext cx="8064896" cy="4370040"/>
          </a:xfrm>
        </p:spPr>
        <p:txBody>
          <a:bodyPr/>
          <a:lstStyle/>
          <a:p>
            <a:pPr algn="l"/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　我想我不是最好的領導者，但「學習」這件事是一輩子的，修正彼此的缺點，延續原本的優點，善用擁有的機會，降低面臨的威脅。再者，我相信社團可以不只是社團，它也可以是除了家以外的第二個寄託處，在未來的日子裡，身旁還有一群好夥伴相互扶持，所以說，「在夢想這條路上，跪著也要走完。」</a:t>
            </a:r>
            <a:endParaRPr lang="zh-TW" altLang="en-US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 譽 學 程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9E1BE-6A73-4E3A-AEE6-0DA19DC90C08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61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</TotalTime>
  <Words>674</Words>
  <Application>Microsoft Office PowerPoint</Application>
  <PresentationFormat>如螢幕大小 (4:3)</PresentationFormat>
  <Paragraphs>110</Paragraphs>
  <Slides>14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15" baseType="lpstr">
      <vt:lpstr>Office 佈景主題</vt:lpstr>
      <vt:lpstr>榮譽學程—團隊領導與服務</vt:lpstr>
      <vt:lpstr>目  錄</vt:lpstr>
      <vt:lpstr>社團命名緣由</vt:lpstr>
      <vt:lpstr>SWOT分析</vt:lpstr>
      <vt:lpstr>SWOT分析</vt:lpstr>
      <vt:lpstr>SWOT分析</vt:lpstr>
      <vt:lpstr>SWOT分析</vt:lpstr>
      <vt:lpstr>SWOT分析</vt:lpstr>
      <vt:lpstr>PowerPoint 簡報</vt:lpstr>
      <vt:lpstr>假如我是社長……</vt:lpstr>
      <vt:lpstr>假如我是社長……</vt:lpstr>
      <vt:lpstr>假如我是社長……</vt:lpstr>
      <vt:lpstr>假如我是社長……</vt:lpstr>
      <vt:lpstr>結  語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榮譽學程—團隊領導與服務</dc:title>
  <dc:creator>ASUS USER</dc:creator>
  <cp:lastModifiedBy>ASUS USER</cp:lastModifiedBy>
  <cp:revision>32</cp:revision>
  <dcterms:created xsi:type="dcterms:W3CDTF">2015-05-31T21:32:28Z</dcterms:created>
  <dcterms:modified xsi:type="dcterms:W3CDTF">2015-06-01T06:56:39Z</dcterms:modified>
</cp:coreProperties>
</file>