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82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2" r:id="rId16"/>
    <p:sldId id="280" r:id="rId17"/>
    <p:sldId id="274" r:id="rId18"/>
    <p:sldId id="283" r:id="rId19"/>
    <p:sldId id="277" r:id="rId20"/>
    <p:sldId id="278" r:id="rId21"/>
    <p:sldId id="279" r:id="rId2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27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1F6C16-E215-49D1-9C54-A911A7BC4579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61C9D5-59DF-40C8-8E02-9FCA9D9D88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4106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61C9D5-59DF-40C8-8E02-9FCA9D9D88C2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2846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B6AD9538-E36B-4AAD-ABE0-107A8651011A}" type="datetimeFigureOut">
              <a:rPr lang="zh-TW" altLang="en-US" smtClean="0"/>
              <a:t>2012/5/17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8D081E10-1B26-4A44-86AB-FE8719ED240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743323" y="2708920"/>
            <a:ext cx="5400677" cy="3240359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zh-TW" altLang="zh-TW" sz="11200" dirty="0"/>
              <a:t>指導老師：張雍昇老師</a:t>
            </a:r>
          </a:p>
          <a:p>
            <a:pPr algn="ctr"/>
            <a:r>
              <a:rPr lang="zh-TW" altLang="zh-TW" sz="11200" dirty="0" smtClean="0"/>
              <a:t>組員</a:t>
            </a:r>
            <a:r>
              <a:rPr lang="zh-TW" altLang="zh-TW" sz="11200" dirty="0"/>
              <a:t>：企</a:t>
            </a:r>
            <a:r>
              <a:rPr lang="en-US" altLang="zh-TW" sz="11200" dirty="0"/>
              <a:t>3C 499617180 </a:t>
            </a:r>
            <a:r>
              <a:rPr lang="zh-TW" altLang="zh-TW" sz="11200" dirty="0"/>
              <a:t>呂靖彤</a:t>
            </a:r>
          </a:p>
          <a:p>
            <a:pPr algn="ctr"/>
            <a:r>
              <a:rPr lang="en-US" altLang="zh-TW" sz="11200" dirty="0" smtClean="0"/>
              <a:t>             </a:t>
            </a:r>
            <a:r>
              <a:rPr lang="zh-TW" altLang="zh-TW" sz="11200" dirty="0" smtClean="0"/>
              <a:t>企</a:t>
            </a:r>
            <a:r>
              <a:rPr lang="en-US" altLang="zh-TW" sz="11200" dirty="0"/>
              <a:t> 3C 497840180 </a:t>
            </a:r>
            <a:r>
              <a:rPr lang="zh-TW" altLang="zh-TW" sz="11200" dirty="0"/>
              <a:t>李洛竹</a:t>
            </a:r>
          </a:p>
          <a:p>
            <a:pPr algn="ctr"/>
            <a:r>
              <a:rPr lang="zh-TW" altLang="zh-TW" sz="11200" dirty="0"/>
              <a:t>　　　</a:t>
            </a:r>
            <a:r>
              <a:rPr lang="zh-TW" altLang="zh-TW" sz="11200" dirty="0" smtClean="0"/>
              <a:t>企</a:t>
            </a:r>
            <a:r>
              <a:rPr lang="en-US" altLang="zh-TW" sz="11200" dirty="0"/>
              <a:t>3A 499617289 </a:t>
            </a:r>
            <a:r>
              <a:rPr lang="zh-TW" altLang="zh-TW" sz="11200" dirty="0"/>
              <a:t>蔣宛蒨</a:t>
            </a:r>
          </a:p>
          <a:p>
            <a:pPr algn="ctr"/>
            <a:r>
              <a:rPr lang="en-US" altLang="zh-TW" sz="11200" dirty="0" smtClean="0"/>
              <a:t>            </a:t>
            </a:r>
            <a:r>
              <a:rPr lang="zh-TW" altLang="zh-TW" sz="11200" dirty="0" smtClean="0"/>
              <a:t>企</a:t>
            </a:r>
            <a:r>
              <a:rPr lang="en-US" altLang="zh-TW" sz="11200" dirty="0"/>
              <a:t>3A 499617016 </a:t>
            </a:r>
            <a:r>
              <a:rPr lang="zh-TW" altLang="zh-TW" sz="11200" dirty="0"/>
              <a:t>王瑋萱</a:t>
            </a:r>
          </a:p>
          <a:p>
            <a:pPr algn="ctr"/>
            <a:r>
              <a:rPr lang="zh-TW" altLang="zh-TW" sz="11200" dirty="0"/>
              <a:t>　　　</a:t>
            </a:r>
            <a:r>
              <a:rPr lang="zh-TW" altLang="zh-TW" sz="11200" dirty="0" smtClean="0"/>
              <a:t>企</a:t>
            </a:r>
            <a:r>
              <a:rPr lang="en-US" altLang="zh-TW" sz="11200" dirty="0"/>
              <a:t>3B 498611796 </a:t>
            </a:r>
            <a:r>
              <a:rPr lang="zh-TW" altLang="zh-TW" sz="11200" dirty="0"/>
              <a:t>方心怡</a:t>
            </a:r>
          </a:p>
          <a:p>
            <a:pPr algn="ctr"/>
            <a:r>
              <a:rPr lang="en-US" altLang="zh-TW" sz="11200" dirty="0"/>
              <a:t>‎</a:t>
            </a:r>
            <a:r>
              <a:rPr lang="zh-TW" altLang="zh-TW" sz="11200" dirty="0"/>
              <a:t>　　</a:t>
            </a:r>
            <a:r>
              <a:rPr lang="en-US" altLang="zh-TW" sz="11200" dirty="0" smtClean="0"/>
              <a:t>    </a:t>
            </a:r>
            <a:r>
              <a:rPr lang="zh-TW" altLang="zh-TW" sz="11200" dirty="0" smtClean="0"/>
              <a:t>企</a:t>
            </a:r>
            <a:r>
              <a:rPr lang="en-US" altLang="zh-TW" sz="11200" dirty="0"/>
              <a:t>3B 498610475 </a:t>
            </a:r>
            <a:r>
              <a:rPr lang="zh-TW" altLang="zh-TW" sz="11200" dirty="0"/>
              <a:t>劉晉耘</a:t>
            </a:r>
          </a:p>
          <a:p>
            <a:pPr algn="ctr"/>
            <a:r>
              <a:rPr lang="en-US" altLang="zh-TW" sz="11200" dirty="0"/>
              <a:t>          </a:t>
            </a:r>
            <a:r>
              <a:rPr lang="en-US" altLang="zh-TW" sz="11200" dirty="0" smtClean="0"/>
              <a:t>  </a:t>
            </a:r>
            <a:r>
              <a:rPr lang="zh-TW" altLang="zh-TW" sz="11200" dirty="0" smtClean="0"/>
              <a:t>企</a:t>
            </a:r>
            <a:r>
              <a:rPr lang="en-US" altLang="zh-TW" sz="11200" dirty="0"/>
              <a:t>4B 499618022 </a:t>
            </a:r>
            <a:r>
              <a:rPr lang="zh-TW" altLang="zh-TW" sz="11200" dirty="0"/>
              <a:t>張珈瑄 </a:t>
            </a:r>
          </a:p>
          <a:p>
            <a:pPr algn="ctr"/>
            <a:r>
              <a:rPr lang="en-US" altLang="zh-TW" sz="11200" dirty="0"/>
              <a:t>         </a:t>
            </a:r>
            <a:r>
              <a:rPr lang="en-US" altLang="zh-TW" sz="11200" dirty="0" smtClean="0"/>
              <a:t>   </a:t>
            </a:r>
            <a:r>
              <a:rPr lang="zh-TW" altLang="zh-TW" sz="11200" dirty="0" smtClean="0"/>
              <a:t>企</a:t>
            </a:r>
            <a:r>
              <a:rPr lang="en-US" altLang="zh-TW" sz="11200" dirty="0"/>
              <a:t>3C 498610061 </a:t>
            </a:r>
            <a:r>
              <a:rPr lang="zh-TW" altLang="zh-TW" sz="11200" dirty="0"/>
              <a:t>高孟汶</a:t>
            </a:r>
          </a:p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35896" y="188640"/>
            <a:ext cx="5120640" cy="2304288"/>
          </a:xfrm>
        </p:spPr>
        <p:txBody>
          <a:bodyPr/>
          <a:lstStyle/>
          <a:p>
            <a:r>
              <a:rPr lang="zh-TW" altLang="zh-TW" b="1" dirty="0"/>
              <a:t>廣告學期末報告</a:t>
            </a:r>
            <a:r>
              <a:rPr lang="zh-TW" altLang="zh-TW" dirty="0"/>
              <a:t/>
            </a:r>
            <a:br>
              <a:rPr lang="zh-TW" altLang="zh-TW" dirty="0"/>
            </a:br>
            <a:r>
              <a:rPr lang="en-US" altLang="zh-TW" b="1" dirty="0"/>
              <a:t>DUNKIN’ DONUTS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5122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91550" cy="1066801"/>
          </a:xfrm>
        </p:spPr>
        <p:txBody>
          <a:bodyPr>
            <a:normAutofit fontScale="90000"/>
          </a:bodyPr>
          <a:lstStyle/>
          <a:p>
            <a:r>
              <a:rPr lang="zh-TW" altLang="zh-TW" dirty="0"/>
              <a:t/>
            </a:r>
            <a:br>
              <a:rPr lang="zh-TW" altLang="zh-TW" dirty="0"/>
            </a:br>
            <a:r>
              <a:rPr lang="zh-TW" altLang="zh-TW" b="1" dirty="0"/>
              <a:t>一、摘要：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TW" sz="3200" dirty="0" smtClean="0">
                <a:solidFill>
                  <a:srgbClr val="FF0000"/>
                </a:solidFill>
              </a:rPr>
              <a:t>Dunkin‘ Donuts </a:t>
            </a:r>
            <a:r>
              <a:rPr lang="en-US" altLang="zh-TW" sz="3200" dirty="0" smtClean="0">
                <a:solidFill>
                  <a:schemeClr val="tx2">
                    <a:lumMod val="50000"/>
                  </a:schemeClr>
                </a:solidFill>
              </a:rPr>
              <a:t>VS</a:t>
            </a:r>
            <a:r>
              <a:rPr lang="en-US" altLang="zh-TW" sz="3200" dirty="0" smtClean="0">
                <a:solidFill>
                  <a:srgbClr val="FF0000"/>
                </a:solidFill>
              </a:rPr>
              <a:t> Mister Donut?</a:t>
            </a:r>
            <a:r>
              <a:rPr lang="zh-TW" altLang="en-US" sz="3200" dirty="0" smtClean="0"/>
              <a:t>行銷</a:t>
            </a:r>
            <a:r>
              <a:rPr lang="zh-TW" altLang="zh-TW" sz="3200" dirty="0">
                <a:solidFill>
                  <a:srgbClr val="333333"/>
                </a:solidFill>
                <a:latin typeface="Tahoma"/>
                <a:cs typeface="Tahoma"/>
              </a:rPr>
              <a:t>、</a:t>
            </a:r>
            <a:r>
              <a:rPr lang="zh-TW" altLang="en-US" sz="3200" dirty="0" smtClean="0"/>
              <a:t>廣告</a:t>
            </a:r>
            <a:r>
              <a:rPr lang="en-US" altLang="zh-TW" sz="3200" dirty="0" smtClean="0"/>
              <a:t>?</a:t>
            </a:r>
          </a:p>
          <a:p>
            <a:pPr marL="0" indent="0">
              <a:buNone/>
            </a:pPr>
            <a:r>
              <a:rPr lang="zh-TW" altLang="zh-TW" sz="3200" b="1" dirty="0" smtClean="0"/>
              <a:t>設計問卷</a:t>
            </a:r>
            <a:endParaRPr lang="en-US" altLang="zh-TW" sz="3200" b="1" dirty="0" smtClean="0"/>
          </a:p>
          <a:p>
            <a:r>
              <a:rPr lang="zh-TW" altLang="zh-TW" sz="3200" b="1" dirty="0" smtClean="0"/>
              <a:t>不同廣告傳單</a:t>
            </a:r>
            <a:r>
              <a:rPr lang="en-US" altLang="zh-TW" sz="3200" dirty="0" smtClean="0"/>
              <a:t>=&gt;</a:t>
            </a:r>
            <a:r>
              <a:rPr lang="zh-TW" altLang="zh-TW" sz="3200" dirty="0" smtClean="0">
                <a:solidFill>
                  <a:srgbClr val="C00000"/>
                </a:solidFill>
              </a:rPr>
              <a:t>消費者購買意願</a:t>
            </a:r>
            <a:endParaRPr lang="en-US" altLang="zh-TW" sz="3200" dirty="0" smtClean="0">
              <a:solidFill>
                <a:srgbClr val="C00000"/>
              </a:solidFill>
            </a:endParaRPr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                               </a:t>
            </a:r>
            <a:r>
              <a:rPr lang="zh-TW" altLang="zh-TW" sz="3200" dirty="0" smtClean="0">
                <a:solidFill>
                  <a:srgbClr val="C00000"/>
                </a:solidFill>
              </a:rPr>
              <a:t>品牌忠誠度</a:t>
            </a:r>
            <a:endParaRPr lang="en-US" altLang="zh-TW" sz="3200" dirty="0" smtClean="0">
              <a:solidFill>
                <a:srgbClr val="C00000"/>
              </a:solidFill>
            </a:endParaRPr>
          </a:p>
          <a:p>
            <a:r>
              <a:rPr lang="zh-TW" altLang="en-US" sz="32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zh-TW" altLang="en-US" sz="3200" dirty="0" smtClean="0">
                <a:solidFill>
                  <a:schemeClr val="tx2">
                    <a:lumMod val="50000"/>
                  </a:schemeClr>
                </a:solidFill>
              </a:rPr>
              <a:t>                          </a:t>
            </a:r>
            <a:r>
              <a:rPr lang="en-US" altLang="zh-TW" sz="3200" dirty="0" smtClean="0">
                <a:solidFill>
                  <a:schemeClr val="tx2">
                    <a:lumMod val="50000"/>
                  </a:schemeClr>
                </a:solidFill>
              </a:rPr>
              <a:t>=&gt;</a:t>
            </a:r>
            <a:r>
              <a:rPr lang="zh-TW" altLang="zh-TW" sz="3200" dirty="0" smtClean="0">
                <a:solidFill>
                  <a:srgbClr val="C00000"/>
                </a:solidFill>
              </a:rPr>
              <a:t>消費模式</a:t>
            </a:r>
            <a:endParaRPr lang="zh-TW" altLang="en-US" dirty="0"/>
          </a:p>
        </p:txBody>
      </p:sp>
      <p:pic>
        <p:nvPicPr>
          <p:cNvPr id="1026" name="圖片 1" descr="Dunkin' Donu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437112"/>
            <a:ext cx="5190508" cy="213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147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b="1" dirty="0"/>
              <a:t>二、</a:t>
            </a:r>
            <a:r>
              <a:rPr lang="zh-TW" altLang="zh-TW" b="1" dirty="0" smtClean="0"/>
              <a:t>前言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TW" altLang="zh-TW" sz="2800" dirty="0" smtClean="0"/>
              <a:t>埃及</a:t>
            </a:r>
            <a:r>
              <a:rPr lang="zh-TW" altLang="zh-TW" sz="2800" dirty="0"/>
              <a:t>拉米希斯三世</a:t>
            </a:r>
            <a:r>
              <a:rPr lang="en-US" altLang="zh-TW" sz="2800" dirty="0"/>
              <a:t>(</a:t>
            </a:r>
            <a:r>
              <a:rPr lang="en-US" altLang="zh-TW" sz="2800" dirty="0" err="1"/>
              <a:t>Ramemasses</a:t>
            </a:r>
            <a:r>
              <a:rPr lang="en-US" altLang="zh-TW" sz="2800" dirty="0"/>
              <a:t>)</a:t>
            </a:r>
            <a:r>
              <a:rPr lang="zh-TW" altLang="zh-TW" sz="2800" dirty="0"/>
              <a:t>陵寢的</a:t>
            </a:r>
            <a:r>
              <a:rPr lang="zh-TW" altLang="zh-TW" sz="2800" dirty="0" smtClean="0"/>
              <a:t>壁畫</a:t>
            </a:r>
            <a:endParaRPr lang="en-US" altLang="zh-TW" sz="2800" dirty="0" smtClean="0"/>
          </a:p>
          <a:p>
            <a:r>
              <a:rPr lang="zh-TW" altLang="zh-TW" sz="2800" dirty="0" smtClean="0"/>
              <a:t> </a:t>
            </a:r>
            <a:endParaRPr lang="en-US" altLang="zh-TW" sz="2800" dirty="0" smtClean="0"/>
          </a:p>
          <a:p>
            <a:endParaRPr lang="en-US" altLang="zh-TW" sz="2800" dirty="0"/>
          </a:p>
          <a:p>
            <a:endParaRPr lang="en-US" altLang="zh-TW" sz="2800" dirty="0" smtClean="0"/>
          </a:p>
          <a:p>
            <a:pPr marL="0" indent="0">
              <a:buNone/>
            </a:pPr>
            <a:endParaRPr lang="en-US" altLang="zh-TW" sz="2800" dirty="0" smtClean="0"/>
          </a:p>
          <a:p>
            <a:r>
              <a:rPr lang="zh-TW" altLang="zh-TW" sz="2800" b="1" dirty="0" smtClean="0"/>
              <a:t>把</a:t>
            </a:r>
            <a:r>
              <a:rPr lang="zh-TW" altLang="zh-TW" sz="2800" b="1" dirty="0"/>
              <a:t>平凡的</a:t>
            </a:r>
            <a:r>
              <a:rPr lang="zh-TW" altLang="zh-TW" sz="2800" b="1" dirty="0" smtClean="0"/>
              <a:t>甜甜圈</a:t>
            </a:r>
            <a:r>
              <a:rPr lang="en-US" altLang="zh-TW" sz="2800" dirty="0" smtClean="0"/>
              <a:t>=&gt;</a:t>
            </a:r>
            <a:r>
              <a:rPr lang="zh-TW" altLang="zh-TW" sz="2800" b="1" dirty="0" smtClean="0"/>
              <a:t>變得</a:t>
            </a:r>
            <a:r>
              <a:rPr lang="zh-TW" altLang="zh-TW" sz="2800" b="1" dirty="0"/>
              <a:t>多「彩」多「滋</a:t>
            </a:r>
            <a:r>
              <a:rPr lang="zh-TW" altLang="zh-TW" sz="2800" dirty="0" smtClean="0"/>
              <a:t>」</a:t>
            </a:r>
            <a:endParaRPr lang="en-US" altLang="zh-TW" sz="2800" dirty="0" smtClean="0"/>
          </a:p>
          <a:p>
            <a:r>
              <a:rPr lang="en-US" altLang="zh-TW" sz="2800" dirty="0" smtClean="0"/>
              <a:t>Bill </a:t>
            </a:r>
            <a:r>
              <a:rPr lang="en-US" altLang="zh-TW" sz="2800" dirty="0"/>
              <a:t>Rosenberg</a:t>
            </a:r>
            <a:r>
              <a:rPr lang="zh-TW" altLang="zh-TW" sz="2800" dirty="0"/>
              <a:t>在</a:t>
            </a:r>
            <a:r>
              <a:rPr lang="en-US" altLang="zh-TW" sz="2800" dirty="0"/>
              <a:t>61 </a:t>
            </a:r>
            <a:r>
              <a:rPr lang="zh-TW" altLang="zh-TW" sz="2800" dirty="0"/>
              <a:t>年前發揚光大</a:t>
            </a:r>
            <a:r>
              <a:rPr lang="zh-TW" altLang="zh-TW" sz="2800" dirty="0" smtClean="0"/>
              <a:t>的</a:t>
            </a:r>
            <a:endParaRPr lang="zh-TW" altLang="zh-TW" sz="2800" dirty="0"/>
          </a:p>
          <a:p>
            <a:r>
              <a:rPr lang="en-US" altLang="zh-TW" sz="2800" dirty="0" err="1"/>
              <a:t>Dunkin’Donuts</a:t>
            </a:r>
            <a:r>
              <a:rPr lang="en-US" altLang="zh-TW" sz="2800" dirty="0"/>
              <a:t> </a:t>
            </a:r>
            <a:r>
              <a:rPr lang="zh-TW" altLang="zh-TW" sz="2800" dirty="0"/>
              <a:t>的創辦人</a:t>
            </a:r>
            <a:r>
              <a:rPr lang="en-US" altLang="zh-TW" sz="2800" dirty="0"/>
              <a:t>-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916832"/>
            <a:ext cx="5472608" cy="180761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766" y="4581128"/>
            <a:ext cx="2068524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0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/>
              <a:t>品牌命名的</a:t>
            </a:r>
            <a:r>
              <a:rPr lang="zh-TW" altLang="zh-TW" dirty="0" smtClean="0"/>
              <a:t>由來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TW" altLang="zh-TW" sz="2800" dirty="0"/>
              <a:t>在西元</a:t>
            </a:r>
            <a:r>
              <a:rPr lang="en-US" altLang="zh-TW" sz="2800" dirty="0"/>
              <a:t>1950</a:t>
            </a:r>
            <a:r>
              <a:rPr lang="zh-TW" altLang="zh-TW" sz="2800" dirty="0" smtClean="0"/>
              <a:t>年代</a:t>
            </a:r>
            <a:r>
              <a:rPr lang="en-US" altLang="zh-TW" sz="2800" dirty="0" smtClean="0"/>
              <a:t>BILL</a:t>
            </a:r>
          </a:p>
          <a:p>
            <a:r>
              <a:rPr lang="zh-TW" altLang="zh-TW" sz="2800" dirty="0" smtClean="0"/>
              <a:t>將</a:t>
            </a:r>
            <a:r>
              <a:rPr lang="zh-TW" altLang="zh-TW" sz="2800" dirty="0"/>
              <a:t>圓滾滾的</a:t>
            </a:r>
            <a:r>
              <a:rPr lang="zh-TW" altLang="zh-TW" sz="2800" dirty="0" smtClean="0"/>
              <a:t>甜甜圈</a:t>
            </a:r>
            <a:endParaRPr lang="en-US" altLang="zh-TW" sz="2800" dirty="0" smtClean="0"/>
          </a:p>
          <a:p>
            <a:r>
              <a:rPr lang="zh-TW" altLang="zh-TW" sz="2800" dirty="0" smtClean="0"/>
              <a:t>用</a:t>
            </a:r>
            <a:r>
              <a:rPr lang="zh-TW" altLang="zh-TW" sz="2800" b="1" dirty="0"/>
              <a:t>灌籃</a:t>
            </a:r>
            <a:r>
              <a:rPr lang="zh-TW" altLang="zh-TW" sz="2800" dirty="0"/>
              <a:t>的方式灌</a:t>
            </a:r>
            <a:r>
              <a:rPr lang="zh-TW" altLang="zh-TW" sz="2800" dirty="0" smtClean="0"/>
              <a:t>進</a:t>
            </a:r>
            <a:endParaRPr lang="en-US" altLang="zh-TW" sz="2800" dirty="0" smtClean="0"/>
          </a:p>
          <a:p>
            <a:r>
              <a:rPr lang="zh-TW" altLang="zh-TW" sz="2800" dirty="0" smtClean="0"/>
              <a:t>咖啡</a:t>
            </a:r>
            <a:r>
              <a:rPr lang="zh-TW" altLang="zh-TW" sz="2800" dirty="0"/>
              <a:t>的沾料</a:t>
            </a:r>
            <a:r>
              <a:rPr lang="zh-TW" altLang="zh-TW" sz="2800" dirty="0" smtClean="0"/>
              <a:t>吃法</a:t>
            </a:r>
            <a:endParaRPr lang="en-US" altLang="zh-TW" sz="2800" dirty="0" smtClean="0"/>
          </a:p>
          <a:p>
            <a:r>
              <a:rPr lang="zh-TW" altLang="zh-TW" sz="2800" b="1" dirty="0" smtClean="0">
                <a:solidFill>
                  <a:srgbClr val="C00000"/>
                </a:solidFill>
              </a:rPr>
              <a:t>「</a:t>
            </a:r>
            <a:r>
              <a:rPr lang="en-US" altLang="zh-TW" sz="2800" b="1" dirty="0">
                <a:solidFill>
                  <a:srgbClr val="C00000"/>
                </a:solidFill>
              </a:rPr>
              <a:t>DUNK</a:t>
            </a:r>
            <a:r>
              <a:rPr lang="zh-TW" altLang="zh-TW" sz="2800" b="1" dirty="0" smtClean="0">
                <a:solidFill>
                  <a:srgbClr val="C00000"/>
                </a:solidFill>
              </a:rPr>
              <a:t>」</a:t>
            </a:r>
            <a:r>
              <a:rPr lang="en-US" altLang="zh-TW" sz="2800" b="1" dirty="0" smtClean="0">
                <a:solidFill>
                  <a:schemeClr val="tx2">
                    <a:lumMod val="75000"/>
                  </a:schemeClr>
                </a:solidFill>
              </a:rPr>
              <a:t>=</a:t>
            </a:r>
            <a:r>
              <a:rPr lang="zh-TW" altLang="zh-TW" sz="2800" b="1" dirty="0" smtClean="0">
                <a:solidFill>
                  <a:srgbClr val="C00000"/>
                </a:solidFill>
              </a:rPr>
              <a:t>「</a:t>
            </a:r>
            <a:r>
              <a:rPr lang="zh-TW" altLang="zh-TW" sz="2800" b="1" dirty="0">
                <a:solidFill>
                  <a:srgbClr val="C00000"/>
                </a:solidFill>
              </a:rPr>
              <a:t>灌籃</a:t>
            </a:r>
            <a:r>
              <a:rPr lang="zh-TW" altLang="zh-TW" sz="2800" b="1" dirty="0" smtClean="0">
                <a:solidFill>
                  <a:srgbClr val="C00000"/>
                </a:solidFill>
              </a:rPr>
              <a:t>」</a:t>
            </a:r>
            <a:endParaRPr lang="en-US" altLang="zh-TW" sz="2800" b="1" dirty="0" smtClean="0">
              <a:solidFill>
                <a:srgbClr val="C00000"/>
              </a:solidFill>
            </a:endParaRPr>
          </a:p>
          <a:p>
            <a:r>
              <a:rPr lang="en-US" altLang="zh-TW" sz="2800" dirty="0" smtClean="0"/>
              <a:t>=&gt;</a:t>
            </a:r>
            <a:r>
              <a:rPr lang="zh-TW" altLang="zh-TW" sz="2800" dirty="0" smtClean="0"/>
              <a:t>而取名為</a:t>
            </a:r>
            <a:endParaRPr lang="en-US" altLang="zh-TW" sz="2800" dirty="0" smtClean="0"/>
          </a:p>
          <a:p>
            <a:r>
              <a:rPr lang="en-US" altLang="zh-TW" sz="2800" b="1" dirty="0" smtClean="0">
                <a:solidFill>
                  <a:srgbClr val="C00000"/>
                </a:solidFill>
              </a:rPr>
              <a:t>DUNKIN</a:t>
            </a:r>
            <a:r>
              <a:rPr lang="en-US" altLang="zh-TW" sz="2800" b="1" dirty="0">
                <a:solidFill>
                  <a:srgbClr val="C00000"/>
                </a:solidFill>
              </a:rPr>
              <a:t>’ </a:t>
            </a:r>
            <a:r>
              <a:rPr lang="en-US" altLang="zh-TW" sz="2800" b="1" dirty="0" smtClean="0">
                <a:solidFill>
                  <a:srgbClr val="C00000"/>
                </a:solidFill>
              </a:rPr>
              <a:t>DONUTS</a:t>
            </a:r>
            <a:r>
              <a:rPr lang="zh-TW" altLang="zh-TW" sz="2800" dirty="0" smtClean="0"/>
              <a:t>。</a:t>
            </a:r>
            <a:endParaRPr lang="en-US" altLang="zh-TW" sz="2800" dirty="0" smtClean="0"/>
          </a:p>
          <a:p>
            <a:endParaRPr lang="en-US" altLang="zh-TW" sz="2800" dirty="0" smtClean="0"/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04" y="1124744"/>
            <a:ext cx="4680520" cy="475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73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dirty="0"/>
              <a:t>全世界最大的甜甜圈、咖啡連鎖系統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TW" altLang="zh-TW" sz="2400" b="1" dirty="0"/>
              <a:t>美式經典吃法</a:t>
            </a:r>
            <a:r>
              <a:rPr lang="en-US" altLang="zh-TW" sz="2400" dirty="0"/>
              <a:t>=&gt;</a:t>
            </a:r>
            <a:r>
              <a:rPr lang="zh-TW" altLang="zh-TW" sz="2400" dirty="0"/>
              <a:t>沾著美式熱咖啡；</a:t>
            </a:r>
            <a:endParaRPr lang="en-US" altLang="zh-TW" sz="2400" dirty="0"/>
          </a:p>
          <a:p>
            <a:pPr marL="0" indent="0">
              <a:buNone/>
            </a:pPr>
            <a:r>
              <a:rPr lang="en-US" altLang="zh-TW" sz="2400" b="1" dirty="0"/>
              <a:t>   </a:t>
            </a:r>
            <a:r>
              <a:rPr lang="zh-TW" altLang="zh-TW" sz="2400" b="1" dirty="0"/>
              <a:t>一口甜甜圈，一口熱咖啡</a:t>
            </a:r>
            <a:r>
              <a:rPr lang="zh-TW" altLang="zh-TW" sz="2400" dirty="0"/>
              <a:t>。</a:t>
            </a:r>
            <a:endParaRPr lang="en-US" altLang="zh-TW" sz="2400" dirty="0"/>
          </a:p>
          <a:p>
            <a:r>
              <a:rPr lang="zh-TW" altLang="zh-TW" sz="2400" dirty="0"/>
              <a:t>巧克力醬、</a:t>
            </a:r>
            <a:r>
              <a:rPr lang="zh-TW" altLang="zh-TW" sz="2400" dirty="0" smtClean="0"/>
              <a:t>果醬不同</a:t>
            </a:r>
            <a:r>
              <a:rPr lang="zh-TW" altLang="zh-TW" sz="2400" dirty="0"/>
              <a:t>的醬料</a:t>
            </a:r>
            <a:r>
              <a:rPr lang="zh-TW" altLang="zh-TW" sz="2400" dirty="0" smtClean="0"/>
              <a:t>。</a:t>
            </a:r>
            <a:endParaRPr lang="en-US" altLang="zh-TW" sz="2400" dirty="0" smtClean="0"/>
          </a:p>
          <a:p>
            <a:r>
              <a:rPr lang="en-US" altLang="zh-TW" sz="2400" dirty="0" err="1" smtClean="0"/>
              <a:t>Dunkin’Donuts</a:t>
            </a:r>
            <a:r>
              <a:rPr lang="zh-TW" altLang="zh-TW" sz="2400" b="1" dirty="0" smtClean="0">
                <a:solidFill>
                  <a:schemeClr val="tx2">
                    <a:lumMod val="50000"/>
                  </a:schemeClr>
                </a:solidFill>
              </a:rPr>
              <a:t>甜甜圈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</a:rPr>
              <a:t>+</a:t>
            </a:r>
            <a:r>
              <a:rPr lang="zh-TW" altLang="zh-TW" sz="2400" b="1" dirty="0">
                <a:solidFill>
                  <a:schemeClr val="tx2">
                    <a:lumMod val="50000"/>
                  </a:schemeClr>
                </a:solidFill>
              </a:rPr>
              <a:t>香醇咖啡</a:t>
            </a:r>
            <a:r>
              <a:rPr lang="zh-TW" altLang="zh-TW" sz="2400" dirty="0" smtClean="0"/>
              <a:t>，</a:t>
            </a:r>
            <a:endParaRPr lang="en-US" altLang="zh-TW" sz="2400" dirty="0" smtClean="0"/>
          </a:p>
          <a:p>
            <a:r>
              <a:rPr lang="zh-TW" altLang="zh-TW" sz="2400" dirty="0" smtClean="0"/>
              <a:t>征服</a:t>
            </a:r>
            <a:r>
              <a:rPr lang="zh-TW" altLang="zh-TW" sz="2400" dirty="0"/>
              <a:t>全美男女老少的味蕾</a:t>
            </a:r>
            <a:r>
              <a:rPr lang="zh-TW" altLang="zh-TW" sz="2400" dirty="0" smtClean="0"/>
              <a:t>。</a:t>
            </a:r>
            <a:endParaRPr lang="en-US" altLang="zh-TW" sz="2400" dirty="0" smtClean="0"/>
          </a:p>
          <a:p>
            <a:endParaRPr lang="en-US" altLang="zh-TW" sz="2400" dirty="0" smtClean="0"/>
          </a:p>
          <a:p>
            <a:r>
              <a:rPr lang="en-US" altLang="zh-TW" sz="2400" dirty="0"/>
              <a:t>1963</a:t>
            </a:r>
            <a:r>
              <a:rPr lang="zh-TW" altLang="zh-TW" sz="2400" dirty="0"/>
              <a:t>年全美門店數達到一百家</a:t>
            </a:r>
            <a:endParaRPr lang="en-US" altLang="zh-TW" sz="2400" dirty="0"/>
          </a:p>
          <a:p>
            <a:r>
              <a:rPr lang="zh-TW" altLang="en-US" sz="2400" dirty="0"/>
              <a:t> </a:t>
            </a:r>
            <a:r>
              <a:rPr lang="en-US" altLang="zh-TW" sz="2400" dirty="0"/>
              <a:t>1966</a:t>
            </a:r>
            <a:r>
              <a:rPr lang="zh-TW" altLang="zh-TW" sz="2400" dirty="0"/>
              <a:t>年成立</a:t>
            </a:r>
            <a:r>
              <a:rPr lang="en-US" altLang="zh-TW" sz="2400" dirty="0" err="1"/>
              <a:t>Dunkin’Donuts</a:t>
            </a:r>
            <a:r>
              <a:rPr lang="en-US" altLang="zh-TW" sz="2400" dirty="0"/>
              <a:t> University</a:t>
            </a:r>
            <a:r>
              <a:rPr lang="zh-TW" altLang="zh-TW" sz="2400" dirty="0"/>
              <a:t>。</a:t>
            </a:r>
            <a:endParaRPr lang="en-US" altLang="zh-TW" sz="2400" dirty="0"/>
          </a:p>
          <a:p>
            <a:r>
              <a:rPr lang="zh-TW" altLang="zh-TW" sz="2400" dirty="0"/>
              <a:t>經過了</a:t>
            </a:r>
            <a:r>
              <a:rPr lang="en-US" altLang="zh-TW" sz="2400" dirty="0"/>
              <a:t>61</a:t>
            </a:r>
            <a:r>
              <a:rPr lang="zh-TW" altLang="zh-TW" sz="2400" dirty="0"/>
              <a:t>年的創業與拓展全球已達</a:t>
            </a:r>
            <a:r>
              <a:rPr lang="en-US" altLang="zh-TW" sz="2400" dirty="0"/>
              <a:t>9,700</a:t>
            </a:r>
            <a:r>
              <a:rPr lang="zh-TW" altLang="zh-TW" sz="2400" dirty="0"/>
              <a:t>多個門市，</a:t>
            </a:r>
            <a:endParaRPr lang="en-US" altLang="zh-TW" sz="2400" dirty="0"/>
          </a:p>
          <a:p>
            <a:r>
              <a:rPr lang="zh-TW" altLang="zh-TW" sz="2400" dirty="0"/>
              <a:t>遍佈在世界</a:t>
            </a:r>
            <a:r>
              <a:rPr lang="en-US" altLang="zh-TW" sz="2400" dirty="0"/>
              <a:t>33</a:t>
            </a:r>
            <a:r>
              <a:rPr lang="zh-TW" altLang="zh-TW" sz="2400" dirty="0"/>
              <a:t>個國家，台灣</a:t>
            </a:r>
            <a:r>
              <a:rPr lang="en-US" altLang="zh-TW" sz="2400" dirty="0"/>
              <a:t>2007</a:t>
            </a:r>
            <a:r>
              <a:rPr lang="zh-TW" altLang="zh-TW" sz="2400" dirty="0"/>
              <a:t>年加入。</a:t>
            </a:r>
            <a:endParaRPr lang="en-US" altLang="zh-TW" sz="2400" dirty="0"/>
          </a:p>
          <a:p>
            <a:endParaRPr lang="en-US" altLang="zh-TW" sz="2400" dirty="0"/>
          </a:p>
          <a:p>
            <a:endParaRPr lang="en-US" altLang="zh-TW" sz="2400" dirty="0"/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223513"/>
            <a:ext cx="3318108" cy="2982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50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-243408"/>
            <a:ext cx="8591550" cy="1066801"/>
          </a:xfrm>
        </p:spPr>
        <p:txBody>
          <a:bodyPr/>
          <a:lstStyle/>
          <a:p>
            <a:r>
              <a:rPr lang="zh-TW" altLang="zh-TW" b="1" dirty="0"/>
              <a:t>跟著</a:t>
            </a:r>
            <a:r>
              <a:rPr lang="en-US" altLang="zh-TW" b="1" dirty="0"/>
              <a:t>Dunkin’</a:t>
            </a:r>
            <a:r>
              <a:rPr lang="zh-TW" altLang="zh-TW" b="1" dirty="0"/>
              <a:t>一起來</a:t>
            </a:r>
            <a:r>
              <a:rPr lang="en-US" altLang="zh-TW" b="1" dirty="0"/>
              <a:t>Dunkin’</a:t>
            </a:r>
            <a:r>
              <a:rPr lang="en-US" altLang="zh-TW" dirty="0"/>
              <a:t> 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251520" y="816104"/>
            <a:ext cx="8595360" cy="4937760"/>
          </a:xfrm>
        </p:spPr>
        <p:txBody>
          <a:bodyPr/>
          <a:lstStyle/>
          <a:p>
            <a:pPr marL="0" indent="0">
              <a:buNone/>
            </a:pPr>
            <a:r>
              <a:rPr lang="zh-TW" altLang="zh-TW" sz="2800" b="1" dirty="0" smtClean="0"/>
              <a:t>吃甜蜜</a:t>
            </a:r>
            <a:r>
              <a:rPr lang="en-US" altLang="zh-TW" sz="2800" b="1" dirty="0" smtClean="0"/>
              <a:t>  </a:t>
            </a:r>
            <a:r>
              <a:rPr lang="zh-TW" altLang="zh-TW" sz="2800" b="1" dirty="0" smtClean="0"/>
              <a:t>喝咖啡</a:t>
            </a:r>
            <a:r>
              <a:rPr lang="en-US" altLang="zh-TW" sz="2800" b="1" dirty="0" smtClean="0"/>
              <a:t>  </a:t>
            </a:r>
            <a:r>
              <a:rPr lang="zh-TW" altLang="zh-TW" sz="2800" b="1" dirty="0" smtClean="0"/>
              <a:t>玩灌籃</a:t>
            </a:r>
            <a:r>
              <a:rPr lang="en-US" altLang="zh-TW" sz="2800" b="1" dirty="0" smtClean="0"/>
              <a:t>   </a:t>
            </a:r>
          </a:p>
          <a:p>
            <a:pPr marL="0" indent="0">
              <a:buNone/>
            </a:pPr>
            <a:r>
              <a:rPr lang="zh-TW" altLang="zh-TW" sz="2800" b="1" dirty="0" smtClean="0"/>
              <a:t>樂</a:t>
            </a:r>
            <a:r>
              <a:rPr lang="zh-TW" altLang="zh-TW" sz="2800" b="1" dirty="0"/>
              <a:t>在口</a:t>
            </a:r>
            <a:r>
              <a:rPr lang="en-US" altLang="zh-TW" sz="2800" b="1" dirty="0"/>
              <a:t> </a:t>
            </a:r>
            <a:r>
              <a:rPr lang="en-US" altLang="zh-TW" sz="2800" b="1" dirty="0" smtClean="0"/>
              <a:t> </a:t>
            </a:r>
            <a:r>
              <a:rPr lang="zh-TW" altLang="zh-TW" sz="2800" b="1" dirty="0" smtClean="0"/>
              <a:t>甜甜圈 </a:t>
            </a:r>
            <a:r>
              <a:rPr lang="en-US" altLang="zh-TW" sz="2800" b="1" dirty="0" smtClean="0"/>
              <a:t> </a:t>
            </a:r>
            <a:r>
              <a:rPr lang="zh-TW" altLang="zh-TW" sz="2800" b="1" dirty="0" smtClean="0"/>
              <a:t>灌籃秘笈</a:t>
            </a:r>
            <a:endParaRPr lang="zh-TW" altLang="zh-TW" sz="2800" b="1" dirty="0"/>
          </a:p>
          <a:p>
            <a:r>
              <a:rPr lang="zh-TW" altLang="zh-TW" sz="2800" b="1" dirty="0"/>
              <a:t>握</a:t>
            </a:r>
            <a:r>
              <a:rPr lang="zh-TW" altLang="zh-TW" sz="2800" dirty="0"/>
              <a:t> </a:t>
            </a:r>
            <a:r>
              <a:rPr lang="en-US" altLang="zh-TW" sz="2800" dirty="0" smtClean="0"/>
              <a:t>   </a:t>
            </a:r>
            <a:r>
              <a:rPr lang="zh-TW" altLang="zh-TW" sz="2800" dirty="0" smtClean="0"/>
              <a:t>一手</a:t>
            </a:r>
            <a:r>
              <a:rPr lang="zh-TW" altLang="zh-TW" sz="2800" dirty="0"/>
              <a:t>拿著甜甜圈，一手緊握咖啡</a:t>
            </a:r>
            <a:r>
              <a:rPr lang="en-US" altLang="zh-TW" sz="2800" dirty="0"/>
              <a:t/>
            </a:r>
            <a:br>
              <a:rPr lang="en-US" altLang="zh-TW" sz="2800" dirty="0"/>
            </a:br>
            <a:r>
              <a:rPr lang="zh-TW" altLang="zh-TW" sz="2800" b="1" dirty="0"/>
              <a:t>舉</a:t>
            </a:r>
            <a:r>
              <a:rPr lang="zh-TW" altLang="zh-TW" sz="2800" dirty="0"/>
              <a:t> </a:t>
            </a:r>
            <a:r>
              <a:rPr lang="en-US" altLang="zh-TW" sz="2800" dirty="0" smtClean="0"/>
              <a:t>   </a:t>
            </a:r>
            <a:r>
              <a:rPr lang="zh-TW" altLang="zh-TW" sz="2800" dirty="0" smtClean="0"/>
              <a:t>將</a:t>
            </a:r>
            <a:r>
              <a:rPr lang="zh-TW" altLang="zh-TW" sz="2800" dirty="0"/>
              <a:t>甜甜圈舉高以自由落體的方式落向咖啡</a:t>
            </a:r>
            <a:r>
              <a:rPr lang="en-US" altLang="zh-TW" sz="2800" dirty="0"/>
              <a:t/>
            </a:r>
            <a:br>
              <a:rPr lang="en-US" altLang="zh-TW" sz="2800" dirty="0"/>
            </a:br>
            <a:r>
              <a:rPr lang="zh-TW" altLang="zh-TW" sz="2800" b="1" dirty="0"/>
              <a:t>灌</a:t>
            </a:r>
            <a:r>
              <a:rPr lang="zh-TW" altLang="zh-TW" sz="2800" dirty="0"/>
              <a:t> </a:t>
            </a:r>
            <a:r>
              <a:rPr lang="en-US" altLang="zh-TW" sz="2800" dirty="0" smtClean="0"/>
              <a:t>   </a:t>
            </a:r>
            <a:r>
              <a:rPr lang="zh-TW" altLang="zh-TW" sz="2800" dirty="0" smtClean="0"/>
              <a:t>輕巧</a:t>
            </a:r>
            <a:r>
              <a:rPr lang="zh-TW" altLang="zh-TW" sz="2800" dirty="0"/>
              <a:t>地將甜甜圈灌入咖啡，切忌蠻力</a:t>
            </a:r>
            <a:r>
              <a:rPr lang="en-US" altLang="zh-TW" sz="2800" dirty="0"/>
              <a:t/>
            </a:r>
            <a:br>
              <a:rPr lang="en-US" altLang="zh-TW" sz="2800" dirty="0"/>
            </a:br>
            <a:r>
              <a:rPr lang="zh-TW" altLang="zh-TW" sz="2800" b="1" dirty="0"/>
              <a:t>泡</a:t>
            </a:r>
            <a:r>
              <a:rPr lang="zh-TW" altLang="zh-TW" sz="2800" dirty="0"/>
              <a:t> </a:t>
            </a:r>
            <a:r>
              <a:rPr lang="en-US" altLang="zh-TW" sz="2800" dirty="0" smtClean="0"/>
              <a:t>   </a:t>
            </a:r>
            <a:r>
              <a:rPr lang="zh-TW" altLang="zh-TW" sz="2800" dirty="0" smtClean="0"/>
              <a:t>可</a:t>
            </a:r>
            <a:r>
              <a:rPr lang="zh-TW" altLang="zh-TW" sz="2800" dirty="0"/>
              <a:t>依個人口味喜好調整浸泡的時間</a:t>
            </a:r>
            <a:r>
              <a:rPr lang="en-US" altLang="zh-TW" sz="2800" dirty="0"/>
              <a:t/>
            </a:r>
            <a:br>
              <a:rPr lang="en-US" altLang="zh-TW" sz="2800" dirty="0"/>
            </a:br>
            <a:r>
              <a:rPr lang="zh-TW" altLang="zh-TW" sz="2800" b="1" dirty="0"/>
              <a:t>送</a:t>
            </a:r>
            <a:r>
              <a:rPr lang="zh-TW" altLang="zh-TW" sz="2800" dirty="0"/>
              <a:t> </a:t>
            </a:r>
            <a:r>
              <a:rPr lang="en-US" altLang="zh-TW" sz="2800" dirty="0" smtClean="0"/>
              <a:t>   </a:t>
            </a:r>
            <a:r>
              <a:rPr lang="zh-TW" altLang="zh-TW" sz="2800" dirty="0" smtClean="0"/>
              <a:t>將</a:t>
            </a:r>
            <a:r>
              <a:rPr lang="zh-TW" altLang="zh-TW" sz="2800" dirty="0"/>
              <a:t>甜甜圈送入口中</a:t>
            </a:r>
            <a:r>
              <a:rPr lang="zh-TW" altLang="zh-TW" sz="2800" dirty="0" smtClean="0"/>
              <a:t>，享受</a:t>
            </a:r>
            <a:r>
              <a:rPr lang="zh-TW" altLang="zh-TW" sz="2800" dirty="0"/>
              <a:t>香濃甜苦的多層次口感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991" y="4146627"/>
            <a:ext cx="4176464" cy="2642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5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歷史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595360" cy="49377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zh-TW" altLang="zh-TW" sz="2800" dirty="0"/>
          </a:p>
          <a:p>
            <a:r>
              <a:rPr lang="en-US" altLang="zh-TW" sz="2800" dirty="0" smtClean="0"/>
              <a:t>2007</a:t>
            </a:r>
            <a:r>
              <a:rPr lang="zh-TW" altLang="zh-TW" sz="2800" dirty="0" smtClean="0"/>
              <a:t> </a:t>
            </a:r>
            <a:r>
              <a:rPr lang="en-US" altLang="zh-TW" sz="2800" dirty="0" smtClean="0"/>
              <a:t>“</a:t>
            </a:r>
            <a:r>
              <a:rPr lang="zh-TW" altLang="zh-TW" sz="2800" dirty="0"/>
              <a:t>咖啡及甜甜圈</a:t>
            </a:r>
            <a:r>
              <a:rPr lang="en-US" altLang="zh-TW" sz="2800" dirty="0"/>
              <a:t>”</a:t>
            </a:r>
            <a:r>
              <a:rPr lang="zh-TW" altLang="zh-TW" sz="2800" dirty="0"/>
              <a:t>這個品類</a:t>
            </a:r>
            <a:r>
              <a:rPr lang="zh-TW" altLang="zh-TW" sz="2800" dirty="0" smtClean="0"/>
              <a:t>上</a:t>
            </a:r>
            <a:endParaRPr lang="en-US" altLang="zh-TW" sz="2800" dirty="0" smtClean="0"/>
          </a:p>
          <a:p>
            <a:r>
              <a:rPr lang="en-US" altLang="zh-TW" sz="2800" dirty="0" smtClean="0"/>
              <a:t>Dunkin</a:t>
            </a:r>
            <a:r>
              <a:rPr lang="en-US" altLang="zh-TW" sz="2800" dirty="0"/>
              <a:t>’ Donuts</a:t>
            </a:r>
            <a:r>
              <a:rPr lang="zh-TW" altLang="zh-TW" sz="2800" dirty="0"/>
              <a:t>勇奪</a:t>
            </a:r>
            <a:r>
              <a:rPr lang="zh-TW" altLang="zh-TW" sz="2800" b="1" dirty="0"/>
              <a:t>消費者忠誠度</a:t>
            </a:r>
            <a:r>
              <a:rPr lang="zh-TW" altLang="zh-TW" sz="2800" dirty="0" smtClean="0"/>
              <a:t>第一</a:t>
            </a:r>
            <a:endParaRPr lang="en-US" altLang="zh-TW" sz="2800" dirty="0" smtClean="0"/>
          </a:p>
          <a:p>
            <a:r>
              <a:rPr lang="zh-TW" altLang="zh-TW" sz="2800" dirty="0" smtClean="0"/>
              <a:t>同時</a:t>
            </a:r>
            <a:r>
              <a:rPr lang="zh-TW" altLang="zh-TW" sz="2800" dirty="0"/>
              <a:t>在</a:t>
            </a:r>
            <a:r>
              <a:rPr lang="en-US" altLang="zh-TW" sz="2800" dirty="0"/>
              <a:t>2008</a:t>
            </a:r>
            <a:r>
              <a:rPr lang="zh-TW" altLang="zh-TW" sz="2800" dirty="0"/>
              <a:t>年</a:t>
            </a:r>
            <a:r>
              <a:rPr lang="en-US" altLang="zh-TW" sz="2800" dirty="0"/>
              <a:t>11</a:t>
            </a:r>
            <a:r>
              <a:rPr lang="zh-TW" altLang="zh-TW" sz="2800" dirty="0" smtClean="0"/>
              <a:t>月</a:t>
            </a:r>
            <a:r>
              <a:rPr lang="en-US" altLang="zh-TW" sz="2800" dirty="0" smtClean="0"/>
              <a:t>Dunkin</a:t>
            </a:r>
            <a:r>
              <a:rPr lang="en-US" altLang="zh-TW" sz="2800" dirty="0"/>
              <a:t>’ Donuts</a:t>
            </a:r>
            <a:r>
              <a:rPr lang="zh-TW" altLang="zh-TW" sz="2800" dirty="0"/>
              <a:t>和全球連鎖店比較</a:t>
            </a:r>
            <a:r>
              <a:rPr lang="zh-TW" altLang="zh-TW" sz="2800" dirty="0" smtClean="0"/>
              <a:t>，</a:t>
            </a:r>
            <a:endParaRPr lang="en-US" altLang="zh-TW" sz="2800" dirty="0" smtClean="0"/>
          </a:p>
          <a:p>
            <a:r>
              <a:rPr lang="zh-TW" altLang="zh-TW" sz="2800" dirty="0" smtClean="0"/>
              <a:t>有</a:t>
            </a:r>
            <a:r>
              <a:rPr lang="en-US" altLang="zh-TW" sz="2800" dirty="0"/>
              <a:t>4</a:t>
            </a:r>
            <a:r>
              <a:rPr lang="zh-TW" altLang="zh-TW" sz="2800" dirty="0"/>
              <a:t>個品類銷售量為全美第一。</a:t>
            </a:r>
          </a:p>
          <a:p>
            <a:pPr lvl="0"/>
            <a:r>
              <a:rPr lang="zh-TW" altLang="zh-TW" sz="2800" b="1" dirty="0"/>
              <a:t>一般美式咖啡</a:t>
            </a:r>
          </a:p>
          <a:p>
            <a:pPr lvl="0"/>
            <a:r>
              <a:rPr lang="zh-TW" altLang="zh-TW" sz="2800" b="1" dirty="0"/>
              <a:t>甜甜圈</a:t>
            </a:r>
          </a:p>
          <a:p>
            <a:pPr lvl="0"/>
            <a:r>
              <a:rPr lang="zh-TW" altLang="zh-TW" sz="2800" b="1" dirty="0"/>
              <a:t>貝果</a:t>
            </a:r>
          </a:p>
          <a:p>
            <a:pPr lvl="0"/>
            <a:r>
              <a:rPr lang="zh-TW" altLang="zh-TW" sz="2800" b="1" dirty="0"/>
              <a:t>瑪芬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722404"/>
            <a:ext cx="3964541" cy="265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24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/>
              <a:t>2007</a:t>
            </a:r>
            <a:r>
              <a:rPr lang="zh-TW" altLang="zh-TW" b="1" dirty="0"/>
              <a:t>年</a:t>
            </a:r>
            <a:r>
              <a:rPr lang="en-US" altLang="zh-TW" b="1" dirty="0"/>
              <a:t>Dunkin’ Donuts</a:t>
            </a:r>
            <a:r>
              <a:rPr lang="zh-TW" altLang="zh-TW" b="1" dirty="0"/>
              <a:t>在台灣為台灣消費者服務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595360" cy="4937760"/>
          </a:xfrm>
        </p:spPr>
        <p:txBody>
          <a:bodyPr/>
          <a:lstStyle/>
          <a:p>
            <a:pPr marL="0" indent="0">
              <a:buNone/>
            </a:pPr>
            <a:endParaRPr lang="en-US" altLang="zh-TW" sz="2800" dirty="0" smtClean="0"/>
          </a:p>
          <a:p>
            <a:r>
              <a:rPr lang="zh-TW" altLang="zh-TW" sz="2800" dirty="0" smtClean="0"/>
              <a:t>秉持</a:t>
            </a:r>
            <a:r>
              <a:rPr lang="zh-TW" altLang="zh-TW" sz="2800" dirty="0"/>
              <a:t>著</a:t>
            </a:r>
            <a:r>
              <a:rPr lang="en-US" altLang="zh-TW" sz="2800" dirty="0"/>
              <a:t>Dunkin’ Donuts</a:t>
            </a:r>
            <a:r>
              <a:rPr lang="zh-TW" altLang="zh-TW" sz="2800" dirty="0"/>
              <a:t>全球一致的服務精神</a:t>
            </a:r>
            <a:r>
              <a:rPr lang="zh-TW" altLang="zh-TW" sz="2800" dirty="0" smtClean="0"/>
              <a:t>，</a:t>
            </a:r>
            <a:endParaRPr lang="en-US" altLang="zh-TW" sz="2800" dirty="0" smtClean="0"/>
          </a:p>
          <a:p>
            <a:r>
              <a:rPr lang="zh-TW" altLang="zh-TW" sz="2800" dirty="0" smtClean="0"/>
              <a:t>以</a:t>
            </a:r>
            <a:r>
              <a:rPr lang="zh-TW" altLang="zh-TW" sz="2800" dirty="0"/>
              <a:t>美式休閒咖啡館</a:t>
            </a:r>
            <a:r>
              <a:rPr lang="zh-TW" altLang="zh-TW" sz="2800" dirty="0" smtClean="0"/>
              <a:t>為</a:t>
            </a:r>
            <a:endParaRPr lang="en-US" altLang="zh-TW" sz="2800" dirty="0" smtClean="0"/>
          </a:p>
          <a:p>
            <a:r>
              <a:rPr lang="zh-TW" altLang="zh-TW" sz="2800" dirty="0" smtClean="0"/>
              <a:t>台灣消費者提供</a:t>
            </a:r>
            <a:r>
              <a:rPr lang="en-US" altLang="zh-TW" sz="2800" dirty="0" smtClean="0"/>
              <a:t>100</a:t>
            </a:r>
            <a:r>
              <a:rPr lang="en-US" altLang="zh-TW" sz="2800" dirty="0"/>
              <a:t>%</a:t>
            </a:r>
            <a:r>
              <a:rPr lang="zh-TW" altLang="zh-TW" sz="2800" dirty="0"/>
              <a:t>最純正的美式咖啡、甜甜圈</a:t>
            </a:r>
            <a:r>
              <a:rPr lang="zh-TW" altLang="zh-TW" sz="2800" dirty="0" smtClean="0"/>
              <a:t>、</a:t>
            </a:r>
            <a:endParaRPr lang="en-US" altLang="zh-TW" sz="2800" dirty="0" smtClean="0"/>
          </a:p>
          <a:p>
            <a:r>
              <a:rPr lang="zh-TW" altLang="zh-TW" sz="2800" dirty="0" smtClean="0"/>
              <a:t>瑪</a:t>
            </a:r>
            <a:r>
              <a:rPr lang="zh-TW" altLang="zh-TW" sz="2800" dirty="0"/>
              <a:t>芬等烘焙產品以及貝果、三明治等輕食。</a:t>
            </a:r>
          </a:p>
          <a:p>
            <a:r>
              <a:rPr lang="zh-TW" altLang="zh-TW" sz="2800" b="1" dirty="0"/>
              <a:t>品牌使命：</a:t>
            </a:r>
          </a:p>
          <a:p>
            <a:pPr marL="0" lvl="0" indent="0">
              <a:buNone/>
            </a:pPr>
            <a:r>
              <a:rPr lang="en-US" altLang="zh-TW" sz="2800" dirty="0" smtClean="0"/>
              <a:t>1.</a:t>
            </a:r>
            <a:r>
              <a:rPr lang="zh-TW" altLang="zh-TW" sz="2800" dirty="0" smtClean="0"/>
              <a:t>最</a:t>
            </a:r>
            <a:r>
              <a:rPr lang="zh-TW" altLang="zh-TW" sz="2800" dirty="0"/>
              <a:t>美味的食物</a:t>
            </a:r>
          </a:p>
          <a:p>
            <a:pPr marL="0" lvl="0" indent="0">
              <a:buNone/>
            </a:pPr>
            <a:r>
              <a:rPr lang="en-US" altLang="zh-TW" sz="2800" dirty="0" smtClean="0"/>
              <a:t>2.</a:t>
            </a:r>
            <a:r>
              <a:rPr lang="zh-TW" altLang="zh-TW" sz="2800" dirty="0" smtClean="0"/>
              <a:t>最</a:t>
            </a:r>
            <a:r>
              <a:rPr lang="zh-TW" altLang="zh-TW" sz="2800" dirty="0"/>
              <a:t>具創意的產品</a:t>
            </a:r>
          </a:p>
          <a:p>
            <a:pPr marL="0" lvl="0" indent="0">
              <a:buNone/>
            </a:pPr>
            <a:r>
              <a:rPr lang="en-US" altLang="zh-TW" sz="2800" dirty="0" smtClean="0"/>
              <a:t>3.</a:t>
            </a:r>
            <a:r>
              <a:rPr lang="zh-TW" altLang="zh-TW" sz="2800" dirty="0" smtClean="0"/>
              <a:t>快速</a:t>
            </a:r>
            <a:r>
              <a:rPr lang="zh-TW" altLang="zh-TW" sz="2800" dirty="0"/>
              <a:t>、新鮮、平價的顧客服務</a:t>
            </a:r>
          </a:p>
          <a:p>
            <a:endParaRPr lang="zh-TW" altLang="zh-TW" dirty="0"/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861048"/>
            <a:ext cx="3583698" cy="268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29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8144"/>
            <a:ext cx="8591550" cy="1066801"/>
          </a:xfrm>
        </p:spPr>
        <p:txBody>
          <a:bodyPr/>
          <a:lstStyle/>
          <a:p>
            <a:r>
              <a:rPr lang="zh-TW" altLang="zh-TW" dirty="0"/>
              <a:t>願景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251520" y="692696"/>
            <a:ext cx="8595360" cy="58787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zh-TW" altLang="zh-TW" dirty="0"/>
          </a:p>
          <a:p>
            <a:pPr lvl="0"/>
            <a:r>
              <a:rPr lang="en-US" altLang="zh-TW" dirty="0"/>
              <a:t>Taiwan Dunkin’ </a:t>
            </a:r>
            <a:r>
              <a:rPr lang="zh-TW" altLang="zh-TW" dirty="0"/>
              <a:t>甜甜圈 一口咬定即肯定</a:t>
            </a:r>
          </a:p>
          <a:p>
            <a:pPr lvl="0"/>
            <a:r>
              <a:rPr lang="en-US" altLang="zh-TW" dirty="0"/>
              <a:t>Taiwan Dunkin’ </a:t>
            </a:r>
            <a:r>
              <a:rPr lang="zh-TW" altLang="zh-TW" dirty="0"/>
              <a:t>涼夏暖冬飲品 一口喝進即沉浸</a:t>
            </a:r>
          </a:p>
          <a:p>
            <a:pPr lvl="0"/>
            <a:r>
              <a:rPr lang="en-US" altLang="zh-TW" dirty="0"/>
              <a:t>Taiwan Dunkin’ </a:t>
            </a:r>
            <a:r>
              <a:rPr lang="zh-TW" altLang="zh-TW" dirty="0"/>
              <a:t>提供您舒適的內用環境</a:t>
            </a:r>
          </a:p>
          <a:p>
            <a:pPr lvl="0"/>
            <a:r>
              <a:rPr lang="en-US" altLang="zh-TW" dirty="0"/>
              <a:t>Taiwan Dunkin’ </a:t>
            </a:r>
            <a:r>
              <a:rPr lang="zh-TW" altLang="zh-TW" dirty="0"/>
              <a:t>不再只是滿足您的口腹之慾</a:t>
            </a:r>
          </a:p>
          <a:p>
            <a:pPr lvl="0"/>
            <a:r>
              <a:rPr lang="zh-TW" altLang="zh-TW" dirty="0"/>
              <a:t>它 創造平凡歡樂的聲音</a:t>
            </a:r>
          </a:p>
          <a:p>
            <a:pPr lvl="0"/>
            <a:r>
              <a:rPr lang="zh-TW" altLang="zh-TW" dirty="0"/>
              <a:t>它 豐富大人孩童的生命</a:t>
            </a:r>
          </a:p>
          <a:p>
            <a:pPr lvl="0"/>
            <a:r>
              <a:rPr lang="zh-TW" altLang="zh-TW" dirty="0"/>
              <a:t>它 要當您不一樣的</a:t>
            </a:r>
            <a:r>
              <a:rPr lang="en-US" altLang="zh-TW" dirty="0"/>
              <a:t>"</a:t>
            </a:r>
            <a:r>
              <a:rPr lang="zh-TW" altLang="zh-TW" dirty="0"/>
              <a:t>情趣</a:t>
            </a:r>
            <a:r>
              <a:rPr lang="en-US" altLang="zh-TW" dirty="0"/>
              <a:t>"</a:t>
            </a:r>
            <a:r>
              <a:rPr lang="zh-TW" altLang="zh-TW" dirty="0"/>
              <a:t>品</a:t>
            </a:r>
          </a:p>
          <a:p>
            <a:pPr lvl="0"/>
            <a:r>
              <a:rPr lang="zh-TW" altLang="zh-TW" sz="2400" b="1" dirty="0"/>
              <a:t>咖啡系列</a:t>
            </a:r>
          </a:p>
          <a:p>
            <a:pPr lvl="1"/>
            <a:r>
              <a:rPr lang="zh-TW" altLang="zh-TW" dirty="0"/>
              <a:t>咖啡</a:t>
            </a:r>
          </a:p>
          <a:p>
            <a:pPr lvl="1"/>
            <a:r>
              <a:rPr lang="zh-TW" altLang="zh-TW" dirty="0"/>
              <a:t>拿鐵</a:t>
            </a:r>
            <a:r>
              <a:rPr lang="en-US" altLang="zh-TW" dirty="0"/>
              <a:t> &amp; </a:t>
            </a:r>
            <a:r>
              <a:rPr lang="zh-TW" altLang="zh-TW" dirty="0"/>
              <a:t>卡布奇諾</a:t>
            </a:r>
          </a:p>
          <a:p>
            <a:pPr lvl="1"/>
            <a:r>
              <a:rPr lang="zh-TW" altLang="zh-TW" dirty="0"/>
              <a:t>歐蓓咖啡</a:t>
            </a:r>
          </a:p>
          <a:p>
            <a:pPr lvl="0"/>
            <a:r>
              <a:rPr lang="zh-TW" altLang="zh-TW" sz="2400" dirty="0"/>
              <a:t>風味飲品</a:t>
            </a:r>
          </a:p>
          <a:p>
            <a:pPr lvl="1"/>
            <a:r>
              <a:rPr lang="en-US" altLang="zh-TW" dirty="0"/>
              <a:t>Cool</a:t>
            </a:r>
            <a:r>
              <a:rPr lang="zh-TW" altLang="zh-TW" dirty="0"/>
              <a:t>樂冰沙</a:t>
            </a:r>
          </a:p>
          <a:p>
            <a:pPr lvl="1"/>
            <a:r>
              <a:rPr lang="zh-TW" altLang="zh-TW" dirty="0"/>
              <a:t>冰品</a:t>
            </a:r>
            <a:r>
              <a:rPr lang="en-US" altLang="zh-TW" dirty="0"/>
              <a:t>/</a:t>
            </a:r>
            <a:r>
              <a:rPr lang="zh-TW" altLang="zh-TW" dirty="0"/>
              <a:t>熱品</a:t>
            </a:r>
          </a:p>
          <a:p>
            <a:endParaRPr lang="zh-TW" altLang="en-US" dirty="0"/>
          </a:p>
        </p:txBody>
      </p:sp>
      <p:pic>
        <p:nvPicPr>
          <p:cNvPr id="2050" name="圖片 2" descr="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861" y="245673"/>
            <a:ext cx="2327244" cy="2361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835" y="2786477"/>
            <a:ext cx="3960440" cy="392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81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/>
              <a:t> </a:t>
            </a:r>
            <a:r>
              <a:rPr lang="zh-TW" altLang="zh-TW" b="1" dirty="0"/>
              <a:t>銷售</a:t>
            </a:r>
            <a:r>
              <a:rPr lang="zh-TW" altLang="zh-TW" b="1" dirty="0" smtClean="0"/>
              <a:t>產品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148238" y="908720"/>
            <a:ext cx="9680346" cy="5949280"/>
          </a:xfrm>
        </p:spPr>
        <p:txBody>
          <a:bodyPr>
            <a:normAutofit fontScale="32500" lnSpcReduction="20000"/>
          </a:bodyPr>
          <a:lstStyle/>
          <a:p>
            <a:pPr lvl="0"/>
            <a:r>
              <a:rPr lang="zh-TW" altLang="zh-TW" sz="7000" b="1" dirty="0"/>
              <a:t>美味甜甜圈</a:t>
            </a:r>
          </a:p>
          <a:p>
            <a:pPr lvl="1"/>
            <a:r>
              <a:rPr lang="en-US" altLang="zh-TW" sz="7000" dirty="0"/>
              <a:t>DD</a:t>
            </a:r>
            <a:r>
              <a:rPr lang="zh-TW" altLang="zh-TW" sz="7000" dirty="0"/>
              <a:t>甜甜圈</a:t>
            </a:r>
          </a:p>
          <a:p>
            <a:pPr lvl="1"/>
            <a:r>
              <a:rPr lang="en-US" altLang="zh-TW" sz="7000" dirty="0"/>
              <a:t>DD</a:t>
            </a:r>
            <a:r>
              <a:rPr lang="zh-TW" altLang="zh-TW" sz="7000" dirty="0"/>
              <a:t>摩堤圈</a:t>
            </a:r>
          </a:p>
          <a:p>
            <a:pPr lvl="1"/>
            <a:r>
              <a:rPr lang="en-US" altLang="zh-TW" sz="7000" dirty="0"/>
              <a:t>DD</a:t>
            </a:r>
            <a:r>
              <a:rPr lang="zh-TW" altLang="zh-TW" sz="7000" dirty="0"/>
              <a:t>巧心貝</a:t>
            </a:r>
          </a:p>
          <a:p>
            <a:pPr lvl="1"/>
            <a:r>
              <a:rPr lang="en-US" altLang="zh-TW" sz="7000" dirty="0"/>
              <a:t>DD Q</a:t>
            </a:r>
            <a:r>
              <a:rPr lang="zh-TW" altLang="zh-TW" sz="7000" dirty="0"/>
              <a:t>綿甜甜圈</a:t>
            </a:r>
          </a:p>
          <a:p>
            <a:pPr lvl="1"/>
            <a:r>
              <a:rPr lang="en-US" altLang="zh-TW" sz="7000" dirty="0"/>
              <a:t>DD</a:t>
            </a:r>
            <a:r>
              <a:rPr lang="zh-TW" altLang="zh-TW" sz="7000" dirty="0" smtClean="0"/>
              <a:t>小不點</a:t>
            </a:r>
            <a:endParaRPr lang="en-US" altLang="zh-TW" sz="7000" dirty="0"/>
          </a:p>
          <a:p>
            <a:pPr lvl="1"/>
            <a:r>
              <a:rPr lang="zh-TW" altLang="zh-TW" sz="7000" b="1" dirty="0" smtClean="0"/>
              <a:t>其它</a:t>
            </a:r>
            <a:r>
              <a:rPr lang="zh-TW" altLang="zh-TW" sz="7000" b="1" dirty="0"/>
              <a:t>精緻餐點</a:t>
            </a:r>
          </a:p>
          <a:p>
            <a:pPr lvl="1"/>
            <a:r>
              <a:rPr lang="zh-TW" altLang="zh-TW" sz="7000" dirty="0"/>
              <a:t>美式早餐</a:t>
            </a:r>
          </a:p>
          <a:p>
            <a:pPr lvl="1"/>
            <a:r>
              <a:rPr lang="zh-TW" altLang="zh-TW" sz="7000" dirty="0"/>
              <a:t>鄉村麵包</a:t>
            </a:r>
          </a:p>
          <a:p>
            <a:pPr lvl="1"/>
            <a:r>
              <a:rPr lang="zh-TW" altLang="zh-TW" sz="7000" dirty="0"/>
              <a:t>可頌麵包</a:t>
            </a:r>
          </a:p>
          <a:p>
            <a:pPr lvl="1"/>
            <a:r>
              <a:rPr lang="zh-TW" altLang="zh-TW" sz="7000" dirty="0"/>
              <a:t>貝果</a:t>
            </a:r>
          </a:p>
          <a:p>
            <a:pPr lvl="1"/>
            <a:r>
              <a:rPr lang="zh-TW" altLang="zh-TW" sz="7000" dirty="0"/>
              <a:t>瑪芬</a:t>
            </a:r>
          </a:p>
          <a:p>
            <a:pPr lvl="1"/>
            <a:r>
              <a:rPr lang="zh-TW" altLang="zh-TW" sz="7000" dirty="0"/>
              <a:t>霸王吐司堡</a:t>
            </a:r>
          </a:p>
          <a:p>
            <a:pPr lvl="1"/>
            <a:r>
              <a:rPr lang="zh-TW" altLang="zh-TW" sz="7000" dirty="0"/>
              <a:t>屋比派</a:t>
            </a:r>
          </a:p>
          <a:p>
            <a:pPr lvl="0"/>
            <a:r>
              <a:rPr lang="zh-TW" altLang="zh-TW" sz="7000" b="1" dirty="0"/>
              <a:t>其它商品</a:t>
            </a:r>
          </a:p>
          <a:p>
            <a:pPr lvl="1"/>
            <a:r>
              <a:rPr lang="zh-TW" altLang="zh-TW" sz="7000" dirty="0"/>
              <a:t>咖啡豆</a:t>
            </a:r>
          </a:p>
          <a:p>
            <a:endParaRPr lang="zh-TW" altLang="en-US" dirty="0"/>
          </a:p>
        </p:txBody>
      </p:sp>
      <p:pic>
        <p:nvPicPr>
          <p:cNvPr id="3074" name="圖片 3" descr="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28751"/>
            <a:ext cx="196215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圖片 6" descr="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581" y="471998"/>
            <a:ext cx="2066925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852936"/>
            <a:ext cx="2959153" cy="3550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76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dirty="0"/>
              <a:t>門市介紹：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TW" altLang="zh-TW" sz="2800" dirty="0"/>
              <a:t>以明亮、輕鬆、甜美的色調裝飾店面，可供朋友、家庭小聚於此，如同其它速食業者，乾淨的用餐環境已經是基本需求。</a:t>
            </a:r>
          </a:p>
          <a:p>
            <a:endParaRPr lang="zh-TW" altLang="en-US" dirty="0"/>
          </a:p>
        </p:txBody>
      </p:sp>
      <p:pic>
        <p:nvPicPr>
          <p:cNvPr id="4098" name="圖片 8" descr="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52936"/>
            <a:ext cx="4759424" cy="353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984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dirty="0"/>
              <a:t>以開架式的方式提供，可使顧客快速的推進。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zh-TW" altLang="zh-TW" sz="2800" dirty="0" smtClean="0"/>
              <a:t>顧客</a:t>
            </a:r>
            <a:r>
              <a:rPr lang="en-US" altLang="zh-TW" sz="2800" dirty="0" smtClean="0"/>
              <a:t> </a:t>
            </a:r>
            <a:r>
              <a:rPr lang="en-US" altLang="zh-TW" sz="2800" dirty="0"/>
              <a:t>( </a:t>
            </a:r>
            <a:r>
              <a:rPr lang="zh-TW" altLang="zh-TW" sz="2800" dirty="0"/>
              <a:t>廣泛，較無設限</a:t>
            </a:r>
            <a:r>
              <a:rPr lang="en-US" altLang="zh-TW" sz="2800" dirty="0"/>
              <a:t> )</a:t>
            </a:r>
            <a:endParaRPr lang="zh-TW" altLang="zh-TW" sz="2800" dirty="0"/>
          </a:p>
          <a:p>
            <a:pPr lvl="1"/>
            <a:r>
              <a:rPr lang="zh-TW" altLang="zh-TW" sz="2800" dirty="0"/>
              <a:t>家庭</a:t>
            </a:r>
          </a:p>
          <a:p>
            <a:pPr lvl="1"/>
            <a:r>
              <a:rPr lang="zh-TW" altLang="zh-TW" sz="2800" dirty="0"/>
              <a:t>朋友聚會</a:t>
            </a:r>
          </a:p>
          <a:p>
            <a:pPr lvl="1"/>
            <a:r>
              <a:rPr lang="zh-TW" altLang="zh-TW" sz="2800" dirty="0"/>
              <a:t>上班族</a:t>
            </a:r>
          </a:p>
          <a:p>
            <a:pPr lvl="1"/>
            <a:r>
              <a:rPr lang="zh-TW" altLang="zh-TW" sz="2800" dirty="0"/>
              <a:t>想吃甜點的</a:t>
            </a:r>
            <a:r>
              <a:rPr lang="zh-TW" altLang="zh-TW" sz="2800" dirty="0" smtClean="0"/>
              <a:t>人</a:t>
            </a:r>
            <a:endParaRPr lang="en-US" altLang="zh-TW" sz="2800" dirty="0" smtClean="0"/>
          </a:p>
          <a:p>
            <a:pPr marL="170752" lvl="1" indent="0">
              <a:buNone/>
            </a:pPr>
            <a:endParaRPr lang="en-US" altLang="zh-TW" sz="2800" dirty="0"/>
          </a:p>
          <a:p>
            <a:pPr lvl="1"/>
            <a:endParaRPr lang="en-US" altLang="zh-TW" sz="2800" dirty="0" smtClean="0"/>
          </a:p>
          <a:p>
            <a:r>
              <a:rPr lang="zh-TW" altLang="zh-TW" sz="2800" dirty="0"/>
              <a:t>一般學生可以接受的範圍，因此在學生市場上穩的住腳。</a:t>
            </a:r>
            <a:endParaRPr lang="en-US" altLang="zh-TW" sz="2800" dirty="0"/>
          </a:p>
          <a:p>
            <a:r>
              <a:rPr lang="zh-TW" altLang="zh-TW" sz="2800" dirty="0"/>
              <a:t>對於上班族來說，更是享受甜點下午茶的便宜選擇。</a:t>
            </a:r>
            <a:endParaRPr lang="en-US" altLang="zh-TW" sz="2800" dirty="0"/>
          </a:p>
          <a:p>
            <a:r>
              <a:rPr lang="zh-TW" altLang="zh-TW" sz="2800" dirty="0"/>
              <a:t>對於整個家庭來說，帶著喜愛甜食的小朋友。</a:t>
            </a:r>
          </a:p>
          <a:p>
            <a:endParaRPr lang="zh-TW" altLang="en-US" dirty="0"/>
          </a:p>
        </p:txBody>
      </p:sp>
      <p:pic>
        <p:nvPicPr>
          <p:cNvPr id="5122" name="圖片 10" descr="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79" y="1124744"/>
            <a:ext cx="4231942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661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b="1" dirty="0"/>
              <a:t>競爭評估</a:t>
            </a:r>
            <a:r>
              <a:rPr lang="zh-TW" altLang="zh-TW" b="1" dirty="0" smtClean="0"/>
              <a:t>：</a:t>
            </a:r>
            <a:r>
              <a:rPr lang="en-US" altLang="zh-TW" dirty="0"/>
              <a:t> Dunkin’ Donuts</a:t>
            </a:r>
            <a:r>
              <a:rPr lang="zh-TW" altLang="zh-TW" dirty="0"/>
              <a:t>和</a:t>
            </a:r>
            <a:r>
              <a:rPr lang="en-US" altLang="zh-TW" dirty="0"/>
              <a:t>Mister Donut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790259"/>
              </p:ext>
            </p:extLst>
          </p:nvPr>
        </p:nvGraphicFramePr>
        <p:xfrm>
          <a:off x="179513" y="1052736"/>
          <a:ext cx="8712968" cy="51125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03975"/>
                <a:gridCol w="2903975"/>
                <a:gridCol w="2905018"/>
              </a:tblGrid>
              <a:tr h="503160"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en-US" sz="2800" kern="0" dirty="0">
                          <a:effectLst/>
                        </a:rPr>
                        <a:t> 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en-US" sz="2800" kern="0" dirty="0" smtClean="0">
                          <a:effectLst/>
                        </a:rPr>
                        <a:t>Dunkin</a:t>
                      </a:r>
                      <a:r>
                        <a:rPr lang="en-US" sz="2800" kern="0" dirty="0">
                          <a:effectLst/>
                        </a:rPr>
                        <a:t>’ Donuts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en-US" sz="2800" kern="0" dirty="0" smtClean="0">
                          <a:effectLst/>
                        </a:rPr>
                        <a:t>Mister </a:t>
                      </a:r>
                      <a:r>
                        <a:rPr lang="en-US" sz="2800" kern="0" dirty="0">
                          <a:effectLst/>
                        </a:rPr>
                        <a:t>Donut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</a:tr>
              <a:tr h="734800"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en-US" sz="2800" kern="0">
                          <a:effectLst/>
                        </a:rPr>
                        <a:t> </a:t>
                      </a:r>
                      <a:endParaRPr lang="zh-TW" sz="28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sz="2800" kern="0" dirty="0">
                        <a:effectLst/>
                        <a:latin typeface="Arial"/>
                        <a:ea typeface="新細明體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sz="2800" kern="0" dirty="0">
                        <a:effectLst/>
                        <a:latin typeface="Arial"/>
                        <a:ea typeface="新細明體"/>
                      </a:endParaRPr>
                    </a:p>
                  </a:txBody>
                  <a:tcPr marL="68580" marR="68580" marT="0" marB="0"/>
                </a:tc>
              </a:tr>
              <a:tr h="734800"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飲料</a:t>
                      </a:r>
                      <a:r>
                        <a:rPr lang="en-US" sz="2800" kern="0" dirty="0" smtClean="0">
                          <a:effectLst/>
                        </a:rPr>
                        <a:t> </a:t>
                      </a:r>
                      <a:r>
                        <a:rPr lang="en-US" sz="2800" kern="0" dirty="0">
                          <a:effectLst/>
                        </a:rPr>
                        <a:t>(</a:t>
                      </a:r>
                      <a:r>
                        <a:rPr lang="zh-TW" sz="2800" kern="0" dirty="0">
                          <a:effectLst/>
                        </a:rPr>
                        <a:t>代表性</a:t>
                      </a:r>
                      <a:r>
                        <a:rPr lang="en-US" sz="2800" kern="0" dirty="0">
                          <a:effectLst/>
                        </a:rPr>
                        <a:t>)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咖啡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茶</a:t>
                      </a:r>
                      <a:r>
                        <a:rPr lang="zh-TW" sz="2800" kern="0" dirty="0">
                          <a:effectLst/>
                        </a:rPr>
                        <a:t>系列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</a:tr>
              <a:tr h="723902"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甜甜圈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兩者</a:t>
                      </a:r>
                      <a:r>
                        <a:rPr lang="zh-TW" sz="2800" kern="0" dirty="0">
                          <a:effectLst/>
                        </a:rPr>
                        <a:t>皆有甜甜圈、巧貝、波堤和多拿滋等系列。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892745"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店面</a:t>
                      </a:r>
                      <a:r>
                        <a:rPr lang="zh-TW" sz="2800" kern="0" dirty="0">
                          <a:effectLst/>
                        </a:rPr>
                        <a:t>風格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皆</a:t>
                      </a:r>
                      <a:r>
                        <a:rPr lang="zh-TW" sz="2800" kern="0" dirty="0">
                          <a:effectLst/>
                        </a:rPr>
                        <a:t>走開放式</a:t>
                      </a:r>
                      <a:r>
                        <a:rPr lang="zh-TW" sz="2800" kern="0" dirty="0" smtClean="0">
                          <a:effectLst/>
                        </a:rPr>
                        <a:t>空間</a:t>
                      </a: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、</a:t>
                      </a:r>
                      <a:r>
                        <a:rPr lang="zh-TW" sz="2800" kern="0" dirty="0">
                          <a:effectLst/>
                        </a:rPr>
                        <a:t>明亮的暖色</a:t>
                      </a:r>
                      <a:r>
                        <a:rPr lang="zh-TW" sz="2800" kern="0" dirty="0" smtClean="0">
                          <a:effectLst/>
                        </a:rPr>
                        <a:t>系列，乾淨</a:t>
                      </a:r>
                      <a:r>
                        <a:rPr lang="zh-TW" sz="2800" kern="0" dirty="0">
                          <a:effectLst/>
                        </a:rPr>
                        <a:t>的空間。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523161"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不同</a:t>
                      </a:r>
                      <a:r>
                        <a:rPr lang="zh-TW" sz="2800" kern="0" dirty="0">
                          <a:effectLst/>
                        </a:rPr>
                        <a:t>之處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開</a:t>
                      </a:r>
                      <a:r>
                        <a:rPr lang="zh-TW" sz="2800" kern="0" dirty="0">
                          <a:effectLst/>
                        </a:rPr>
                        <a:t>架式取</a:t>
                      </a:r>
                      <a:r>
                        <a:rPr lang="zh-TW" sz="2800" kern="0" dirty="0" smtClean="0">
                          <a:effectLst/>
                        </a:rPr>
                        <a:t>餐</a:t>
                      </a: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 </a:t>
                      </a:r>
                      <a:r>
                        <a:rPr lang="en-US" sz="2800" kern="0" dirty="0">
                          <a:effectLst/>
                        </a:rPr>
                        <a:t>(</a:t>
                      </a:r>
                      <a:r>
                        <a:rPr lang="zh-TW" sz="2800" kern="0" dirty="0">
                          <a:effectLst/>
                        </a:rPr>
                        <a:t>較無距離感</a:t>
                      </a:r>
                      <a:r>
                        <a:rPr lang="en-US" sz="2800" kern="0" dirty="0">
                          <a:effectLst/>
                        </a:rPr>
                        <a:t>)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zh-TW" sz="2800" kern="0" dirty="0" smtClean="0">
                          <a:effectLst/>
                        </a:rPr>
                        <a:t>專人</a:t>
                      </a:r>
                      <a:r>
                        <a:rPr lang="zh-TW" sz="2800" kern="0" dirty="0">
                          <a:effectLst/>
                        </a:rPr>
                        <a:t>服務 </a:t>
                      </a:r>
                      <a:endParaRPr lang="en-US" altLang="zh-TW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endParaRPr lang="en-US" sz="2800" kern="0" dirty="0" smtClean="0">
                        <a:effectLst/>
                      </a:endParaRPr>
                    </a:p>
                    <a:p>
                      <a:pPr>
                        <a:lnSpc>
                          <a:spcPts val="1725"/>
                        </a:lnSpc>
                        <a:spcAft>
                          <a:spcPts val="0"/>
                        </a:spcAft>
                      </a:pPr>
                      <a:r>
                        <a:rPr lang="en-US" sz="2800" kern="0" dirty="0" smtClean="0">
                          <a:effectLst/>
                        </a:rPr>
                        <a:t>(</a:t>
                      </a:r>
                      <a:r>
                        <a:rPr lang="zh-TW" sz="2800" kern="0" dirty="0">
                          <a:effectLst/>
                        </a:rPr>
                        <a:t>多了一層距離</a:t>
                      </a:r>
                      <a:r>
                        <a:rPr lang="en-US" sz="2800" kern="0" dirty="0">
                          <a:effectLst/>
                        </a:rPr>
                        <a:t>)</a:t>
                      </a:r>
                      <a:endParaRPr lang="zh-TW" sz="28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146" name="圖片 1" descr="Dunkin' Donu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87188"/>
            <a:ext cx="1531938" cy="63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圖片 12" descr="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57" y="1649088"/>
            <a:ext cx="1112838" cy="66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內容版面配置區 4"/>
          <p:cNvSpPr>
            <a:spLocks noGrp="1"/>
          </p:cNvSpPr>
          <p:nvPr>
            <p:ph sz="quarter" idx="13"/>
          </p:nvPr>
        </p:nvSpPr>
        <p:spPr>
          <a:xfrm>
            <a:off x="274320" y="4005064"/>
            <a:ext cx="2713504" cy="2231144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7880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b="1" dirty="0"/>
              <a:t>三、問題目的與假設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165800" y="1052736"/>
            <a:ext cx="8978200" cy="5543512"/>
          </a:xfrm>
        </p:spPr>
        <p:txBody>
          <a:bodyPr/>
          <a:lstStyle/>
          <a:p>
            <a:pPr marL="0" indent="0">
              <a:buNone/>
            </a:pPr>
            <a:r>
              <a:rPr lang="zh-TW" altLang="zh-TW" b="1" dirty="0"/>
              <a:t>題目：</a:t>
            </a:r>
          </a:p>
          <a:p>
            <a:r>
              <a:rPr lang="en-US" altLang="zh-TW" dirty="0"/>
              <a:t>Dunkin' Donuts</a:t>
            </a:r>
            <a:r>
              <a:rPr lang="zh-TW" altLang="zh-TW" dirty="0"/>
              <a:t>的「品牌忠誠度</a:t>
            </a:r>
            <a:r>
              <a:rPr lang="zh-TW" altLang="zh-TW" dirty="0" smtClean="0"/>
              <a:t>」</a:t>
            </a:r>
            <a:endParaRPr lang="en-US" altLang="zh-TW" dirty="0" smtClean="0"/>
          </a:p>
          <a:p>
            <a:r>
              <a:rPr lang="zh-TW" altLang="zh-TW" dirty="0" smtClean="0"/>
              <a:t>對於</a:t>
            </a:r>
            <a:r>
              <a:rPr lang="zh-TW" altLang="zh-TW" dirty="0"/>
              <a:t>消費者「購買意願」之影響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r>
              <a:rPr lang="zh-TW" altLang="zh-TW" dirty="0" smtClean="0"/>
              <a:t>以及</a:t>
            </a:r>
            <a:r>
              <a:rPr lang="zh-TW" altLang="zh-TW" dirty="0"/>
              <a:t>在不同廣告類型中（硬式＆軟式廣告）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r>
              <a:rPr lang="zh-TW" altLang="zh-TW" dirty="0" smtClean="0"/>
              <a:t>「</a:t>
            </a:r>
            <a:r>
              <a:rPr lang="zh-TW" altLang="zh-TW" dirty="0"/>
              <a:t>沉浸體驗」是否能強化品牌忠誠度對購買意願之影響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zh-TW" b="1" dirty="0"/>
              <a:t>目的與假設：</a:t>
            </a:r>
          </a:p>
          <a:p>
            <a:r>
              <a:rPr lang="zh-TW" altLang="zh-TW" dirty="0"/>
              <a:t>本研究欲以實驗設計來證實，「品牌忠誠度」對於消費者「購買意願」之影響，以及在不同廣告類型中，「沉浸體驗」是否能強化品牌忠誠度對購買意願之影響。</a:t>
            </a:r>
          </a:p>
          <a:p>
            <a:pPr marL="0" indent="0">
              <a:buNone/>
            </a:pPr>
            <a:r>
              <a:rPr lang="zh-TW" altLang="zh-TW" b="1" dirty="0"/>
              <a:t>因此本研究之研究目的如下：</a:t>
            </a:r>
          </a:p>
          <a:p>
            <a:r>
              <a:rPr lang="zh-TW" altLang="zh-TW" dirty="0"/>
              <a:t>一、探討品牌忠誠度對購買意願之影響。</a:t>
            </a:r>
          </a:p>
          <a:p>
            <a:r>
              <a:rPr lang="zh-TW" altLang="zh-TW" dirty="0"/>
              <a:t>二、探討沉浸體驗能否強化品牌忠誠度對購買意願的影響關係。</a:t>
            </a:r>
          </a:p>
          <a:p>
            <a:endParaRPr lang="zh-TW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3187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dirty="0"/>
              <a:t>硬式廣告：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p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7200800" cy="497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057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-43112"/>
            <a:ext cx="8591550" cy="1066801"/>
          </a:xfrm>
        </p:spPr>
        <p:txBody>
          <a:bodyPr/>
          <a:lstStyle/>
          <a:p>
            <a:r>
              <a:rPr lang="zh-TW" altLang="zh-TW" dirty="0"/>
              <a:t>軟式廣告：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1266" name="Picture 2" descr="https://fbcdn-sphotos-a.akamaihd.net/hphotos-ak-snc7/s320x320/399086_361456170584493_100001603383015_1016619_46671480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96752"/>
            <a:ext cx="6281745" cy="513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63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b="1" dirty="0"/>
              <a:t>研究架構：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300905" y="836712"/>
            <a:ext cx="8595360" cy="5760640"/>
          </a:xfrm>
        </p:spPr>
        <p:txBody>
          <a:bodyPr>
            <a:normAutofit fontScale="92500" lnSpcReduction="10000"/>
          </a:bodyPr>
          <a:lstStyle/>
          <a:p>
            <a:r>
              <a:rPr lang="en-US" altLang="zh-TW" dirty="0"/>
              <a:t>H1</a:t>
            </a:r>
            <a:r>
              <a:rPr lang="zh-TW" altLang="zh-TW" dirty="0"/>
              <a:t>：品牌忠誠度正向影響購買意願</a:t>
            </a:r>
          </a:p>
          <a:p>
            <a:r>
              <a:rPr lang="en-US" altLang="zh-TW" dirty="0"/>
              <a:t>H2</a:t>
            </a:r>
            <a:r>
              <a:rPr lang="zh-TW" altLang="zh-TW" dirty="0"/>
              <a:t>：沉浸體驗正向干擾品牌忠誠度與購買意願間之</a:t>
            </a:r>
            <a:r>
              <a:rPr lang="zh-TW" altLang="zh-TW" dirty="0" smtClean="0"/>
              <a:t>關係</a:t>
            </a:r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pPr marL="0" indent="0">
              <a:buNone/>
            </a:pPr>
            <a:r>
              <a:rPr lang="zh-TW" altLang="zh-TW" sz="3000" b="1" dirty="0"/>
              <a:t>四</a:t>
            </a:r>
            <a:r>
              <a:rPr lang="zh-TW" altLang="zh-TW" sz="2800" b="1" dirty="0"/>
              <a:t>、研究方法</a:t>
            </a:r>
            <a:endParaRPr lang="en-US" altLang="zh-TW" sz="2800" dirty="0" smtClean="0"/>
          </a:p>
          <a:p>
            <a:r>
              <a:rPr lang="zh-TW" altLang="zh-TW" dirty="0"/>
              <a:t>抽樣方式：</a:t>
            </a:r>
          </a:p>
          <a:p>
            <a:r>
              <a:rPr lang="zh-TW" altLang="zh-TW" dirty="0"/>
              <a:t>採取網路上開放式隨機抽樣。</a:t>
            </a:r>
          </a:p>
          <a:p>
            <a:r>
              <a:rPr lang="zh-TW" altLang="zh-TW" dirty="0"/>
              <a:t>研究工具：</a:t>
            </a:r>
          </a:p>
          <a:p>
            <a:r>
              <a:rPr lang="zh-TW" altLang="zh-TW" dirty="0"/>
              <a:t>結構式問卷。</a:t>
            </a:r>
          </a:p>
          <a:p>
            <a:r>
              <a:rPr lang="zh-TW" altLang="zh-TW" dirty="0"/>
              <a:t>問卷設計：</a:t>
            </a:r>
          </a:p>
          <a:p>
            <a:endParaRPr lang="en-US" altLang="zh-TW" dirty="0"/>
          </a:p>
          <a:p>
            <a:endParaRPr lang="zh-TW" altLang="zh-TW" dirty="0"/>
          </a:p>
          <a:p>
            <a:endParaRPr lang="zh-TW" altLang="en-US" dirty="0"/>
          </a:p>
        </p:txBody>
      </p:sp>
      <p:pic>
        <p:nvPicPr>
          <p:cNvPr id="8194" name="Picture 2" descr="545008_465592463457045_100000188861716_2014166_1796311795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6840760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511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591550" cy="1066801"/>
          </a:xfrm>
        </p:spPr>
        <p:txBody>
          <a:bodyPr>
            <a:normAutofit fontScale="90000"/>
          </a:bodyPr>
          <a:lstStyle/>
          <a:p>
            <a:r>
              <a:rPr lang="zh-TW" altLang="zh-TW" dirty="0"/>
              <a:t>一、沉浸體驗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TW" altLang="zh-TW" dirty="0" smtClean="0"/>
              <a:t>所謂</a:t>
            </a:r>
            <a:r>
              <a:rPr lang="zh-TW" altLang="zh-TW" dirty="0"/>
              <a:t>「沉浸體驗」指的是個人深深</a:t>
            </a:r>
            <a:r>
              <a:rPr lang="zh-TW" altLang="zh-TW" dirty="0" smtClean="0"/>
              <a:t>的</a:t>
            </a:r>
            <a:endParaRPr lang="en-US" altLang="zh-TW" dirty="0" smtClean="0"/>
          </a:p>
          <a:p>
            <a:r>
              <a:rPr lang="zh-TW" altLang="zh-TW" dirty="0" smtClean="0"/>
              <a:t>融入</a:t>
            </a:r>
            <a:r>
              <a:rPr lang="zh-TW" altLang="zh-TW" dirty="0"/>
              <a:t>某</a:t>
            </a:r>
            <a:r>
              <a:rPr lang="zh-TW" altLang="zh-TW" dirty="0" smtClean="0"/>
              <a:t>個活動</a:t>
            </a:r>
            <a:r>
              <a:rPr lang="zh-TW" altLang="zh-TW" dirty="0"/>
              <a:t>或事件時的一種心理狀態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r>
              <a:rPr lang="zh-TW" altLang="zh-TW" dirty="0" smtClean="0"/>
              <a:t>達 </a:t>
            </a:r>
            <a:r>
              <a:rPr lang="zh-TW" altLang="zh-TW" dirty="0"/>
              <a:t>到完全投入其中，甚至忽略周遭人事時地物的忘我</a:t>
            </a:r>
            <a:r>
              <a:rPr lang="zh-TW" altLang="zh-TW" dirty="0" smtClean="0"/>
              <a:t>境界</a:t>
            </a:r>
            <a:endParaRPr lang="en-US" altLang="zh-TW" dirty="0" smtClean="0"/>
          </a:p>
          <a:p>
            <a:r>
              <a:rPr lang="zh-TW" altLang="zh-TW" dirty="0" smtClean="0"/>
              <a:t>而</a:t>
            </a:r>
            <a:r>
              <a:rPr lang="zh-TW" altLang="zh-TW" dirty="0"/>
              <a:t>這種經驗並不只限於 運動上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r>
              <a:rPr lang="zh-TW" altLang="zh-TW" dirty="0" smtClean="0"/>
              <a:t>許多</a:t>
            </a:r>
            <a:r>
              <a:rPr lang="zh-TW" altLang="zh-TW" dirty="0"/>
              <a:t>人會在玩遊戲、從事休閒活動、瀏覽網頁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r>
              <a:rPr lang="zh-TW" altLang="zh-TW" dirty="0" smtClean="0"/>
              <a:t>因為</a:t>
            </a:r>
            <a:r>
              <a:rPr lang="zh-TW" altLang="zh-TW" dirty="0"/>
              <a:t>從中體會到樂趣、 或是想像自己身歷其境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r>
              <a:rPr lang="zh-TW" altLang="zh-TW" dirty="0" smtClean="0"/>
              <a:t>會</a:t>
            </a:r>
            <a:r>
              <a:rPr lang="zh-TW" altLang="zh-TW" dirty="0"/>
              <a:t>引起沉浸體驗狀態的活動可能會對人產生一段時間的 迷惑</a:t>
            </a:r>
            <a:r>
              <a:rPr lang="zh-TW" altLang="zh-TW" dirty="0" smtClean="0"/>
              <a:t>，</a:t>
            </a:r>
            <a:endParaRPr lang="en-US" altLang="zh-TW" dirty="0" smtClean="0"/>
          </a:p>
          <a:p>
            <a:r>
              <a:rPr lang="zh-TW" altLang="zh-TW" dirty="0" smtClean="0"/>
              <a:t>當</a:t>
            </a:r>
            <a:r>
              <a:rPr lang="zh-TW" altLang="zh-TW" dirty="0"/>
              <a:t>沈迷其中時，時間就好像是靜止一樣。</a:t>
            </a:r>
            <a:r>
              <a:rPr lang="en-US" altLang="zh-TW" dirty="0"/>
              <a:t> </a:t>
            </a:r>
            <a:endParaRPr lang="zh-TW" altLang="zh-TW" dirty="0"/>
          </a:p>
          <a:p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0237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b="1" dirty="0"/>
              <a:t>五、研究結果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53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b="1" dirty="0"/>
              <a:t>六、討論與建議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832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b="1" dirty="0"/>
              <a:t>七、工作矩陣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400387002"/>
              </p:ext>
            </p:extLst>
          </p:nvPr>
        </p:nvGraphicFramePr>
        <p:xfrm>
          <a:off x="827584" y="980728"/>
          <a:ext cx="6696744" cy="5486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5859"/>
                <a:gridCol w="3230885"/>
              </a:tblGrid>
              <a:tr h="31020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</a:rPr>
                        <a:t>工作分配表</a:t>
                      </a:r>
                      <a:endParaRPr lang="zh-TW" sz="24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02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工作項目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負責組員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310206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</a:rPr>
                        <a:t>一、報告內容</a:t>
                      </a:r>
                      <a:endParaRPr lang="zh-TW" sz="24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96719">
                <a:tc>
                  <a:txBody>
                    <a:bodyPr/>
                    <a:lstStyle/>
                    <a:p>
                      <a:pPr indent="304800"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摘要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方心怡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296719">
                <a:tc>
                  <a:txBody>
                    <a:bodyPr/>
                    <a:lstStyle/>
                    <a:p>
                      <a:pPr indent="304800"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前言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蔣宛蒨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296719">
                <a:tc>
                  <a:txBody>
                    <a:bodyPr/>
                    <a:lstStyle/>
                    <a:p>
                      <a:pPr indent="304800"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廣告海報製作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劉晉耘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296719">
                <a:tc>
                  <a:txBody>
                    <a:bodyPr/>
                    <a:lstStyle/>
                    <a:p>
                      <a:pPr indent="304800"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研究問題、目的與假設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呂靖彤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296719">
                <a:tc>
                  <a:txBody>
                    <a:bodyPr/>
                    <a:lstStyle/>
                    <a:p>
                      <a:pPr indent="304800"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研究方法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王瑋萱、蔣宛蒨、呂靖彤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296719">
                <a:tc>
                  <a:txBody>
                    <a:bodyPr/>
                    <a:lstStyle/>
                    <a:p>
                      <a:pPr indent="304800"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研究結果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方心怡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296719">
                <a:tc>
                  <a:txBody>
                    <a:bodyPr/>
                    <a:lstStyle/>
                    <a:p>
                      <a:pPr indent="304800"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討論與建議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高孟汶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310206">
                <a:tc>
                  <a:txBody>
                    <a:bodyPr/>
                    <a:lstStyle/>
                    <a:p>
                      <a:pPr indent="304800"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工作矩陣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呂靖彤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3102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二、</a:t>
                      </a:r>
                      <a:r>
                        <a:rPr lang="en-US" sz="2400" kern="0">
                          <a:effectLst/>
                        </a:rPr>
                        <a:t>PPT</a:t>
                      </a:r>
                      <a:r>
                        <a:rPr lang="zh-TW" sz="2400" kern="0">
                          <a:effectLst/>
                        </a:rPr>
                        <a:t>製作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高孟汶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3102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三、</a:t>
                      </a:r>
                      <a:r>
                        <a:rPr lang="en-US" sz="2400" kern="0">
                          <a:effectLst/>
                        </a:rPr>
                        <a:t>WORD</a:t>
                      </a:r>
                      <a:r>
                        <a:rPr lang="zh-TW" sz="2400" kern="0">
                          <a:effectLst/>
                        </a:rPr>
                        <a:t>製作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王瑋萱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  <a:tr h="3102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>
                          <a:effectLst/>
                        </a:rPr>
                        <a:t>四、上台報告</a:t>
                      </a:r>
                      <a:endParaRPr lang="zh-TW" sz="24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</a:rPr>
                        <a:t>李洛竹、張珈瑄</a:t>
                      </a:r>
                      <a:endParaRPr lang="zh-TW" sz="24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7780" marR="177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641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TC101790493[[fn=美式蘇活風]]</Template>
  <TotalTime>72</TotalTime>
  <Words>1129</Words>
  <Application>Microsoft Office PowerPoint</Application>
  <PresentationFormat>如螢幕大小 (4:3)</PresentationFormat>
  <Paragraphs>219</Paragraphs>
  <Slides>21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2" baseType="lpstr">
      <vt:lpstr>Soho</vt:lpstr>
      <vt:lpstr>廣告學期末報告 DUNKIN’ DONUTS</vt:lpstr>
      <vt:lpstr> 一、摘要：</vt:lpstr>
      <vt:lpstr>二、前言</vt:lpstr>
      <vt:lpstr>品牌命名的由來</vt:lpstr>
      <vt:lpstr>全世界最大的甜甜圈、咖啡連鎖系統 </vt:lpstr>
      <vt:lpstr>跟著Dunkin’一起來Dunkin’ </vt:lpstr>
      <vt:lpstr>歷史</vt:lpstr>
      <vt:lpstr>2007年Dunkin’ Donuts在台灣為台灣消費者服務</vt:lpstr>
      <vt:lpstr>願景</vt:lpstr>
      <vt:lpstr> 銷售產品 </vt:lpstr>
      <vt:lpstr>門市介紹： </vt:lpstr>
      <vt:lpstr>以開架式的方式提供，可使顧客快速的推進。 </vt:lpstr>
      <vt:lpstr>競爭評估： Dunkin’ Donuts和Mister Donut </vt:lpstr>
      <vt:lpstr>三、問題目的與假設 </vt:lpstr>
      <vt:lpstr>硬式廣告： </vt:lpstr>
      <vt:lpstr>軟式廣告：</vt:lpstr>
      <vt:lpstr>研究架構： </vt:lpstr>
      <vt:lpstr>一、沉浸體驗 </vt:lpstr>
      <vt:lpstr>五、研究結果 </vt:lpstr>
      <vt:lpstr>六、討論與建議 </vt:lpstr>
      <vt:lpstr>七、工作矩陣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廣告學期末報告 DUNKIN’ DONUTS</dc:title>
  <dc:creator>user</dc:creator>
  <cp:lastModifiedBy>user</cp:lastModifiedBy>
  <cp:revision>8</cp:revision>
  <dcterms:created xsi:type="dcterms:W3CDTF">2012-05-17T06:40:36Z</dcterms:created>
  <dcterms:modified xsi:type="dcterms:W3CDTF">2012-05-17T07:53:29Z</dcterms:modified>
</cp:coreProperties>
</file>