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9"/>
  </p:notesMasterIdLst>
  <p:handoutMasterIdLst>
    <p:handoutMasterId r:id="rId20"/>
  </p:handoutMasterIdLst>
  <p:sldIdLst>
    <p:sldId id="280" r:id="rId2"/>
    <p:sldId id="271" r:id="rId3"/>
    <p:sldId id="257" r:id="rId4"/>
    <p:sldId id="270" r:id="rId5"/>
    <p:sldId id="261" r:id="rId6"/>
    <p:sldId id="267" r:id="rId7"/>
    <p:sldId id="268" r:id="rId8"/>
    <p:sldId id="272" r:id="rId9"/>
    <p:sldId id="273" r:id="rId10"/>
    <p:sldId id="274" r:id="rId11"/>
    <p:sldId id="279" r:id="rId12"/>
    <p:sldId id="281" r:id="rId13"/>
    <p:sldId id="282" r:id="rId14"/>
    <p:sldId id="278" r:id="rId15"/>
    <p:sldId id="277" r:id="rId16"/>
    <p:sldId id="269" r:id="rId17"/>
    <p:sldId id="264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938C"/>
    <a:srgbClr val="318E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中等深淺樣式 3 - 輔色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中等深淺樣式 3 - 輔色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2317" autoAdjust="0"/>
  </p:normalViewPr>
  <p:slideViewPr>
    <p:cSldViewPr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269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主要客群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E104-4E5F-AE55-229559F2E4F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104-4E5F-AE55-229559F2E4F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104-4E5F-AE55-229559F2E4F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104-4E5F-AE55-229559F2E4F0}"/>
              </c:ext>
            </c:extLst>
          </c:dPt>
          <c:dLbls>
            <c:dLbl>
              <c:idx val="0"/>
              <c:layout>
                <c:manualLayout>
                  <c:x val="-8.0790003892870416E-2"/>
                  <c:y val="-0.2821589019241912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104-4E5F-AE55-229559F2E4F0}"/>
                </c:ext>
              </c:extLst>
            </c:dLbl>
            <c:dLbl>
              <c:idx val="1"/>
              <c:layout>
                <c:manualLayout>
                  <c:x val="6.383402750743955E-2"/>
                  <c:y val="-0.3993244730485299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104-4E5F-AE55-229559F2E4F0}"/>
                </c:ext>
              </c:extLst>
            </c:dLbl>
            <c:spPr>
              <a:noFill/>
              <a:ln>
                <a:solidFill>
                  <a:schemeClr val="bg1"/>
                </a:solidFill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工作表1!$A$2:$A$5</c:f>
              <c:strCache>
                <c:ptCount val="2"/>
                <c:pt idx="0">
                  <c:v>男生</c:v>
                </c:pt>
                <c:pt idx="1">
                  <c:v>女生</c:v>
                </c:pt>
              </c:strCache>
            </c:strRef>
          </c:cat>
          <c:val>
            <c:numRef>
              <c:f>工作表1!$B$2:$B$5</c:f>
              <c:numCache>
                <c:formatCode>0%</c:formatCode>
                <c:ptCount val="4"/>
                <c:pt idx="0">
                  <c:v>0.46</c:v>
                </c:pt>
                <c:pt idx="1">
                  <c:v>0.54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104-4E5F-AE55-229559F2E4F0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主要客群:年齡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4A1-499F-9642-CD577BD07CE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4A1-499F-9642-CD577BD07CE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4A1-499F-9642-CD577BD07CE7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84A1-499F-9642-CD577BD07CE7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84A1-499F-9642-CD577BD07CE7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84A1-499F-9642-CD577BD07CE7}"/>
              </c:ext>
            </c:extLst>
          </c:dPt>
          <c:dLbls>
            <c:spPr>
              <a:noFill/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+mn-cs"/>
                  </a:defRPr>
                </a:pPr>
                <a:endParaRPr lang="zh-TW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</c15:spPr>
              </c:ext>
            </c:extLst>
          </c:dLbls>
          <c:cat>
            <c:strRef>
              <c:f>工作表1!$A$2:$A$7</c:f>
              <c:strCache>
                <c:ptCount val="6"/>
                <c:pt idx="0">
                  <c:v>25~34</c:v>
                </c:pt>
                <c:pt idx="1">
                  <c:v>35~44</c:v>
                </c:pt>
                <c:pt idx="2">
                  <c:v>18~24</c:v>
                </c:pt>
                <c:pt idx="3">
                  <c:v>45~54</c:v>
                </c:pt>
                <c:pt idx="4">
                  <c:v>55~64</c:v>
                </c:pt>
                <c:pt idx="5">
                  <c:v>65以上</c:v>
                </c:pt>
              </c:strCache>
            </c:strRef>
          </c:cat>
          <c:val>
            <c:numRef>
              <c:f>工作表1!$B$2:$B$7</c:f>
              <c:numCache>
                <c:formatCode>0%</c:formatCode>
                <c:ptCount val="6"/>
                <c:pt idx="0">
                  <c:v>0.36</c:v>
                </c:pt>
                <c:pt idx="1">
                  <c:v>0.23</c:v>
                </c:pt>
                <c:pt idx="2">
                  <c:v>0.15</c:v>
                </c:pt>
                <c:pt idx="3">
                  <c:v>0.14000000000000001</c:v>
                </c:pt>
                <c:pt idx="4">
                  <c:v>7.0000000000000007E-2</c:v>
                </c:pt>
                <c:pt idx="5">
                  <c:v>0.05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84A1-499F-9642-CD577BD07C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07316650-F7C9-4EED-8CCF-929CC004F6E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B7DC347-2D69-437E-8F8B-23FC349788B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D1DE47-89B0-488B-BA20-5566548AD317}" type="datetimeFigureOut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49194A7A-9B88-4CCD-9904-635C5B305BC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53B3600-0795-42A5-80E0-4C21ACDFCC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9CC057-EDDF-4D9A-896D-7B6B35CC1AB0}" type="slidenum">
              <a:rPr lang="zh-TW" altLang="en-US" smtClean="0">
                <a:solidFill>
                  <a:schemeClr val="bg1"/>
                </a:solidFill>
              </a:rPr>
              <a:t>‹#›</a:t>
            </a:fld>
            <a:endParaRPr lang="zh-TW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7119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A2834E-4549-41B5-BCB3-C2BC63B23423}" type="datetimeFigureOut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0A7C6-C931-43EE-85A6-F84E7BA5F5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535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0A7C6-C931-43EE-85A6-F84E7BA5F592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0654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0A7C6-C931-43EE-85A6-F84E7BA5F59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58362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0A7C6-C931-43EE-85A6-F84E7BA5F592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776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9" name="日期版面配置區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98F8B-093E-4C8C-98A5-CB728694C137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投影片編號版面配置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85707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B2F0C-18EC-4FC1-A32B-656F2F58368A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9551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BE387-920B-4DC0-BCF5-EDFDF5C00A10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4288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C9100-1B5F-4DB8-B413-82736B4ECA47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65755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B3D23-41A1-4C25-9459-7BAF80FBFCC0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01740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4034D-F3AC-457F-9A0B-E2AAAD2F16AD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5476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E8205-6E9C-444B-9E9E-C32CD3CDCE7D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7833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14FFC-71CB-4E99-BFB5-17AAE3B2ECE8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4641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0C020-277C-43AD-A9A6-23935F91BE4C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9139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5FE4-F15E-4A97-9CA3-3651FC196931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05940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47CCE-71AF-486D-87C5-CDFE289A7AA5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1932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05EBA-2EFC-44BD-9B6B-FCDD16D1218A}" type="datetime1">
              <a:rPr lang="zh-TW" altLang="en-US" smtClean="0"/>
              <a:t>2020/8/18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6F9BF22A-044B-46D1-B28D-34B10AD16D86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96102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3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slide" Target="slide9.xml"/><Relationship Id="rId5" Type="http://schemas.openxmlformats.org/officeDocument/2006/relationships/slide" Target="slide7.xml"/><Relationship Id="rId15" Type="http://schemas.openxmlformats.org/officeDocument/2006/relationships/image" Target="../media/image24.png"/><Relationship Id="rId10" Type="http://schemas.openxmlformats.org/officeDocument/2006/relationships/image" Target="../media/image23.png"/><Relationship Id="rId4" Type="http://schemas.openxmlformats.org/officeDocument/2006/relationships/image" Target="../media/image21.png"/><Relationship Id="rId9" Type="http://schemas.openxmlformats.org/officeDocument/2006/relationships/image" Target="../media/image22.png"/><Relationship Id="rId1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17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11" Type="http://schemas.openxmlformats.org/officeDocument/2006/relationships/image" Target="../media/image32.png"/><Relationship Id="rId5" Type="http://schemas.openxmlformats.org/officeDocument/2006/relationships/image" Target="../media/image27.png"/><Relationship Id="rId10" Type="http://schemas.microsoft.com/office/2007/relationships/hdphoto" Target="../media/hdphoto1.wdp"/><Relationship Id="rId4" Type="http://schemas.openxmlformats.org/officeDocument/2006/relationships/image" Target="../media/image25.png"/><Relationship Id="rId9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13" Type="http://schemas.openxmlformats.org/officeDocument/2006/relationships/image" Target="../media/image38.png"/><Relationship Id="rId18" Type="http://schemas.openxmlformats.org/officeDocument/2006/relationships/image" Target="../media/image42.png"/><Relationship Id="rId3" Type="http://schemas.openxmlformats.org/officeDocument/2006/relationships/image" Target="../media/image20.png"/><Relationship Id="rId7" Type="http://schemas.microsoft.com/office/2007/relationships/hdphoto" Target="../media/hdphoto2.wdp"/><Relationship Id="rId12" Type="http://schemas.openxmlformats.org/officeDocument/2006/relationships/image" Target="../media/image37.png"/><Relationship Id="rId17" Type="http://schemas.openxmlformats.org/officeDocument/2006/relationships/image" Target="../media/image41.png"/><Relationship Id="rId2" Type="http://schemas.openxmlformats.org/officeDocument/2006/relationships/image" Target="../media/image3.png"/><Relationship Id="rId16" Type="http://schemas.microsoft.com/office/2007/relationships/hdphoto" Target="../media/hdphoto3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6.png"/><Relationship Id="rId5" Type="http://schemas.openxmlformats.org/officeDocument/2006/relationships/image" Target="../media/image17.png"/><Relationship Id="rId15" Type="http://schemas.openxmlformats.org/officeDocument/2006/relationships/image" Target="../media/image40.png"/><Relationship Id="rId10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chart" Target="../charts/chart2.xml"/><Relationship Id="rId1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20.png"/><Relationship Id="rId7" Type="http://schemas.microsoft.com/office/2007/relationships/hdphoto" Target="../media/hdphoto4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6.png"/><Relationship Id="rId5" Type="http://schemas.openxmlformats.org/officeDocument/2006/relationships/image" Target="../media/image17.png"/><Relationship Id="rId10" Type="http://schemas.openxmlformats.org/officeDocument/2006/relationships/image" Target="../media/image45.png"/><Relationship Id="rId4" Type="http://schemas.openxmlformats.org/officeDocument/2006/relationships/image" Target="../media/image25.png"/><Relationship Id="rId9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rich01.com/what-is-ipo/" TargetMode="External"/><Relationship Id="rId4" Type="http://schemas.openxmlformats.org/officeDocument/2006/relationships/image" Target="../media/image4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bnext.com.tw/article/58824/airbnb-ipo-2020" TargetMode="External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576" y="-27384"/>
            <a:ext cx="10369152" cy="6912768"/>
          </a:xfrm>
          <a:prstGeom prst="rect">
            <a:avLst/>
          </a:prstGeom>
        </p:spPr>
      </p:pic>
      <p:sp>
        <p:nvSpPr>
          <p:cNvPr id="9" name="文字方塊 8"/>
          <p:cNvSpPr txBox="1"/>
          <p:nvPr/>
        </p:nvSpPr>
        <p:spPr>
          <a:xfrm>
            <a:off x="2951812" y="5212357"/>
            <a:ext cx="572464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b="1" spc="3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組員</a:t>
            </a:r>
            <a:r>
              <a:rPr lang="en-US" altLang="zh-TW" sz="2800" b="1" spc="3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</a:p>
          <a:p>
            <a:r>
              <a:rPr lang="zh-TW" altLang="en-US" sz="2800" b="1" spc="3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李旻蓁  金予望  陳宣惠  李姿含</a:t>
            </a:r>
            <a:endParaRPr lang="en-US" altLang="zh-TW" sz="2800" b="1" spc="3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800" b="1" spc="3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操承翰  褚珈萱  林冠瑜  魏憶岑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F9BF22A-044B-46D1-B28D-34B10AD16D86}" type="slidenum">
              <a:rPr lang="zh-TW" altLang="en-US" smtClean="0"/>
              <a:t>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29126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2041227-A448-47CE-B1F6-64DA7D664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59632" y="641056"/>
            <a:ext cx="1653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Outline</a:t>
            </a:r>
            <a:endParaRPr lang="zh-TW" altLang="en-US" sz="32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1579"/>
            <a:ext cx="843728" cy="843728"/>
          </a:xfrm>
          <a:prstGeom prst="rect">
            <a:avLst/>
          </a:prstGeom>
        </p:spPr>
      </p:pic>
      <p:sp>
        <p:nvSpPr>
          <p:cNvPr id="12" name="文字方塊 11"/>
          <p:cNvSpPr txBox="1"/>
          <p:nvPr/>
        </p:nvSpPr>
        <p:spPr>
          <a:xfrm>
            <a:off x="2771800" y="1556792"/>
            <a:ext cx="4328429" cy="378565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公司介紹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起源契機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------P3</a:t>
            </a:r>
          </a:p>
          <a:p>
            <a:pPr>
              <a:lnSpc>
                <a:spcPct val="200000"/>
              </a:lnSpc>
            </a:pP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Airbnb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競爭力探討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------P4~5</a:t>
            </a:r>
          </a:p>
          <a:p>
            <a:pPr>
              <a:lnSpc>
                <a:spcPct val="200000"/>
              </a:lnSpc>
            </a:pP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SWOT </a:t>
            </a: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------P6~12</a:t>
            </a:r>
          </a:p>
          <a:p>
            <a:pPr>
              <a:lnSpc>
                <a:spcPct val="200000"/>
              </a:lnSpc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近期財務分析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------P13~15</a:t>
            </a:r>
          </a:p>
          <a:p>
            <a:pPr>
              <a:lnSpc>
                <a:spcPct val="200000"/>
              </a:lnSpc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未來發展趨勢</a:t>
            </a:r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------P16~18</a:t>
            </a:r>
          </a:p>
        </p:txBody>
      </p:sp>
      <p:sp>
        <p:nvSpPr>
          <p:cNvPr id="21" name="投影片編號版面配置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90546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C6D39F0A-1392-4640-A9FA-3717B3BDC8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pic>
        <p:nvPicPr>
          <p:cNvPr id="1030" name="Picture 6" descr="https://a0.muscache.com/im/pictures/7da8664f-8c76-480f-ab5d-f97e4aab5398.jpg?im_w=72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073" y="119427"/>
            <a:ext cx="3229439" cy="21574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2" descr="https://a0.muscache.com/im/pictures/5f6840d4-d932-41f8-825b-d33972ae7995.jpg?im_w=72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09" y="115852"/>
            <a:ext cx="2947125" cy="2272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10" descr="https://a0.muscache.com/im/pictures/0a0f87c1-6683-4017-a352-8b9887e4bc64.jpg?im_w=72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296" y="4463734"/>
            <a:ext cx="3106948" cy="23496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4" descr="https://a0.muscache.com/im/pictures/8800665f-7817-4bac-b75f-73dacf9a0003.jpg?im_w=7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131" y="2285366"/>
            <a:ext cx="3083113" cy="2223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6" descr="https://a0.muscache.com/im/pictures/9ffc4623-6628-4fd6-8a3e-d2a42a1a1b53.jpg?im_w=7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567" y="2255702"/>
            <a:ext cx="3278945" cy="22534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8" descr="https://a0.muscache.com/im/pictures/70fe0b19-c9c4-4de9-9030-321ff06681de.jpg?im_w=72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48838"/>
            <a:ext cx="3024336" cy="2200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4" descr="https://a0.muscache.com/im/pictures/081e52a9-51c4-4034-a73e-ce7f7416351d.jpg?im_w=72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190" y="4463734"/>
            <a:ext cx="3233698" cy="23496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y2mate.com - Ikson - Paradise (Vlog No Copyright Music)_glMhD3EU46k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00" end="212351.0625"/>
                </p14:media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-4299190" y="6480993"/>
            <a:ext cx="487363" cy="487363"/>
          </a:xfrm>
          <a:prstGeom prst="rect">
            <a:avLst/>
          </a:prstGeom>
        </p:spPr>
      </p:pic>
      <p:pic>
        <p:nvPicPr>
          <p:cNvPr id="2" name="Picture 2" descr="https://a0.muscache.com/im/pictures/44ae3668-4511-42df-83a5-ba3b8915a7bc.jpg?im_w=720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2348880"/>
            <a:ext cx="2952328" cy="2156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a0.muscache.com/im/pictures/3e45e0c6-ce9f-4780-aa10-2e09a44db6fb.jpg?im_w=72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09" y="4437112"/>
            <a:ext cx="2947125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文字方塊 46"/>
          <p:cNvSpPr txBox="1"/>
          <p:nvPr/>
        </p:nvSpPr>
        <p:spPr>
          <a:xfrm>
            <a:off x="2339752" y="2924944"/>
            <a:ext cx="4269117" cy="1015663"/>
          </a:xfrm>
          <a:prstGeom prst="rect">
            <a:avLst/>
          </a:prstGeom>
          <a:solidFill>
            <a:srgbClr val="318E9D"/>
          </a:solidFill>
          <a:ln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 anchor="ctr">
            <a:spAutoFit/>
          </a:bodyPr>
          <a:lstStyle/>
          <a:p>
            <a:r>
              <a:rPr lang="zh-TW" altLang="en-US" sz="60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它叫</a:t>
            </a:r>
            <a:r>
              <a:rPr lang="en-US" altLang="zh-TW" sz="6000" b="1" dirty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Airbnb</a:t>
            </a:r>
            <a:endParaRPr lang="zh-TW" altLang="en-US" sz="60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93638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9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30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4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48" tmFilter="0, 0; 0.125,0.2665; 0.25,0.4; 0.375,0.465; 0.5,0.5;  0.625,0.535; 0.75,0.6; 0.875,0.7335; 1,1">
                                          <p:stCondLst>
                                            <p:cond delay="44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24" tmFilter="0, 0; 0.125,0.2665; 0.25,0.4; 0.375,0.465; 0.5,0.5;  0.625,0.535; 0.75,0.6; 0.875,0.7335; 1,1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1" tmFilter="0, 0; 0.125,0.2665; 0.25,0.4; 0.375,0.465; 0.5,0.5;  0.625,0.535; 0.75,0.6; 0.875,0.7335; 1,1">
                                          <p:stCondLst>
                                            <p:cond delay="111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18">
                                          <p:stCondLst>
                                            <p:cond delay="43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12" decel="50000">
                                          <p:stCondLst>
                                            <p:cond delay="45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8">
                                          <p:stCondLst>
                                            <p:cond delay="88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12" decel="50000">
                                          <p:stCondLst>
                                            <p:cond delay="903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8">
                                          <p:stCondLst>
                                            <p:cond delay="110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12" decel="50000">
                                          <p:stCondLst>
                                            <p:cond delay="1126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8">
                                          <p:stCondLst>
                                            <p:cond delay="122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12" decel="50000">
                                          <p:stCondLst>
                                            <p:cond delay="1238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AB4258A6-A892-4A83-8C3A-D96F4AD49C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509928"/>
              </p:ext>
            </p:extLst>
          </p:nvPr>
        </p:nvGraphicFramePr>
        <p:xfrm>
          <a:off x="899592" y="1484784"/>
          <a:ext cx="7416824" cy="376911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54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420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34993">
                <a:tc>
                  <a:txBody>
                    <a:bodyPr/>
                    <a:lstStyle/>
                    <a:p>
                      <a:pPr algn="ctr"/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Airbnb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Hotel.com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Booking.com</a:t>
                      </a:r>
                    </a:p>
                    <a:p>
                      <a:pPr algn="ctr"/>
                      <a:r>
                        <a:rPr lang="en-US" altLang="zh-TW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Agoda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96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價格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普通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偏貴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保證最低價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96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優勢區域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沒有特定區域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沒有特定區域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歐洲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5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取消制度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部分業者有免費取消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退費機制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部分業者有免費取消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96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行銷方式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廣告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優惠方案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優惠方案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96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主要客群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各國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歐美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台灣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07937" marR="107937" marT="53968" marB="53968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1" y="188640"/>
            <a:ext cx="1005482" cy="1005482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475656" y="377706"/>
            <a:ext cx="2230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</a:rPr>
              <a:t>Comparison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96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BCA72EEF-2385-4BD5-9B37-09F310FF03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072" y="1195200"/>
            <a:ext cx="1332000" cy="1332000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510950" y="479889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價格區間小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等星級飯店差異小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520186" y="479889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人事、裝潢等成本高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6977587" y="4726885"/>
            <a:ext cx="13388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房型單一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選擇空間小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95" y="3444211"/>
            <a:ext cx="1208925" cy="1208925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3112851"/>
            <a:ext cx="1756309" cy="1756309"/>
          </a:xfrm>
          <a:prstGeom prst="rect">
            <a:avLst/>
          </a:prstGeom>
        </p:spPr>
      </p:pic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b="1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</a:t>
            </a:fld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1" y="188640"/>
            <a:ext cx="1005482" cy="1005482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475656" y="377706"/>
            <a:ext cx="2230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</a:rPr>
              <a:t>Comparison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602" y="3152297"/>
            <a:ext cx="1356823" cy="1356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95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圖片 28">
            <a:extLst>
              <a:ext uri="{FF2B5EF4-FFF2-40B4-BE49-F238E27FC236}">
                <a16:creationId xmlns:a16="http://schemas.microsoft.com/office/drawing/2014/main" id="{C13C650C-1BDF-49FB-BCE5-95B6F1C8AF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2" name="AutoShape 2">
            <a:extLst>
              <a:ext uri="{FF2B5EF4-FFF2-40B4-BE49-F238E27FC236}">
                <a16:creationId xmlns:a16="http://schemas.microsoft.com/office/drawing/2014/main" id="{58A27A0D-BFBA-4BAD-B66E-2D9FFF5D79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07419" y="3276600"/>
            <a:ext cx="2478881" cy="330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937F1719-A89A-4C4C-9984-409EDED426F9}"/>
              </a:ext>
            </a:extLst>
          </p:cNvPr>
          <p:cNvSpPr txBox="1"/>
          <p:nvPr/>
        </p:nvSpPr>
        <p:spPr>
          <a:xfrm>
            <a:off x="755576" y="252088"/>
            <a:ext cx="23158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SWOT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2" y="116736"/>
            <a:ext cx="791984" cy="791984"/>
          </a:xfrm>
          <a:prstGeom prst="rect">
            <a:avLst/>
          </a:prstGeom>
        </p:spPr>
      </p:pic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6</a:t>
            </a:fld>
            <a:endParaRPr lang="zh-TW" altLang="en-US" dirty="0"/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92CB53A6-DFD9-4B16-BAAE-A6499C6EE8EF}"/>
              </a:ext>
            </a:extLst>
          </p:cNvPr>
          <p:cNvGrpSpPr/>
          <p:nvPr/>
        </p:nvGrpSpPr>
        <p:grpSpPr>
          <a:xfrm>
            <a:off x="1827830" y="853832"/>
            <a:ext cx="5716940" cy="5491083"/>
            <a:chOff x="2383452" y="1339774"/>
            <a:chExt cx="3981922" cy="382461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9" name="投影片縮放 18">
                  <a:extLst>
                    <a:ext uri="{FF2B5EF4-FFF2-40B4-BE49-F238E27FC236}">
                      <a16:creationId xmlns:a16="http://schemas.microsoft.com/office/drawing/2014/main" id="{E5E1B7A1-6A40-4AA3-A597-BD4C5A189D8F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3320834904"/>
                    </p:ext>
                  </p:extLst>
                </p:nvPr>
              </p:nvGraphicFramePr>
              <p:xfrm>
                <a:off x="2483768" y="1339774"/>
                <a:ext cx="1738040" cy="1714500"/>
              </p:xfrm>
              <a:graphic>
                <a:graphicData uri="http://schemas.microsoft.com/office/powerpoint/2016/slidezoom">
                  <pslz:sldZm>
                    <pslz:sldZmObj sldId="268" cId="2110867046">
                      <pslz:zmPr id="{C3CC7B83-2F7B-4868-8D3E-D84BB5C701BB}" returnToParent="0" imageType="cover" transitionDur="1000">
                        <p166:blipFill xmlns:p166="http://schemas.microsoft.com/office/powerpoint/2016/6/main">
                          <a:blip r:embed="rId4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495345" cy="246154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9" name="投影片縮放 18">
                  <a:hlinkClick r:id="rId5" action="ppaction://hlinksldjump"/>
                  <a:extLst>
                    <a:ext uri="{FF2B5EF4-FFF2-40B4-BE49-F238E27FC236}">
                      <a16:creationId xmlns:a16="http://schemas.microsoft.com/office/drawing/2014/main" id="{E5E1B7A1-6A40-4AA3-A597-BD4C5A189D8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971856" y="853832"/>
                  <a:ext cx="2495345" cy="246154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1" name="投影片縮放 20">
                  <a:extLst>
                    <a:ext uri="{FF2B5EF4-FFF2-40B4-BE49-F238E27FC236}">
                      <a16:creationId xmlns:a16="http://schemas.microsoft.com/office/drawing/2014/main" id="{2FFEB7FA-D206-4CF8-B6F2-6CCFDB68199F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352062812"/>
                    </p:ext>
                  </p:extLst>
                </p:nvPr>
              </p:nvGraphicFramePr>
              <p:xfrm>
                <a:off x="4543400" y="1339774"/>
                <a:ext cx="1683468" cy="1714500"/>
              </p:xfrm>
              <a:graphic>
                <a:graphicData uri="http://schemas.microsoft.com/office/powerpoint/2016/slidezoom">
                  <pslz:sldZm>
                    <pslz:sldZmObj sldId="272" cId="658811950">
                      <pslz:zmPr id="{FE8C9094-F475-4D8B-8BD6-CCD090754168}" returnToParent="0" imageType="cover" transitionDur="1000">
                        <p166:blipFill xmlns:p166="http://schemas.microsoft.com/office/powerpoint/2016/6/main"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416995" cy="246154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1" name="投影片縮放 20">
                  <a:hlinkClick r:id="rId8" action="ppaction://hlinksldjump"/>
                  <a:extLst>
                    <a:ext uri="{FF2B5EF4-FFF2-40B4-BE49-F238E27FC236}">
                      <a16:creationId xmlns:a16="http://schemas.microsoft.com/office/drawing/2014/main" id="{2FFEB7FA-D206-4CF8-B6F2-6CCFDB68199F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28919" y="853832"/>
                  <a:ext cx="2416995" cy="246154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4" name="投影片縮放 23">
                  <a:extLst>
                    <a:ext uri="{FF2B5EF4-FFF2-40B4-BE49-F238E27FC236}">
                      <a16:creationId xmlns:a16="http://schemas.microsoft.com/office/drawing/2014/main" id="{18E47E14-0256-4CF6-ADAC-075035866792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097902059"/>
                    </p:ext>
                  </p:extLst>
                </p:nvPr>
              </p:nvGraphicFramePr>
              <p:xfrm>
                <a:off x="2383452" y="3417135"/>
                <a:ext cx="1938672" cy="1714500"/>
              </p:xfrm>
              <a:graphic>
                <a:graphicData uri="http://schemas.microsoft.com/office/powerpoint/2016/slidezoom">
                  <pslz:sldZm>
                    <pslz:sldZmObj sldId="273" cId="2644059414">
                      <pslz:zmPr id="{2CCAFF9A-A3F1-41A4-9DE5-7541A87F3AB3}" returnToParent="0" imageType="cover" transitionDur="1000">
                        <p166:blipFill xmlns:p166="http://schemas.microsoft.com/office/powerpoint/2016/6/main">
                          <a:blip r:embed="rId10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783397" cy="246154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4" name="投影片縮放 23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18E47E14-0256-4CF6-ADAC-07503586679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827830" y="3836348"/>
                  <a:ext cx="2783397" cy="2461548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6" name="投影片縮放 25">
                  <a:extLst>
                    <a:ext uri="{FF2B5EF4-FFF2-40B4-BE49-F238E27FC236}">
                      <a16:creationId xmlns:a16="http://schemas.microsoft.com/office/drawing/2014/main" id="{A8C478E8-660B-4511-80E1-4B0914CD1C71}"/>
                    </a:ext>
                  </a:extLst>
                </p:cNvPr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482506834"/>
                    </p:ext>
                  </p:extLst>
                </p:nvPr>
              </p:nvGraphicFramePr>
              <p:xfrm>
                <a:off x="4534637" y="3449884"/>
                <a:ext cx="1830737" cy="1714500"/>
              </p:xfrm>
              <a:graphic>
                <a:graphicData uri="http://schemas.microsoft.com/office/powerpoint/2016/slidezoom">
                  <pslz:sldZm>
                    <pslz:sldZmObj sldId="274" cId="1111619555">
                      <pslz:zmPr id="{57DAF59D-11B8-46A8-9042-AF80DF5B563A}" returnToParent="0" imageType="cover" transitionDur="1000">
                        <p166:blipFill xmlns:p166="http://schemas.microsoft.com/office/powerpoint/2016/6/main">
                          <a:blip r:embed="rId1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628433" cy="246154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6" name="投影片縮放 25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A8C478E8-660B-4511-80E1-4B0914CD1C7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16337" y="3883367"/>
                  <a:ext cx="2628433" cy="2461548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9292685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5743BF51-EBF2-4F9F-9587-A703CB8BB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0" y="0"/>
            <a:ext cx="10286999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2" y="116736"/>
            <a:ext cx="791984" cy="791984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937F1719-A89A-4C4C-9984-409EDED426F9}"/>
              </a:ext>
            </a:extLst>
          </p:cNvPr>
          <p:cNvSpPr txBox="1"/>
          <p:nvPr/>
        </p:nvSpPr>
        <p:spPr>
          <a:xfrm>
            <a:off x="1248069" y="252088"/>
            <a:ext cx="1667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</a:rPr>
              <a:t>Strengths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752" y="1196752"/>
            <a:ext cx="1333328" cy="1333328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395536" y="4725144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價格區間大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滿足不同客群的需求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216329" y="4725144"/>
            <a:ext cx="272382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人與人互動機會多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房東房客可以互相給評價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6746756" y="4726885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選擇性多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營造家的感覺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95" y="3284984"/>
            <a:ext cx="1208925" cy="1208925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262" y="3263509"/>
            <a:ext cx="1203956" cy="1203956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602" y="3152297"/>
            <a:ext cx="1356823" cy="1356823"/>
          </a:xfrm>
          <a:prstGeom prst="rect">
            <a:avLst/>
          </a:prstGeom>
        </p:spPr>
      </p:pic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1086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>
            <a:extLst>
              <a:ext uri="{FF2B5EF4-FFF2-40B4-BE49-F238E27FC236}">
                <a16:creationId xmlns:a16="http://schemas.microsoft.com/office/drawing/2014/main" id="{AB3EF8BB-BB2A-4103-9312-04D276CDC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2" y="116736"/>
            <a:ext cx="791984" cy="791984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937F1719-A89A-4C4C-9984-409EDED426F9}"/>
              </a:ext>
            </a:extLst>
          </p:cNvPr>
          <p:cNvSpPr txBox="1"/>
          <p:nvPr/>
        </p:nvSpPr>
        <p:spPr>
          <a:xfrm>
            <a:off x="1248069" y="252088"/>
            <a:ext cx="20129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Weakness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752" y="1196752"/>
            <a:ext cx="1333328" cy="1333328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857202" y="4725144"/>
            <a:ext cx="133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房東客糾紛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175972" y="47095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衛生問題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" name="文字方塊 11"/>
          <p:cNvSpPr txBox="1"/>
          <p:nvPr/>
        </p:nvSpPr>
        <p:spPr>
          <a:xfrm>
            <a:off x="5264204" y="472688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安全問題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文字方塊 16"/>
          <p:cNvSpPr txBox="1"/>
          <p:nvPr/>
        </p:nvSpPr>
        <p:spPr>
          <a:xfrm>
            <a:off x="7280428" y="470953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較難定位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37" y="2953717"/>
            <a:ext cx="1390758" cy="139075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86" y="3148673"/>
            <a:ext cx="1195802" cy="1195802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340" y="3197145"/>
            <a:ext cx="1160860" cy="116086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6515" y="3068663"/>
            <a:ext cx="1355821" cy="1355821"/>
          </a:xfrm>
          <a:prstGeom prst="rect">
            <a:avLst/>
          </a:prstGeom>
        </p:spPr>
      </p:pic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8</a:t>
            </a:fld>
            <a:endParaRPr lang="zh-TW" altLang="en-US" dirty="0"/>
          </a:p>
        </p:txBody>
      </p:sp>
      <p:grpSp>
        <p:nvGrpSpPr>
          <p:cNvPr id="22" name="群組 21"/>
          <p:cNvGrpSpPr/>
          <p:nvPr/>
        </p:nvGrpSpPr>
        <p:grpSpPr>
          <a:xfrm>
            <a:off x="120546" y="60395"/>
            <a:ext cx="1116692" cy="1127973"/>
            <a:chOff x="3190460" y="1421295"/>
            <a:chExt cx="1266234" cy="1279025"/>
          </a:xfrm>
        </p:grpSpPr>
        <p:pic>
          <p:nvPicPr>
            <p:cNvPr id="23" name="Picture 2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19722" b="46667" l="26875" r="41563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169" t="20724" r="57690" b="50290"/>
            <a:stretch/>
          </p:blipFill>
          <p:spPr bwMode="auto">
            <a:xfrm>
              <a:off x="3190460" y="1421295"/>
              <a:ext cx="1266234" cy="1279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圖片 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6835" y="1479481"/>
              <a:ext cx="593481" cy="593481"/>
            </a:xfrm>
            <a:prstGeom prst="rect">
              <a:avLst/>
            </a:prstGeom>
          </p:spPr>
        </p:pic>
      </p:grpSp>
      <p:sp>
        <p:nvSpPr>
          <p:cNvPr id="25" name="文字方塊 24"/>
          <p:cNvSpPr txBox="1"/>
          <p:nvPr/>
        </p:nvSpPr>
        <p:spPr>
          <a:xfrm>
            <a:off x="1272674" y="459577"/>
            <a:ext cx="21970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Argument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6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79" t="16375" r="35353" b="11884"/>
          <a:stretch/>
        </p:blipFill>
        <p:spPr bwMode="auto">
          <a:xfrm>
            <a:off x="440118" y="4113710"/>
            <a:ext cx="3289852" cy="2459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群組 12">
            <a:extLst>
              <a:ext uri="{FF2B5EF4-FFF2-40B4-BE49-F238E27FC236}">
                <a16:creationId xmlns:a16="http://schemas.microsoft.com/office/drawing/2014/main" id="{82FA7502-8D1E-4DEE-B739-D1777CD83438}"/>
              </a:ext>
            </a:extLst>
          </p:cNvPr>
          <p:cNvGrpSpPr/>
          <p:nvPr/>
        </p:nvGrpSpPr>
        <p:grpSpPr>
          <a:xfrm>
            <a:off x="3144748" y="136525"/>
            <a:ext cx="5883026" cy="4688484"/>
            <a:chOff x="3189372" y="566873"/>
            <a:chExt cx="5883026" cy="4688484"/>
          </a:xfrm>
        </p:grpSpPr>
        <p:sp>
          <p:nvSpPr>
            <p:cNvPr id="27" name="橢圓形圖說文字 26"/>
            <p:cNvSpPr/>
            <p:nvPr/>
          </p:nvSpPr>
          <p:spPr>
            <a:xfrm rot="665713">
              <a:off x="3189372" y="566873"/>
              <a:ext cx="5883026" cy="4688484"/>
            </a:xfrm>
            <a:prstGeom prst="wedgeEllipseCallou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TW" altLang="en-US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851920" y="1196752"/>
              <a:ext cx="4248472" cy="31393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Airbnb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統計，截至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2018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年底為止，台灣共有超過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1.1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萬名房東、超過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3.1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萬個房源，考量使用  不同訂房平台的可能性，真正的房源可</a:t>
              </a:r>
            </a:p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能更多，粗略算來非法旅宿可能是合法旅宿數量的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倍以上。</a:t>
              </a:r>
            </a:p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政府雖然一直希望</a:t>
              </a:r>
              <a:r>
                <a:rPr lang="en-US" altLang="zh-TW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Airbnb</a:t>
              </a:r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能自主下架非法房源，卻始終不曾提出輔導業者轉型</a:t>
              </a:r>
            </a:p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合法的措施，即便這次修正案照案（也就是針對非法旅宿開出更重罰款及下架</a:t>
              </a:r>
            </a:p>
            <a:p>
              <a:r>
                <a:rPr lang="zh-TW" altLang="en-US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準則的條款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8811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2" grpId="1"/>
      <p:bldP spid="12" grpId="2"/>
      <p:bldP spid="17" grpId="0"/>
      <p:bldP spid="17" grpId="1"/>
      <p:bldP spid="17" grpId="2"/>
      <p:bldP spid="25" grpId="0"/>
      <p:bldP spid="2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C0667106-EBAF-4908-BAC0-BD275742F5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grpSp>
        <p:nvGrpSpPr>
          <p:cNvPr id="7" name="群組 6">
            <a:extLst>
              <a:ext uri="{FF2B5EF4-FFF2-40B4-BE49-F238E27FC236}">
                <a16:creationId xmlns:a16="http://schemas.microsoft.com/office/drawing/2014/main" id="{DE2D9497-2C37-4CA6-B550-9216E2D8DFBE}"/>
              </a:ext>
            </a:extLst>
          </p:cNvPr>
          <p:cNvGrpSpPr/>
          <p:nvPr/>
        </p:nvGrpSpPr>
        <p:grpSpPr>
          <a:xfrm>
            <a:off x="282622" y="404664"/>
            <a:ext cx="3209258" cy="791984"/>
            <a:chOff x="-209871" y="205452"/>
            <a:chExt cx="3209258" cy="791984"/>
          </a:xfrm>
        </p:grpSpPr>
        <p:pic>
          <p:nvPicPr>
            <p:cNvPr id="3" name="圖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09871" y="205452"/>
              <a:ext cx="791984" cy="791984"/>
            </a:xfrm>
            <a:prstGeom prst="rect">
              <a:avLst/>
            </a:prstGeom>
          </p:spPr>
        </p:pic>
        <p:sp>
          <p:nvSpPr>
            <p:cNvPr id="4" name="文字方塊 3">
              <a:extLst>
                <a:ext uri="{FF2B5EF4-FFF2-40B4-BE49-F238E27FC236}">
                  <a16:creationId xmlns:a16="http://schemas.microsoft.com/office/drawing/2014/main" id="{937F1719-A89A-4C4C-9984-409EDED426F9}"/>
                </a:ext>
              </a:extLst>
            </p:cNvPr>
            <p:cNvSpPr txBox="1"/>
            <p:nvPr/>
          </p:nvSpPr>
          <p:spPr>
            <a:xfrm>
              <a:off x="683568" y="260648"/>
              <a:ext cx="231581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2800" b="1" dirty="0">
                  <a:solidFill>
                    <a:schemeClr val="bg1"/>
                  </a:solidFill>
                </a:rPr>
                <a:t>Opportunities</a:t>
              </a:r>
              <a:endParaRPr lang="zh-TW" altLang="en-US" sz="28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752" y="1196752"/>
            <a:ext cx="1333328" cy="1333328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2095852" y="47251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振興經濟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6224337" y="47251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產業龍頭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31" y="3284984"/>
            <a:ext cx="1208925" cy="1208925"/>
          </a:xfrm>
          <a:prstGeom prst="rect">
            <a:avLst/>
          </a:prstGeom>
        </p:spPr>
      </p:pic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9</a:t>
            </a:fld>
            <a:endParaRPr lang="zh-TW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8715" b="64418" l="25979" r="407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27" t="35502" r="57349" b="32369"/>
          <a:stretch/>
        </p:blipFill>
        <p:spPr bwMode="auto">
          <a:xfrm>
            <a:off x="5988131" y="3140968"/>
            <a:ext cx="1464189" cy="142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圖表 11">
            <a:extLst>
              <a:ext uri="{FF2B5EF4-FFF2-40B4-BE49-F238E27FC236}">
                <a16:creationId xmlns:a16="http://schemas.microsoft.com/office/drawing/2014/main" id="{CBCAAA60-E075-4506-9F26-B39CA02669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24542920"/>
              </p:ext>
            </p:extLst>
          </p:nvPr>
        </p:nvGraphicFramePr>
        <p:xfrm>
          <a:off x="240774" y="1826479"/>
          <a:ext cx="3979069" cy="4252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4" name="圖表 13">
            <a:extLst>
              <a:ext uri="{FF2B5EF4-FFF2-40B4-BE49-F238E27FC236}">
                <a16:creationId xmlns:a16="http://schemas.microsoft.com/office/drawing/2014/main" id="{3343E7AD-9F07-4DCE-820E-18A5A4B890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4250380"/>
              </p:ext>
            </p:extLst>
          </p:nvPr>
        </p:nvGraphicFramePr>
        <p:xfrm>
          <a:off x="4812822" y="2095110"/>
          <a:ext cx="3691434" cy="37151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pSp>
        <p:nvGrpSpPr>
          <p:cNvPr id="6" name="群組 5">
            <a:extLst>
              <a:ext uri="{FF2B5EF4-FFF2-40B4-BE49-F238E27FC236}">
                <a16:creationId xmlns:a16="http://schemas.microsoft.com/office/drawing/2014/main" id="{C7F1824B-7709-4E49-9BC8-4A1022FAF574}"/>
              </a:ext>
            </a:extLst>
          </p:cNvPr>
          <p:cNvGrpSpPr/>
          <p:nvPr/>
        </p:nvGrpSpPr>
        <p:grpSpPr>
          <a:xfrm>
            <a:off x="190281" y="159098"/>
            <a:ext cx="2775782" cy="1124744"/>
            <a:chOff x="1417843" y="-1694512"/>
            <a:chExt cx="2775782" cy="1124744"/>
          </a:xfrm>
        </p:grpSpPr>
        <p:pic>
          <p:nvPicPr>
            <p:cNvPr id="15" name="圖片 14">
              <a:extLst>
                <a:ext uri="{FF2B5EF4-FFF2-40B4-BE49-F238E27FC236}">
                  <a16:creationId xmlns:a16="http://schemas.microsoft.com/office/drawing/2014/main" id="{BC0171C1-4F64-45CF-B06B-0B321C416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7843" y="-1694512"/>
              <a:ext cx="1124744" cy="1124744"/>
            </a:xfrm>
            <a:prstGeom prst="rect">
              <a:avLst/>
            </a:prstGeom>
          </p:spPr>
        </p:pic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53F7D494-B611-4AF0-A4C5-BB546CA3E4D3}"/>
                </a:ext>
              </a:extLst>
            </p:cNvPr>
            <p:cNvSpPr/>
            <p:nvPr/>
          </p:nvSpPr>
          <p:spPr>
            <a:xfrm>
              <a:off x="2858003" y="-1316806"/>
              <a:ext cx="133562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Guest</a:t>
              </a:r>
              <a:endParaRPr lang="zh-TW" altLang="en-US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pic>
        <p:nvPicPr>
          <p:cNvPr id="18" name="圖片 17">
            <a:extLst>
              <a:ext uri="{FF2B5EF4-FFF2-40B4-BE49-F238E27FC236}">
                <a16:creationId xmlns:a16="http://schemas.microsoft.com/office/drawing/2014/main" id="{873C6DFB-07AD-48FC-932F-BE177120ADB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9831" y="3538631"/>
            <a:ext cx="1104279" cy="1104279"/>
          </a:xfrm>
          <a:prstGeom prst="rect">
            <a:avLst/>
          </a:prstGeom>
        </p:spPr>
      </p:pic>
      <p:pic>
        <p:nvPicPr>
          <p:cNvPr id="19" name="圖片 18">
            <a:extLst>
              <a:ext uri="{FF2B5EF4-FFF2-40B4-BE49-F238E27FC236}">
                <a16:creationId xmlns:a16="http://schemas.microsoft.com/office/drawing/2014/main" id="{18991858-5878-4393-9A62-81A76D86272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913" y="1909509"/>
            <a:ext cx="1146321" cy="1146321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:a16="http://schemas.microsoft.com/office/drawing/2014/main" id="{7D9D0891-02E5-4BCC-B191-2151CD49E0F7}"/>
              </a:ext>
            </a:extLst>
          </p:cNvPr>
          <p:cNvSpPr/>
          <p:nvPr/>
        </p:nvSpPr>
        <p:spPr>
          <a:xfrm>
            <a:off x="3114190" y="2281330"/>
            <a:ext cx="5112568" cy="43204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/>
                </a:solidFill>
              </a:rPr>
              <a:t>$33.8 billion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28F2DB74-9871-407F-A9D6-326AA6D440D0}"/>
              </a:ext>
            </a:extLst>
          </p:cNvPr>
          <p:cNvSpPr/>
          <p:nvPr/>
        </p:nvSpPr>
        <p:spPr>
          <a:xfrm>
            <a:off x="3114190" y="3922830"/>
            <a:ext cx="5112568" cy="4320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chemeClr val="bg1"/>
                </a:solidFill>
              </a:rPr>
              <a:t>$29.7 billion</a:t>
            </a:r>
            <a:endParaRPr lang="zh-TW" altLang="en-US" dirty="0">
              <a:solidFill>
                <a:schemeClr val="bg1"/>
              </a:solidFill>
            </a:endParaRPr>
          </a:p>
        </p:txBody>
      </p:sp>
      <p:pic>
        <p:nvPicPr>
          <p:cNvPr id="22" name="圖片 21">
            <a:extLst>
              <a:ext uri="{FF2B5EF4-FFF2-40B4-BE49-F238E27FC236}">
                <a16:creationId xmlns:a16="http://schemas.microsoft.com/office/drawing/2014/main" id="{4DDD932D-8BE2-49D5-A01C-0F98E3ED22C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277" y="4513578"/>
            <a:ext cx="576064" cy="576064"/>
          </a:xfrm>
          <a:prstGeom prst="rect">
            <a:avLst/>
          </a:prstGeom>
        </p:spPr>
      </p:pic>
      <p:pic>
        <p:nvPicPr>
          <p:cNvPr id="23" name="圖片 22">
            <a:extLst>
              <a:ext uri="{FF2B5EF4-FFF2-40B4-BE49-F238E27FC236}">
                <a16:creationId xmlns:a16="http://schemas.microsoft.com/office/drawing/2014/main" id="{AC18156A-48A7-4DFB-8945-3F732E9A141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373" y="4513578"/>
            <a:ext cx="570063" cy="570063"/>
          </a:xfrm>
          <a:prstGeom prst="rect">
            <a:avLst/>
          </a:prstGeom>
        </p:spPr>
      </p:pic>
      <p:pic>
        <p:nvPicPr>
          <p:cNvPr id="24" name="Picture 2">
            <a:extLst>
              <a:ext uri="{FF2B5EF4-FFF2-40B4-BE49-F238E27FC236}">
                <a16:creationId xmlns:a16="http://schemas.microsoft.com/office/drawing/2014/main" id="{8970A16B-E9BB-4E9D-AABC-8125D57BD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3056" b="81667" l="15833" r="4849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31" t="22977" r="51516" b="18669"/>
          <a:stretch/>
        </p:blipFill>
        <p:spPr bwMode="auto">
          <a:xfrm>
            <a:off x="6228687" y="4507577"/>
            <a:ext cx="581838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群組 4">
            <a:extLst>
              <a:ext uri="{FF2B5EF4-FFF2-40B4-BE49-F238E27FC236}">
                <a16:creationId xmlns:a16="http://schemas.microsoft.com/office/drawing/2014/main" id="{82585CB8-1994-46D8-9985-7702F45AB7FF}"/>
              </a:ext>
            </a:extLst>
          </p:cNvPr>
          <p:cNvGrpSpPr/>
          <p:nvPr/>
        </p:nvGrpSpPr>
        <p:grpSpPr>
          <a:xfrm>
            <a:off x="476178" y="439076"/>
            <a:ext cx="2698778" cy="764889"/>
            <a:chOff x="103775" y="2636970"/>
            <a:chExt cx="2698778" cy="764889"/>
          </a:xfrm>
        </p:grpSpPr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A7375ECA-DC6D-4C7E-937F-B9D85C193362}"/>
                </a:ext>
              </a:extLst>
            </p:cNvPr>
            <p:cNvSpPr/>
            <p:nvPr/>
          </p:nvSpPr>
          <p:spPr>
            <a:xfrm>
              <a:off x="983401" y="2700209"/>
              <a:ext cx="181915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3200" b="1" dirty="0">
                  <a:solidFill>
                    <a:schemeClr val="bg1"/>
                  </a:solidFill>
                </a:rPr>
                <a:t>Countries</a:t>
              </a:r>
              <a:endParaRPr lang="zh-TW" altLang="en-US" sz="3200" b="1" dirty="0">
                <a:solidFill>
                  <a:schemeClr val="bg1"/>
                </a:solidFill>
              </a:endParaRPr>
            </a:p>
          </p:txBody>
        </p:sp>
        <p:pic>
          <p:nvPicPr>
            <p:cNvPr id="26" name="圖片 25">
              <a:extLst>
                <a:ext uri="{FF2B5EF4-FFF2-40B4-BE49-F238E27FC236}">
                  <a16:creationId xmlns:a16="http://schemas.microsoft.com/office/drawing/2014/main" id="{CF98056E-941A-4A2B-9A97-AA2773C48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775" y="2636970"/>
              <a:ext cx="764889" cy="764889"/>
            </a:xfrm>
            <a:prstGeom prst="rect">
              <a:avLst/>
            </a:prstGeom>
          </p:spPr>
        </p:pic>
      </p:grpSp>
      <p:pic>
        <p:nvPicPr>
          <p:cNvPr id="32" name="Picture 2">
            <a:extLst>
              <a:ext uri="{FF2B5EF4-FFF2-40B4-BE49-F238E27FC236}">
                <a16:creationId xmlns:a16="http://schemas.microsoft.com/office/drawing/2014/main" id="{A4B11142-7515-4474-8871-C2010A4F72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5" t="21616" r="14960" b="11878"/>
          <a:stretch/>
        </p:blipFill>
        <p:spPr bwMode="auto">
          <a:xfrm>
            <a:off x="363474" y="1525717"/>
            <a:ext cx="8778018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矩形 32">
            <a:extLst>
              <a:ext uri="{FF2B5EF4-FFF2-40B4-BE49-F238E27FC236}">
                <a16:creationId xmlns:a16="http://schemas.microsoft.com/office/drawing/2014/main" id="{CBB6978A-BF5B-4E28-B7C2-0AABAB721FF0}"/>
              </a:ext>
            </a:extLst>
          </p:cNvPr>
          <p:cNvSpPr/>
          <p:nvPr/>
        </p:nvSpPr>
        <p:spPr>
          <a:xfrm>
            <a:off x="370432" y="2749853"/>
            <a:ext cx="8778018" cy="432048"/>
          </a:xfrm>
          <a:prstGeom prst="rect">
            <a:avLst/>
          </a:pr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059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5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0" grpId="2"/>
      <p:bldP spid="10" grpId="3"/>
      <p:bldP spid="11" grpId="0"/>
      <p:bldP spid="11" grpId="1"/>
      <p:bldP spid="11" grpId="2"/>
      <p:bldP spid="11" grpId="3"/>
      <p:bldGraphic spid="12" grpId="0">
        <p:bldAsOne/>
      </p:bldGraphic>
      <p:bldGraphic spid="12" grpId="1">
        <p:bldAsOne/>
      </p:bldGraphic>
      <p:bldGraphic spid="14" grpId="0">
        <p:bldAsOne/>
      </p:bldGraphic>
      <p:bldGraphic spid="14" grpId="1">
        <p:bldAsOne/>
      </p:bldGraphic>
      <p:bldP spid="20" grpId="0" animBg="1"/>
      <p:bldP spid="20" grpId="1" animBg="1"/>
      <p:bldP spid="21" grpId="0" animBg="1"/>
      <p:bldP spid="21" grpId="1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extLst>
              <a:ext uri="{FF2B5EF4-FFF2-40B4-BE49-F238E27FC236}">
                <a16:creationId xmlns:a16="http://schemas.microsoft.com/office/drawing/2014/main" id="{20205FCA-DDF2-48C3-AFC8-A257C34F83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32" y="116736"/>
            <a:ext cx="791984" cy="791984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937F1719-A89A-4C4C-9984-409EDED426F9}"/>
              </a:ext>
            </a:extLst>
          </p:cNvPr>
          <p:cNvSpPr txBox="1"/>
          <p:nvPr/>
        </p:nvSpPr>
        <p:spPr>
          <a:xfrm>
            <a:off x="1248069" y="252088"/>
            <a:ext cx="1667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b="1" dirty="0">
                <a:solidFill>
                  <a:schemeClr val="bg1"/>
                </a:solidFill>
              </a:rPr>
              <a:t>Threat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752" y="1196752"/>
            <a:ext cx="1333328" cy="1333328"/>
          </a:xfrm>
          <a:prstGeom prst="rect">
            <a:avLst/>
          </a:prstGeom>
        </p:spPr>
      </p:pic>
      <p:sp>
        <p:nvSpPr>
          <p:cNvPr id="10" name="文字方塊 9"/>
          <p:cNvSpPr txBox="1"/>
          <p:nvPr/>
        </p:nvSpPr>
        <p:spPr>
          <a:xfrm>
            <a:off x="1203444" y="4725144"/>
            <a:ext cx="646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賦稅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3801225" y="4581128"/>
            <a:ext cx="17068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遊客數量減少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en-US" altLang="zh-TW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EX: COVID-19</a:t>
            </a:r>
          </a:p>
        </p:txBody>
      </p:sp>
      <p:sp>
        <p:nvSpPr>
          <p:cNvPr id="12" name="文字方塊 11"/>
          <p:cNvSpPr txBox="1"/>
          <p:nvPr/>
        </p:nvSpPr>
        <p:spPr>
          <a:xfrm>
            <a:off x="7064404" y="472688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同業競爭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3" name="圖片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95" y="3284984"/>
            <a:ext cx="1208925" cy="1208925"/>
          </a:xfrm>
          <a:prstGeom prst="rect">
            <a:avLst/>
          </a:prstGeom>
        </p:spPr>
      </p:pic>
      <p:sp>
        <p:nvSpPr>
          <p:cNvPr id="16" name="投影片編號版面配置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10</a:t>
            </a:fld>
            <a:endParaRPr lang="zh-TW" altLang="en-US" dirty="0"/>
          </a:p>
        </p:txBody>
      </p:sp>
      <p:grpSp>
        <p:nvGrpSpPr>
          <p:cNvPr id="2" name="群組 1"/>
          <p:cNvGrpSpPr/>
          <p:nvPr/>
        </p:nvGrpSpPr>
        <p:grpSpPr>
          <a:xfrm>
            <a:off x="3682638" y="2967137"/>
            <a:ext cx="1961002" cy="2104222"/>
            <a:chOff x="3547102" y="3147551"/>
            <a:chExt cx="1961002" cy="2104222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ackgroundRemoval t="19630" b="52407" l="24323" r="4437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482" t="19277" r="55449" b="52100"/>
            <a:stretch/>
          </p:blipFill>
          <p:spPr bwMode="auto">
            <a:xfrm>
              <a:off x="3842217" y="3429000"/>
              <a:ext cx="1449863" cy="1224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ackgroundRemoval t="21667" b="33241" l="27500" r="4046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325" t="19599" r="57590" b="49719"/>
            <a:stretch/>
          </p:blipFill>
          <p:spPr bwMode="auto">
            <a:xfrm>
              <a:off x="3547102" y="3147551"/>
              <a:ext cx="1961002" cy="2104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圖片 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7568" y="3068960"/>
            <a:ext cx="1290856" cy="1290856"/>
          </a:xfrm>
          <a:prstGeom prst="rect">
            <a:avLst/>
          </a:prstGeom>
        </p:spPr>
      </p:pic>
      <p:sp>
        <p:nvSpPr>
          <p:cNvPr id="20" name="橢圓形圖說文字 19"/>
          <p:cNvSpPr/>
          <p:nvPr/>
        </p:nvSpPr>
        <p:spPr>
          <a:xfrm rot="665713">
            <a:off x="3376760" y="92967"/>
            <a:ext cx="5634981" cy="3482592"/>
          </a:xfrm>
          <a:prstGeom prst="wedgeEllipseCallou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960440" y="98072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 旅宿巨擘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Booking.com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首度公開非傳統飯店住房的特色房源營運數據，總計在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2018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年貢獻營收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28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億美元，已佔整體營收兩成。截至去年底，其特色房源數量達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570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萬個，和共享房屋一哥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Airbnb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之間的差距只有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30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萬個。</a:t>
            </a: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7" t="16692" r="36115" b="11180"/>
          <a:stretch/>
        </p:blipFill>
        <p:spPr bwMode="auto">
          <a:xfrm>
            <a:off x="432369" y="3628817"/>
            <a:ext cx="3936714" cy="2931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61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20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20C23C76-8CCC-4596-90A5-28D123135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53199" y="6356350"/>
            <a:ext cx="2202081" cy="365125"/>
          </a:xfrm>
        </p:spPr>
        <p:txBody>
          <a:bodyPr/>
          <a:lstStyle/>
          <a:p>
            <a:fld id="{6F9BF22A-044B-46D1-B28D-34B10AD16D86}" type="slidenum">
              <a:rPr lang="zh-TW" altLang="en-US" sz="1800" b="1" smtClean="0"/>
              <a:t>11</a:t>
            </a:fld>
            <a:endParaRPr lang="zh-TW" altLang="en-US" sz="1800" b="1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817510" cy="79208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1259631" y="332656"/>
            <a:ext cx="4756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Analysis of Finance Statement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31300" y="1307631"/>
            <a:ext cx="2405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什麼是</a:t>
            </a:r>
            <a:r>
              <a:rPr lang="en-US" altLang="zh-TW" sz="32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IPO?</a:t>
            </a:r>
            <a:endParaRPr lang="zh-TW" altLang="en-US" sz="32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683568" y="2236802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IPO (Initial Public Offerings)</a:t>
            </a:r>
            <a:r>
              <a:rPr lang="zh-TW" altLang="en-US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「首次公開發行」或「首次公開募股」</a:t>
            </a:r>
            <a:endParaRPr lang="zh-TW" altLang="en-US" sz="20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-7165304" y="10554"/>
            <a:ext cx="704744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在場有人知道什麼是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IPO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嗎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IPO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就是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Initial Public Offerings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，中文翻為「首次公開發行」或「首次公開募股」，簡單來說就是把私人公司變成上市公司。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知道這個簡單的定義後，我們就先來看一個表格吧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!!</a:t>
            </a:r>
          </a:p>
          <a:p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經營政策受新的股東影響：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原本創辦人通常管理所有事務、執行公司理念，但隨著公開上市後股權分散與規模擴大，原有創辦人可能不再佔有大的股分、經營團隊換人。</a:t>
            </a:r>
            <a:b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公司經營理念會因為主事者而轉變，政策轉向有可能轉好、但也可能轉壞。</a:t>
            </a: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需要公開經營資訊、經營效率減低</a:t>
            </a:r>
            <a:endParaRPr lang="en-US" altLang="zh-TW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資訊揭露，包含財報、營業狀況等等，這些資訊攤在投資人眼前時，也等於公開在陽光下讓競爭對手可以看到。</a:t>
            </a: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其次是人事制度上的監督與制衡，例如董事、監察人制度，另外會計、人事、法規，這些都會因為公司上市而必須符合更嚴格的規範，增加營運成本，也減低營運效率。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疫情重傷旅遊業，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Airbnb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也不意外的成為重災戶之一，估值相較於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2017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大大下降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130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億美元，大大影響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Airbnb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今年稍早的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IPO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計畫。為了度過疫情曾削減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25%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人力，並且在今年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月募資了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億美元。可是為什麼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Airbnb 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還是執意要在這個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[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產業寒冬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]</a:t>
            </a:r>
            <a:r>
              <a:rPr lang="zh-TW" altLang="en-US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執意上市呢</a:t>
            </a:r>
            <a:r>
              <a:rPr lang="en-US" altLang="zh-TW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</a:p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未來取得資金會更加容易</a:t>
            </a:r>
            <a:endParaRPr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跟投資人借錢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)(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沒有還款壓力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sp>
        <p:nvSpPr>
          <p:cNvPr id="10" name="矩形 9"/>
          <p:cNvSpPr/>
          <p:nvPr/>
        </p:nvSpPr>
        <p:spPr>
          <a:xfrm>
            <a:off x="107503" y="6505599"/>
            <a:ext cx="46782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參考文獻</a:t>
            </a:r>
            <a:r>
              <a:rPr lang="en-US" altLang="zh-TW" sz="1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https://rich01.com/what-is-ipo/</a:t>
            </a:r>
            <a:endParaRPr lang="zh-TW" altLang="en-US" sz="1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63044"/>
              </p:ext>
            </p:extLst>
          </p:nvPr>
        </p:nvGraphicFramePr>
        <p:xfrm>
          <a:off x="827586" y="3140968"/>
          <a:ext cx="7208961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2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2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29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私人公司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公開上市公司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股東人數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少</a:t>
                      </a: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多</a:t>
                      </a:r>
                    </a:p>
                  </a:txBody>
                  <a:tcPr marL="53340" marR="53340" marT="30480" marB="1524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股權流動性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難以買賣</a:t>
                      </a: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容易買賣</a:t>
                      </a:r>
                    </a:p>
                  </a:txBody>
                  <a:tcPr marL="53340" marR="53340" marT="30480" marB="1524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股權定價</a:t>
                      </a:r>
                      <a:endParaRPr lang="zh-TW" altLang="en-US" sz="20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難定價</a:t>
                      </a: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市場訂價</a:t>
                      </a:r>
                    </a:p>
                  </a:txBody>
                  <a:tcPr marL="53340" marR="53340" marT="30480" marB="1524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b="1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經營資訊</a:t>
                      </a:r>
                      <a:endParaRPr lang="zh-TW" altLang="en-US" sz="20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不公開</a:t>
                      </a:r>
                    </a:p>
                  </a:txBody>
                  <a:tcPr marL="53340" marR="53340" marT="30480" marB="1524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zh-TW" altLang="en-US" sz="20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公開透明</a:t>
                      </a:r>
                    </a:p>
                  </a:txBody>
                  <a:tcPr marL="53340" marR="53340" marT="30480" marB="1524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017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A137A8F8-2E98-4908-8310-201599F96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12</a:t>
            </a:fld>
            <a:endParaRPr lang="zh-TW" altLang="en-US"/>
          </a:p>
        </p:txBody>
      </p:sp>
      <p:sp>
        <p:nvSpPr>
          <p:cNvPr id="3" name="文字方塊 2"/>
          <p:cNvSpPr txBox="1"/>
          <p:nvPr/>
        </p:nvSpPr>
        <p:spPr>
          <a:xfrm>
            <a:off x="-4429000" y="969750"/>
            <a:ext cx="417646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有看法認為，</a:t>
            </a:r>
            <a:r>
              <a:rPr lang="en-US" altLang="zh-TW" dirty="0"/>
              <a:t>Airbnb</a:t>
            </a:r>
            <a:r>
              <a:rPr lang="zh-TW" altLang="en-US" dirty="0"/>
              <a:t>有信心在年內</a:t>
            </a:r>
            <a:r>
              <a:rPr lang="en-US" altLang="zh-TW" dirty="0"/>
              <a:t>IPO</a:t>
            </a:r>
            <a:r>
              <a:rPr lang="zh-TW" altLang="en-US" dirty="0"/>
              <a:t>，可能代表業務恢復得非常快。雖然疫情至今仍在美國蔓延，但川普在</a:t>
            </a:r>
            <a:r>
              <a:rPr lang="en-US" altLang="zh-TW" dirty="0"/>
              <a:t>5</a:t>
            </a:r>
            <a:r>
              <a:rPr lang="zh-TW" altLang="en-US" dirty="0"/>
              <a:t>月宣佈解封後，</a:t>
            </a:r>
            <a:r>
              <a:rPr lang="en-US" altLang="zh-TW" dirty="0"/>
              <a:t>Airbnb</a:t>
            </a:r>
            <a:r>
              <a:rPr lang="zh-TW" altLang="en-US" dirty="0"/>
              <a:t>曾說國內旅遊商機會開始崛起。</a:t>
            </a:r>
          </a:p>
          <a:p>
            <a:r>
              <a:rPr lang="zh-TW" altLang="en-US" dirty="0"/>
              <a:t>市場研究機構</a:t>
            </a:r>
            <a:r>
              <a:rPr lang="en-US" altLang="zh-TW" dirty="0" err="1"/>
              <a:t>AirDNA</a:t>
            </a:r>
            <a:r>
              <a:rPr lang="zh-TW" altLang="en-US" dirty="0"/>
              <a:t>的報告也指出，與</a:t>
            </a:r>
            <a:r>
              <a:rPr lang="en-US" altLang="zh-TW" dirty="0"/>
              <a:t>4</a:t>
            </a:r>
            <a:r>
              <a:rPr lang="zh-TW" altLang="en-US" dirty="0"/>
              <a:t>月的低點相比，</a:t>
            </a:r>
            <a:r>
              <a:rPr lang="en-US" altLang="zh-TW" dirty="0"/>
              <a:t>Airbnb</a:t>
            </a:r>
            <a:r>
              <a:rPr lang="zh-TW" altLang="en-US" dirty="0"/>
              <a:t>及</a:t>
            </a:r>
            <a:r>
              <a:rPr lang="en-US" altLang="zh-TW" dirty="0"/>
              <a:t>VRBO</a:t>
            </a:r>
            <a:r>
              <a:rPr lang="zh-TW" altLang="en-US" dirty="0"/>
              <a:t>等旅宿預約平台的訂房次數成長了</a:t>
            </a:r>
            <a:r>
              <a:rPr lang="en-US" altLang="zh-TW" dirty="0"/>
              <a:t>127%</a:t>
            </a:r>
            <a:r>
              <a:rPr lang="zh-TW" altLang="en-US" dirty="0"/>
              <a:t>，達到</a:t>
            </a:r>
            <a:r>
              <a:rPr lang="en-US" altLang="zh-TW" dirty="0"/>
              <a:t>200</a:t>
            </a:r>
            <a:r>
              <a:rPr lang="zh-TW" altLang="en-US" dirty="0"/>
              <a:t>萬以上，幾乎已經回到疫情前的水準。截至</a:t>
            </a:r>
            <a:r>
              <a:rPr lang="en-US" altLang="zh-TW" dirty="0"/>
              <a:t>6</a:t>
            </a:r>
            <a:r>
              <a:rPr lang="zh-TW" altLang="en-US" dirty="0"/>
              <a:t>月中，</a:t>
            </a:r>
            <a:r>
              <a:rPr lang="en-US" altLang="zh-TW" dirty="0"/>
              <a:t>Airbnb</a:t>
            </a:r>
            <a:r>
              <a:rPr lang="zh-TW" altLang="en-US" dirty="0"/>
              <a:t>的美國訂房量已較去年成長</a:t>
            </a:r>
            <a:r>
              <a:rPr lang="en-US" altLang="zh-TW" dirty="0"/>
              <a:t>20%</a:t>
            </a:r>
            <a:r>
              <a:rPr lang="zh-TW" altLang="en-US" dirty="0"/>
              <a:t>。</a:t>
            </a:r>
            <a:endParaRPr lang="en-US" altLang="zh-TW" dirty="0"/>
          </a:p>
          <a:p>
            <a:r>
              <a:rPr lang="zh-TW" altLang="en-US" dirty="0"/>
              <a:t>但這樣的趨勢可能隨著美國再次封鎖而產生變化。</a:t>
            </a:r>
          </a:p>
        </p:txBody>
      </p:sp>
      <p:pic>
        <p:nvPicPr>
          <p:cNvPr id="1026" name="Picture 2" descr="https://bnextmedia.s3.hicloud.net.tw/image/album/2020-08/img-1597213322-45134@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63" y="1124744"/>
            <a:ext cx="7369045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817510" cy="792087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259631" y="332656"/>
            <a:ext cx="4756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Analysis of Finance Statement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5496" y="6525344"/>
            <a:ext cx="51824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400" dirty="0"/>
              <a:t>參考文獻</a:t>
            </a:r>
            <a:r>
              <a:rPr lang="en-US" altLang="zh-TW" sz="1400" dirty="0">
                <a:hlinkClick r:id="rId5"/>
              </a:rPr>
              <a:t>https://www.bnext.com.tw/article/58824/airbnb-ipo-2020</a:t>
            </a:r>
            <a:endParaRPr lang="zh-TW" altLang="en-US" sz="1400" dirty="0"/>
          </a:p>
        </p:txBody>
      </p:sp>
      <p:cxnSp>
        <p:nvCxnSpPr>
          <p:cNvPr id="15" name="直線接點 14"/>
          <p:cNvCxnSpPr/>
          <p:nvPr/>
        </p:nvCxnSpPr>
        <p:spPr>
          <a:xfrm flipH="1">
            <a:off x="1691680" y="2204864"/>
            <a:ext cx="6336704" cy="0"/>
          </a:xfrm>
          <a:prstGeom prst="line">
            <a:avLst/>
          </a:prstGeom>
          <a:ln w="571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451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>
            <a:extLst>
              <a:ext uri="{FF2B5EF4-FFF2-40B4-BE49-F238E27FC236}">
                <a16:creationId xmlns:a16="http://schemas.microsoft.com/office/drawing/2014/main" id="{23AAF52F-3A61-437E-B530-7EE30F805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6F9BF22A-044B-46D1-B28D-34B10AD16D86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-4789040" y="220486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受到疫情衝擊，投資者銀彈無處可去，</a:t>
            </a:r>
            <a:r>
              <a:rPr lang="en-US" altLang="zh-TW" dirty="0"/>
              <a:t>IPO</a:t>
            </a:r>
            <a:r>
              <a:rPr lang="zh-TW" altLang="en-US" dirty="0"/>
              <a:t>反倒比平時更容易成功。微軟投資的保險科技新創</a:t>
            </a:r>
            <a:r>
              <a:rPr lang="en-US" altLang="zh-TW" dirty="0"/>
              <a:t>Lemonade</a:t>
            </a:r>
            <a:r>
              <a:rPr lang="zh-TW" altLang="en-US" dirty="0"/>
              <a:t>，一上市股價便飆漲三倍。</a:t>
            </a:r>
            <a:endParaRPr lang="en-US" altLang="zh-TW" dirty="0"/>
          </a:p>
          <a:p>
            <a:r>
              <a:rPr lang="zh-TW" altLang="en-US" dirty="0"/>
              <a:t>摩根士丹利科技股資本市場負責人柯林．史都華（</a:t>
            </a:r>
            <a:r>
              <a:rPr lang="en-US" altLang="zh-TW" dirty="0"/>
              <a:t>Colin Stewart</a:t>
            </a:r>
            <a:r>
              <a:rPr lang="zh-TW" altLang="en-US" dirty="0"/>
              <a:t>）就曾表示，「壓抑多時的投資者們都對</a:t>
            </a:r>
            <a:r>
              <a:rPr lang="en-US" altLang="zh-TW" dirty="0"/>
              <a:t>IPO</a:t>
            </a:r>
            <a:r>
              <a:rPr lang="zh-TW" altLang="en-US" dirty="0"/>
              <a:t>提起興趣。」考慮到當前的投資狂潮，資金短缺的</a:t>
            </a:r>
            <a:r>
              <a:rPr lang="en-US" altLang="zh-TW" dirty="0"/>
              <a:t>Airbnb</a:t>
            </a:r>
            <a:r>
              <a:rPr lang="zh-TW" altLang="en-US" dirty="0"/>
              <a:t>在年內上市也不失為一個選擇。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0" t="17831" r="45991" b="23856"/>
          <a:stretch/>
        </p:blipFill>
        <p:spPr bwMode="auto">
          <a:xfrm>
            <a:off x="971600" y="1084126"/>
            <a:ext cx="7200800" cy="5585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橢圓 8"/>
          <p:cNvSpPr/>
          <p:nvPr/>
        </p:nvSpPr>
        <p:spPr>
          <a:xfrm>
            <a:off x="1328211" y="3220091"/>
            <a:ext cx="1515597" cy="144670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1" y="188640"/>
            <a:ext cx="817510" cy="792087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1259631" y="332656"/>
            <a:ext cx="47568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Analysis of Finance Statement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44151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420A1BA-5C71-484E-9F83-3299550508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614864" y="6356350"/>
            <a:ext cx="2133600" cy="365125"/>
          </a:xfrm>
        </p:spPr>
        <p:txBody>
          <a:bodyPr/>
          <a:lstStyle/>
          <a:p>
            <a:fld id="{6F9BF22A-044B-46D1-B28D-34B10AD16D86}" type="slidenum">
              <a:rPr lang="zh-TW" altLang="en-US" smtClean="0"/>
              <a:t>14</a:t>
            </a:fld>
            <a:endParaRPr lang="zh-TW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852" b="48333" l="26406" r="413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78" t="18923" r="56807" b="51486"/>
          <a:stretch/>
        </p:blipFill>
        <p:spPr bwMode="auto">
          <a:xfrm>
            <a:off x="3347864" y="1907773"/>
            <a:ext cx="2376264" cy="21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248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>
            <a:extLst>
              <a:ext uri="{FF2B5EF4-FFF2-40B4-BE49-F238E27FC236}">
                <a16:creationId xmlns:a16="http://schemas.microsoft.com/office/drawing/2014/main" id="{59C818FA-6957-4A99-8476-A2DC178DF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grpSp>
        <p:nvGrpSpPr>
          <p:cNvPr id="10" name="群組 9">
            <a:extLst>
              <a:ext uri="{FF2B5EF4-FFF2-40B4-BE49-F238E27FC236}">
                <a16:creationId xmlns:a16="http://schemas.microsoft.com/office/drawing/2014/main" id="{27A4A51D-FD89-4FC7-A5CB-8557CFB746A2}"/>
              </a:ext>
            </a:extLst>
          </p:cNvPr>
          <p:cNvGrpSpPr/>
          <p:nvPr/>
        </p:nvGrpSpPr>
        <p:grpSpPr>
          <a:xfrm>
            <a:off x="167962" y="1483024"/>
            <a:ext cx="1307694" cy="2364597"/>
            <a:chOff x="167962" y="1483024"/>
            <a:chExt cx="1307694" cy="2364597"/>
          </a:xfrm>
        </p:grpSpPr>
        <p:sp>
          <p:nvSpPr>
            <p:cNvPr id="3" name="矩形 2"/>
            <p:cNvSpPr/>
            <p:nvPr/>
          </p:nvSpPr>
          <p:spPr>
            <a:xfrm>
              <a:off x="762003" y="2639775"/>
              <a:ext cx="76593" cy="1207846"/>
            </a:xfrm>
            <a:prstGeom prst="rect">
              <a:avLst/>
            </a:prstGeom>
            <a:solidFill>
              <a:srgbClr val="FE9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4" name="橢圓 23">
              <a:extLst>
                <a:ext uri="{FF2B5EF4-FFF2-40B4-BE49-F238E27FC236}">
                  <a16:creationId xmlns:a16="http://schemas.microsoft.com/office/drawing/2014/main" id="{2B3AC5BD-EEAE-4D94-BB91-C7CFAB1E6771}"/>
                </a:ext>
              </a:extLst>
            </p:cNvPr>
            <p:cNvSpPr/>
            <p:nvPr/>
          </p:nvSpPr>
          <p:spPr>
            <a:xfrm>
              <a:off x="167962" y="1483024"/>
              <a:ext cx="1307694" cy="1236571"/>
            </a:xfrm>
            <a:prstGeom prst="ellipse">
              <a:avLst/>
            </a:prstGeom>
            <a:solidFill>
              <a:srgbClr val="FE9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近程</a:t>
              </a:r>
            </a:p>
          </p:txBody>
        </p:sp>
      </p:grpSp>
      <p:grpSp>
        <p:nvGrpSpPr>
          <p:cNvPr id="42" name="群組 41">
            <a:extLst>
              <a:ext uri="{FF2B5EF4-FFF2-40B4-BE49-F238E27FC236}">
                <a16:creationId xmlns:a16="http://schemas.microsoft.com/office/drawing/2014/main" id="{7E946A2E-0FF3-4324-AB4C-D892DACDC1AD}"/>
              </a:ext>
            </a:extLst>
          </p:cNvPr>
          <p:cNvGrpSpPr/>
          <p:nvPr/>
        </p:nvGrpSpPr>
        <p:grpSpPr>
          <a:xfrm>
            <a:off x="633113" y="3704463"/>
            <a:ext cx="7874292" cy="431051"/>
            <a:chOff x="2309811" y="3514725"/>
            <a:chExt cx="7862889" cy="390045"/>
          </a:xfrm>
        </p:grpSpPr>
        <p:cxnSp>
          <p:nvCxnSpPr>
            <p:cNvPr id="6" name="直線接點 5">
              <a:extLst>
                <a:ext uri="{FF2B5EF4-FFF2-40B4-BE49-F238E27FC236}">
                  <a16:creationId xmlns:a16="http://schemas.microsoft.com/office/drawing/2014/main" id="{09B234FA-4809-4016-A05E-E810F56F640C}"/>
                </a:ext>
              </a:extLst>
            </p:cNvPr>
            <p:cNvCxnSpPr>
              <a:cxnSpLocks/>
            </p:cNvCxnSpPr>
            <p:nvPr/>
          </p:nvCxnSpPr>
          <p:spPr>
            <a:xfrm>
              <a:off x="2471736" y="3695700"/>
              <a:ext cx="7539039" cy="0"/>
            </a:xfrm>
            <a:prstGeom prst="line">
              <a:avLst/>
            </a:prstGeom>
            <a:ln w="76200">
              <a:gradFill>
                <a:gsLst>
                  <a:gs pos="0">
                    <a:srgbClr val="FE938C"/>
                  </a:gs>
                  <a:gs pos="50000">
                    <a:srgbClr val="E6B89C"/>
                  </a:gs>
                  <a:gs pos="100000">
                    <a:srgbClr val="EAD2AC"/>
                  </a:gs>
                </a:gsLst>
                <a:lin ang="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橢圓 6">
              <a:extLst>
                <a:ext uri="{FF2B5EF4-FFF2-40B4-BE49-F238E27FC236}">
                  <a16:creationId xmlns:a16="http://schemas.microsoft.com/office/drawing/2014/main" id="{F3F0F735-771A-4D52-86B9-62F1A2678014}"/>
                </a:ext>
              </a:extLst>
            </p:cNvPr>
            <p:cNvSpPr/>
            <p:nvPr/>
          </p:nvSpPr>
          <p:spPr>
            <a:xfrm>
              <a:off x="2309811" y="3542820"/>
              <a:ext cx="361950" cy="361950"/>
            </a:xfrm>
            <a:prstGeom prst="ellipse">
              <a:avLst/>
            </a:prstGeom>
            <a:solidFill>
              <a:srgbClr val="FE9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" name="橢圓 8">
              <a:extLst>
                <a:ext uri="{FF2B5EF4-FFF2-40B4-BE49-F238E27FC236}">
                  <a16:creationId xmlns:a16="http://schemas.microsoft.com/office/drawing/2014/main" id="{DF836062-75F4-4122-AEB2-0DE8BB3E86AF}"/>
                </a:ext>
              </a:extLst>
            </p:cNvPr>
            <p:cNvSpPr/>
            <p:nvPr/>
          </p:nvSpPr>
          <p:spPr>
            <a:xfrm>
              <a:off x="5962650" y="3514725"/>
              <a:ext cx="361950" cy="361950"/>
            </a:xfrm>
            <a:prstGeom prst="ellipse">
              <a:avLst/>
            </a:prstGeom>
            <a:solidFill>
              <a:srgbClr val="E6B8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橢圓 10">
              <a:extLst>
                <a:ext uri="{FF2B5EF4-FFF2-40B4-BE49-F238E27FC236}">
                  <a16:creationId xmlns:a16="http://schemas.microsoft.com/office/drawing/2014/main" id="{740EE7F1-BCDC-435C-B6D5-6279985B6485}"/>
                </a:ext>
              </a:extLst>
            </p:cNvPr>
            <p:cNvSpPr/>
            <p:nvPr/>
          </p:nvSpPr>
          <p:spPr>
            <a:xfrm>
              <a:off x="9810750" y="3514725"/>
              <a:ext cx="361950" cy="361950"/>
            </a:xfrm>
            <a:prstGeom prst="ellipse">
              <a:avLst/>
            </a:prstGeom>
            <a:solidFill>
              <a:srgbClr val="EAD2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44" name="群組 43">
            <a:extLst>
              <a:ext uri="{FF2B5EF4-FFF2-40B4-BE49-F238E27FC236}">
                <a16:creationId xmlns:a16="http://schemas.microsoft.com/office/drawing/2014/main" id="{086D5343-C29D-47C1-832D-B2FFE0E77B33}"/>
              </a:ext>
            </a:extLst>
          </p:cNvPr>
          <p:cNvGrpSpPr/>
          <p:nvPr/>
        </p:nvGrpSpPr>
        <p:grpSpPr>
          <a:xfrm>
            <a:off x="3851920" y="3935513"/>
            <a:ext cx="1296144" cy="2622660"/>
            <a:chOff x="5470249" y="3695700"/>
            <a:chExt cx="1346751" cy="2835040"/>
          </a:xfrm>
        </p:grpSpPr>
        <p:sp>
          <p:nvSpPr>
            <p:cNvPr id="15" name="橢圓 14">
              <a:extLst>
                <a:ext uri="{FF2B5EF4-FFF2-40B4-BE49-F238E27FC236}">
                  <a16:creationId xmlns:a16="http://schemas.microsoft.com/office/drawing/2014/main" id="{9AB03E9B-348F-43DA-8229-BFF7C21A49B0}"/>
                </a:ext>
              </a:extLst>
            </p:cNvPr>
            <p:cNvSpPr/>
            <p:nvPr/>
          </p:nvSpPr>
          <p:spPr>
            <a:xfrm>
              <a:off x="5470249" y="5183989"/>
              <a:ext cx="1346751" cy="1346751"/>
            </a:xfrm>
            <a:prstGeom prst="ellipse">
              <a:avLst/>
            </a:prstGeom>
            <a:solidFill>
              <a:srgbClr val="E6B8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中程</a:t>
              </a:r>
            </a:p>
          </p:txBody>
        </p:sp>
        <p:cxnSp>
          <p:nvCxnSpPr>
            <p:cNvPr id="22" name="直線接點 21">
              <a:extLst>
                <a:ext uri="{FF2B5EF4-FFF2-40B4-BE49-F238E27FC236}">
                  <a16:creationId xmlns:a16="http://schemas.microsoft.com/office/drawing/2014/main" id="{6BDDBE64-B5F9-410A-B09F-0AFF08102728}"/>
                </a:ext>
              </a:extLst>
            </p:cNvPr>
            <p:cNvCxnSpPr/>
            <p:nvPr/>
          </p:nvCxnSpPr>
          <p:spPr>
            <a:xfrm flipV="1">
              <a:off x="6138861" y="3695700"/>
              <a:ext cx="0" cy="1714500"/>
            </a:xfrm>
            <a:prstGeom prst="line">
              <a:avLst/>
            </a:prstGeom>
            <a:solidFill>
              <a:srgbClr val="E6B89C"/>
            </a:solidFill>
            <a:ln w="76200">
              <a:solidFill>
                <a:srgbClr val="E6B89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FB7FFE82-E65A-4026-BD51-AD571518B157}"/>
              </a:ext>
            </a:extLst>
          </p:cNvPr>
          <p:cNvGrpSpPr/>
          <p:nvPr/>
        </p:nvGrpSpPr>
        <p:grpSpPr>
          <a:xfrm>
            <a:off x="7668344" y="1461651"/>
            <a:ext cx="1307694" cy="2347282"/>
            <a:chOff x="9318349" y="1063073"/>
            <a:chExt cx="1346751" cy="2556427"/>
          </a:xfrm>
        </p:grpSpPr>
        <p:sp>
          <p:nvSpPr>
            <p:cNvPr id="17" name="橢圓 16">
              <a:extLst>
                <a:ext uri="{FF2B5EF4-FFF2-40B4-BE49-F238E27FC236}">
                  <a16:creationId xmlns:a16="http://schemas.microsoft.com/office/drawing/2014/main" id="{2B3AC5BD-EEAE-4D94-BB91-C7CFAB1E6771}"/>
                </a:ext>
              </a:extLst>
            </p:cNvPr>
            <p:cNvSpPr/>
            <p:nvPr/>
          </p:nvSpPr>
          <p:spPr>
            <a:xfrm>
              <a:off x="9318349" y="1063073"/>
              <a:ext cx="1346751" cy="1346751"/>
            </a:xfrm>
            <a:prstGeom prst="ellipse">
              <a:avLst/>
            </a:prstGeom>
            <a:solidFill>
              <a:srgbClr val="EAD2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遠程</a:t>
              </a:r>
            </a:p>
          </p:txBody>
        </p:sp>
        <p:cxnSp>
          <p:nvCxnSpPr>
            <p:cNvPr id="26" name="直線接點 25">
              <a:extLst>
                <a:ext uri="{FF2B5EF4-FFF2-40B4-BE49-F238E27FC236}">
                  <a16:creationId xmlns:a16="http://schemas.microsoft.com/office/drawing/2014/main" id="{24D784F4-17B5-4FBA-95C0-8C55F703EE4D}"/>
                </a:ext>
              </a:extLst>
            </p:cNvPr>
            <p:cNvCxnSpPr/>
            <p:nvPr/>
          </p:nvCxnSpPr>
          <p:spPr>
            <a:xfrm>
              <a:off x="10010775" y="2333625"/>
              <a:ext cx="0" cy="1285875"/>
            </a:xfrm>
            <a:prstGeom prst="line">
              <a:avLst/>
            </a:prstGeom>
            <a:solidFill>
              <a:srgbClr val="EAD2AC"/>
            </a:solidFill>
            <a:ln w="76200">
              <a:solidFill>
                <a:srgbClr val="EAD2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6625208" y="6381328"/>
            <a:ext cx="2133600" cy="365125"/>
          </a:xfrm>
        </p:spPr>
        <p:txBody>
          <a:bodyPr/>
          <a:lstStyle/>
          <a:p>
            <a:fld id="{6F9BF22A-044B-46D1-B28D-34B10AD16D86}" type="slidenum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pPr/>
              <a:t>15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852" b="48333" l="26406" r="4130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578" t="18923" r="56807" b="51486"/>
          <a:stretch/>
        </p:blipFill>
        <p:spPr bwMode="auto">
          <a:xfrm>
            <a:off x="132906" y="10109"/>
            <a:ext cx="1046753" cy="9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矩形 17"/>
          <p:cNvSpPr/>
          <p:nvPr/>
        </p:nvSpPr>
        <p:spPr>
          <a:xfrm>
            <a:off x="1475656" y="377706"/>
            <a:ext cx="1148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Future</a:t>
            </a:r>
            <a:endParaRPr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239969" y="4365104"/>
            <a:ext cx="1481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制訂衛生</a:t>
            </a:r>
            <a:endParaRPr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安全規範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3491880" y="3111351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增加服務範圍</a:t>
            </a:r>
          </a:p>
        </p:txBody>
      </p:sp>
      <p:sp>
        <p:nvSpPr>
          <p:cNvPr id="20" name="文字方塊 19"/>
          <p:cNvSpPr txBox="1"/>
          <p:nvPr/>
        </p:nvSpPr>
        <p:spPr>
          <a:xfrm>
            <a:off x="6861155" y="4367412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結合科技</a:t>
            </a:r>
            <a:endParaRPr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成本導向經營</a:t>
            </a:r>
          </a:p>
        </p:txBody>
      </p:sp>
    </p:spTree>
    <p:extLst>
      <p:ext uri="{BB962C8B-B14F-4D97-AF65-F5344CB8AC3E}">
        <p14:creationId xmlns:p14="http://schemas.microsoft.com/office/powerpoint/2010/main" val="42494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748A64AC-E986-48F9-B427-DEBF88FDC1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2130" b="48704" l="26823" r="41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983" t="21740" r="58343" b="52464"/>
          <a:stretch/>
        </p:blipFill>
        <p:spPr bwMode="auto">
          <a:xfrm>
            <a:off x="323528" y="260649"/>
            <a:ext cx="946622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1331640" y="395953"/>
            <a:ext cx="20493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</a:rPr>
              <a:t>SUMMARY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-4562177" y="184482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TW" altLang="en-US" dirty="0"/>
              <a:t>因此，</a:t>
            </a:r>
            <a:r>
              <a:rPr lang="en-US" altLang="zh-TW" dirty="0"/>
              <a:t>Airbnb</a:t>
            </a:r>
            <a:r>
              <a:rPr lang="zh-TW" altLang="en-US" dirty="0"/>
              <a:t>開始經營出租者社群，讓他們彼此分享經驗，增進大家的服務能</a:t>
            </a:r>
          </a:p>
          <a:p>
            <a:r>
              <a:rPr lang="zh-TW" altLang="en-US" dirty="0"/>
              <a:t>力，並從中挖掘新產品和服務。當有出租者說，「旅人在意居住地的街區文化</a:t>
            </a:r>
          </a:p>
          <a:p>
            <a:r>
              <a:rPr lang="zh-TW" altLang="en-US" dirty="0"/>
              <a:t>」，</a:t>
            </a:r>
            <a:r>
              <a:rPr lang="en-US" altLang="zh-TW" dirty="0"/>
              <a:t>Airbnb</a:t>
            </a:r>
            <a:r>
              <a:rPr lang="zh-TW" altLang="en-US" dirty="0"/>
              <a:t>就回頭改網站，在房屋出租時同步公告附近活動。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/>
              <a:t>16</a:t>
            </a:fld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3008144" y="1555045"/>
            <a:ext cx="3724096" cy="29842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ts val="8000"/>
              </a:lnSpc>
              <a:buFont typeface="+mj-lt"/>
              <a:buAutoNum type="arabicParenR"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保持創新、更新的精神</a:t>
            </a:r>
            <a:endParaRPr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8000"/>
              </a:lnSpc>
              <a:buFont typeface="+mj-lt"/>
              <a:buAutoNum type="arabicParenR"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環境掃描</a:t>
            </a:r>
            <a:endParaRPr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457200" indent="-457200">
              <a:lnSpc>
                <a:spcPts val="8000"/>
              </a:lnSpc>
              <a:buFont typeface="+mj-lt"/>
              <a:buAutoNum type="arabicParenR"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品質把關</a:t>
            </a:r>
            <a:endParaRPr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7188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9D232EC1-67B1-4F9C-A70D-830E50679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2431" y="0"/>
            <a:ext cx="10286999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2494092" y="2700209"/>
            <a:ext cx="42510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b="1" dirty="0">
                <a:solidFill>
                  <a:schemeClr val="bg1"/>
                </a:solidFill>
              </a:rPr>
              <a:t>THANKS FOR LISTENING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BF22A-044B-46D1-B28D-34B10AD16D86}" type="slidenum">
              <a:rPr lang="zh-TW" altLang="en-US" smtClean="0">
                <a:solidFill>
                  <a:schemeClr val="tx1"/>
                </a:solidFill>
              </a:rPr>
              <a:t>17</a:t>
            </a:fld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02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885</TotalTime>
  <Words>1086</Words>
  <Application>Microsoft Office PowerPoint</Application>
  <PresentationFormat>如螢幕大小 (4:3)</PresentationFormat>
  <Paragraphs>149</Paragraphs>
  <Slides>17</Slides>
  <Notes>3</Notes>
  <HiddenSlides>0</HiddenSlides>
  <MMClips>1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1" baseType="lpstr">
      <vt:lpstr>微軟正黑體</vt:lpstr>
      <vt:lpstr>Arial</vt:lpstr>
      <vt:lpstr>Calibri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李小白</dc:creator>
  <cp:lastModifiedBy>Sheila Chen</cp:lastModifiedBy>
  <cp:revision>133</cp:revision>
  <dcterms:created xsi:type="dcterms:W3CDTF">2020-08-10T06:16:29Z</dcterms:created>
  <dcterms:modified xsi:type="dcterms:W3CDTF">2020-08-18T07:31:00Z</dcterms:modified>
</cp:coreProperties>
</file>