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3" r:id="rId18"/>
    <p:sldId id="272" r:id="rId1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FFFF66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40" y="-1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D29931-0017-404E-9496-ECB0869B04EC}" type="datetimeFigureOut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1CAF72-9C43-4515-8579-49E599A6F7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374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CAF72-9C43-4515-8579-49E599A6F712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5808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940D5-D59A-4CB0-8A8E-B04B1431FA51}" type="datetime1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81FA8-0CAB-47F5-B406-68FFE08A5287}" type="datetime1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4E56-74D5-48FD-86DD-90DC1AFDEF13}" type="datetime1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7ED8F-DB26-41A9-B0C1-778BA8CCA5C9}" type="datetime1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7F808-5332-414B-8A77-7E5B34B9095E}" type="datetime1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09EB-D8A3-4169-86BB-5DF4888B019B}" type="datetime1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034BF-BE7B-40A2-9073-184C555EFB53}" type="datetime1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E2A4C-462B-4B9E-88F8-2E0E067834EE}" type="datetime1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5B147-8B72-4448-892F-D53B0E54DAD5}" type="datetime1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4E437-D2C6-4916-925A-581783992812}" type="datetime1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7049F-A293-49A5-BF14-C691AE2F9098}" type="datetime1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ECBDFA7-986F-4D46-B770-126CA857FC81}" type="datetime1">
              <a:rPr lang="zh-TW" altLang="en-US" smtClean="0"/>
              <a:t>2014/10/31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9E6161A-CF68-44C1-97A5-00835B2195A8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hyperlink" Target="http://travel.udn.com/mag/travel/storypage.jsp?f_ART_ID=29169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ic.pimg.tw/phoneann/1388339198-346141793_l.jpg" TargetMode="External"/><Relationship Id="rId5" Type="http://schemas.openxmlformats.org/officeDocument/2006/relationships/hyperlink" Target="http://academy.coa.gov.tw/files/news/1372069114/news_1.jpg" TargetMode="Externa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8720" y="4149080"/>
            <a:ext cx="6536771" cy="2065784"/>
          </a:xfrm>
        </p:spPr>
        <p:txBody>
          <a:bodyPr>
            <a:normAutofit lnSpcReduction="10000"/>
          </a:bodyPr>
          <a:lstStyle/>
          <a:p>
            <a:pPr algn="ctr"/>
            <a:r>
              <a:rPr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系級：西語一</a:t>
            </a:r>
            <a:r>
              <a:rPr lang="en-US" altLang="zh-TW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B</a:t>
            </a:r>
          </a:p>
          <a:p>
            <a:pPr algn="ctr"/>
            <a:r>
              <a:rPr lang="zh-TW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學號</a:t>
            </a:r>
            <a:r>
              <a:rPr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：</a:t>
            </a:r>
            <a:r>
              <a:rPr lang="en-US" altLang="zh-TW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403120388</a:t>
            </a:r>
          </a:p>
          <a:p>
            <a:pPr algn="ctr"/>
            <a:r>
              <a:rPr lang="zh-TW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姓名：連</a:t>
            </a:r>
            <a:r>
              <a:rPr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凱郁</a:t>
            </a:r>
            <a:endParaRPr lang="zh-TW" alt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1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02690" y="0"/>
            <a:ext cx="7488832" cy="1412776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zh-TW" altLang="en-US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自  我  介  紹</a:t>
            </a:r>
            <a:endParaRPr lang="zh-TW" altLang="en-US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 descr="C:\Users\ASUS USER\Desktop\Gino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339" y="1264002"/>
            <a:ext cx="3683870" cy="27629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018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2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683568" y="188640"/>
            <a:ext cx="78488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目  錄</a:t>
            </a:r>
            <a:endParaRPr lang="zh-TW" alt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23528" y="1296636"/>
            <a:ext cx="85689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個人簡介∙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∙∙∙∙∙∙∙∙∙∙∙∙∙∙</a:t>
            </a:r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P.3</a:t>
            </a:r>
          </a:p>
          <a:p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我的家鄉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∙∙∙∙∙∙∙∙∙∙∙∙∙∙∙</a:t>
            </a:r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P.4</a:t>
            </a:r>
            <a:endParaRPr lang="en-US" altLang="zh-TW" sz="3000" b="1" dirty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家庭背景∙∙∙∙∙∙∙∙∙∙∙∙∙∙∙</a:t>
            </a:r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P.6</a:t>
            </a:r>
            <a:b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</a:br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求學歷程∙∙∙∙∙∙∙∙∙∙∙∙∙∙∙</a:t>
            </a:r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P.8</a:t>
            </a:r>
          </a:p>
          <a:p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社團活動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∙∙∙∙∙∙∙∙∙∙∙∙∙∙∙</a:t>
            </a:r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P.10</a:t>
            </a:r>
            <a:endParaRPr lang="en-US" altLang="zh-TW" sz="30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6.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個人競賽∙∙∙∙∙∙∙∙∙∙∙∙∙∙∙</a:t>
            </a:r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P.13</a:t>
            </a:r>
          </a:p>
          <a:p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7.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營隊參與∙∙∙∙∙∙∙∙∙∙∙∙∙∙∙</a:t>
            </a:r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P.14</a:t>
            </a:r>
          </a:p>
          <a:p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8.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志工服務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∙∙∙∙∙∙∙∙∙∙∙∙∙∙∙</a:t>
            </a:r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P.16</a:t>
            </a:r>
            <a:endParaRPr lang="en-US" altLang="zh-TW" sz="3000" b="1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圖片 4" descr="C:\Documents and Settings\ddie\Local Settings\Temporary Internet Files\Content.IE5\F5C20VZ3\MC900355081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229199"/>
            <a:ext cx="7776864" cy="828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518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3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523552" y="34751"/>
            <a:ext cx="8136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個 人 簡 介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79512" y="1268760"/>
            <a:ext cx="88569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姓名：連凱郁</a:t>
            </a:r>
            <a:endParaRPr lang="en-US" altLang="zh-TW" sz="32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3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英文姓名：</a:t>
            </a:r>
            <a:r>
              <a:rPr lang="en-US" altLang="zh-TW" sz="3200" b="1" dirty="0" smtClean="0">
                <a:latin typeface="標楷體" pitchFamily="65" charset="-120"/>
                <a:ea typeface="標楷體" pitchFamily="65" charset="-120"/>
              </a:rPr>
              <a:t>Lien Kai-Yu / Gino Lien</a:t>
            </a:r>
          </a:p>
          <a:p>
            <a:r>
              <a:rPr lang="en-US" altLang="zh-TW" sz="3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生日：</a:t>
            </a:r>
            <a:r>
              <a:rPr lang="en-US" altLang="zh-TW" sz="3200" b="1" dirty="0" smtClean="0">
                <a:latin typeface="標楷體" pitchFamily="65" charset="-120"/>
                <a:ea typeface="標楷體" pitchFamily="65" charset="-120"/>
              </a:rPr>
              <a:t>1996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32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3200" b="1" dirty="0" smtClean="0">
                <a:latin typeface="標楷體" pitchFamily="65" charset="-120"/>
                <a:ea typeface="標楷體" pitchFamily="65" charset="-120"/>
              </a:rPr>
              <a:t>04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3200" b="1" dirty="0" smtClean="0"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3200" b="1" dirty="0" smtClean="0">
                <a:latin typeface="標楷體" pitchFamily="65" charset="-120"/>
                <a:ea typeface="標楷體" pitchFamily="65" charset="-120"/>
              </a:rPr>
              <a:t>18</a:t>
            </a:r>
          </a:p>
          <a:p>
            <a:r>
              <a:rPr lang="en-US" altLang="zh-TW" sz="3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通訊地址：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台南市楠西區東勢里茄拔路</a:t>
            </a:r>
            <a:r>
              <a:rPr lang="en-US" altLang="zh-TW" sz="3000" b="1" dirty="0" smtClean="0">
                <a:latin typeface="標楷體" pitchFamily="65" charset="-120"/>
                <a:ea typeface="標楷體" pitchFamily="65" charset="-120"/>
              </a:rPr>
              <a:t>276-2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號</a:t>
            </a:r>
            <a:endParaRPr lang="en-US" altLang="zh-TW" sz="30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3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畢業高中：台南市私立鳳和高級中學</a:t>
            </a:r>
            <a:endParaRPr lang="en-US" altLang="zh-TW" sz="32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3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個人特質：</a:t>
            </a:r>
            <a:r>
              <a:rPr lang="zh-TW" altLang="zh-TW" sz="3200" b="1" dirty="0">
                <a:latin typeface="標楷體" pitchFamily="65" charset="-120"/>
                <a:ea typeface="標楷體" pitchFamily="65" charset="-120"/>
              </a:rPr>
              <a:t>熱情活潑、</a:t>
            </a:r>
            <a:r>
              <a:rPr lang="zh-TW" altLang="zh-TW" sz="3200" b="1" dirty="0" smtClean="0">
                <a:latin typeface="標楷體" pitchFamily="65" charset="-120"/>
                <a:ea typeface="標楷體" pitchFamily="65" charset="-120"/>
              </a:rPr>
              <a:t>喜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歡</a:t>
            </a:r>
            <a:r>
              <a:rPr lang="zh-TW" altLang="zh-TW" sz="3200" b="1" dirty="0" smtClean="0">
                <a:latin typeface="標楷體" pitchFamily="65" charset="-120"/>
                <a:ea typeface="標楷體" pitchFamily="65" charset="-120"/>
              </a:rPr>
              <a:t>交朋友、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樂於助</a:t>
            </a:r>
            <a:endParaRPr lang="en-US" altLang="zh-TW" sz="32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200" b="1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           人、獨立、負責、勇於接受挑戰</a:t>
            </a:r>
            <a:endParaRPr lang="en-US" altLang="zh-TW" sz="32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32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3200" b="1" dirty="0" smtClean="0">
                <a:latin typeface="標楷體" pitchFamily="65" charset="-120"/>
                <a:ea typeface="標楷體" pitchFamily="65" charset="-120"/>
              </a:rPr>
              <a:t> 目前就讀於  </a:t>
            </a:r>
            <a:r>
              <a:rPr lang="zh-TW" altLang="en-US" sz="4000" b="1" u="sng" dirty="0" smtClean="0">
                <a:latin typeface="標楷體" pitchFamily="65" charset="-120"/>
                <a:ea typeface="標楷體" pitchFamily="65" charset="-120"/>
              </a:rPr>
              <a:t>淡江大學</a:t>
            </a:r>
            <a:endParaRPr lang="zh-TW" altLang="en-US" sz="4000" b="1" u="sng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1" name="Picture 3" descr="C:\Users\ASUS USER\Desktop\校用字體--淡江大學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661248"/>
            <a:ext cx="2464272" cy="72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SUS USER\Desktop\校用字體--樸實剛毅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7234" y="5661248"/>
            <a:ext cx="2464271" cy="72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SUS USER\Desktop\13996468528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278" y="180108"/>
            <a:ext cx="1360364" cy="24050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60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4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696764" y="116632"/>
            <a:ext cx="77768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我 的 家 鄉 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42999" y="1412776"/>
            <a:ext cx="84969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　　   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我</a:t>
            </a:r>
            <a:r>
              <a:rPr lang="zh-TW" altLang="zh-TW" sz="2800" b="1" dirty="0" smtClean="0">
                <a:latin typeface="標楷體" pitchFamily="65" charset="-120"/>
                <a:ea typeface="標楷體" pitchFamily="65" charset="-120"/>
              </a:rPr>
              <a:t>來自</a:t>
            </a:r>
            <a:r>
              <a:rPr lang="zh-TW" altLang="zh-TW" sz="2800" b="1" dirty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台南市楠西區</a:t>
            </a:r>
            <a:r>
              <a:rPr lang="zh-TW" altLang="zh-TW" sz="2800" b="1" dirty="0">
                <a:latin typeface="標楷體" pitchFamily="65" charset="-120"/>
                <a:ea typeface="標楷體" pitchFamily="65" charset="-120"/>
              </a:rPr>
              <a:t>，從小就在這片可愛的土地長大。我愛楠西，因為這裡沒有吵雜的人車聲，也沒有受汙染的髒</a:t>
            </a:r>
            <a:r>
              <a:rPr lang="zh-TW" altLang="zh-TW" sz="2800" b="1" dirty="0" smtClean="0">
                <a:latin typeface="標楷體" pitchFamily="65" charset="-120"/>
                <a:ea typeface="標楷體" pitchFamily="65" charset="-120"/>
              </a:rPr>
              <a:t>空氣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zh-TW" sz="2800" b="1" dirty="0" smtClean="0">
                <a:latin typeface="標楷體" pitchFamily="65" charset="-120"/>
                <a:ea typeface="標楷體" pitchFamily="65" charset="-120"/>
              </a:rPr>
              <a:t>雖然</a:t>
            </a:r>
            <a:r>
              <a:rPr lang="zh-TW" altLang="zh-TW" sz="2800" b="1" dirty="0">
                <a:latin typeface="標楷體" pitchFamily="65" charset="-120"/>
                <a:ea typeface="標楷體" pitchFamily="65" charset="-120"/>
              </a:rPr>
              <a:t>沒有像都市那樣便利，但仍可滿足基本生活所需</a:t>
            </a:r>
            <a:r>
              <a:rPr lang="zh-TW" altLang="zh-TW" sz="28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800" b="1" dirty="0">
                <a:latin typeface="標楷體" pitchFamily="65" charset="-120"/>
                <a:ea typeface="標楷體" pitchFamily="65" charset="-120"/>
              </a:rPr>
              <a:t>　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　</a:t>
            </a:r>
            <a:r>
              <a:rPr lang="zh-TW" altLang="zh-TW" sz="2800" b="1" dirty="0" smtClean="0">
                <a:latin typeface="標楷體" pitchFamily="65" charset="-120"/>
                <a:ea typeface="標楷體" pitchFamily="65" charset="-120"/>
              </a:rPr>
              <a:t>楠</a:t>
            </a:r>
            <a:r>
              <a:rPr lang="zh-TW" altLang="zh-TW" sz="2800" b="1" dirty="0">
                <a:latin typeface="標楷體" pitchFamily="65" charset="-120"/>
                <a:ea typeface="標楷體" pitchFamily="65" charset="-120"/>
              </a:rPr>
              <a:t>西的特產是</a:t>
            </a:r>
            <a:r>
              <a:rPr lang="zh-TW" altLang="zh-TW" sz="2800" b="1" dirty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楊桃</a:t>
            </a:r>
            <a:r>
              <a:rPr lang="zh-TW" altLang="zh-TW" sz="2800" b="1" dirty="0">
                <a:latin typeface="標楷體" pitchFamily="65" charset="-120"/>
                <a:ea typeface="標楷體" pitchFamily="65" charset="-120"/>
              </a:rPr>
              <a:t>，還有</a:t>
            </a:r>
            <a:r>
              <a:rPr lang="zh-TW" altLang="zh-TW" sz="2800" b="1" dirty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梅嶺</a:t>
            </a:r>
            <a:r>
              <a:rPr lang="zh-TW" altLang="zh-TW" sz="2800" b="1" dirty="0">
                <a:latin typeface="標楷體" pitchFamily="65" charset="-120"/>
                <a:ea typeface="標楷體" pitchFamily="65" charset="-120"/>
              </a:rPr>
              <a:t>出產的梅子，每年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12</a:t>
            </a:r>
            <a:r>
              <a:rPr lang="zh-TW" altLang="zh-TW" sz="2800" b="1" dirty="0">
                <a:latin typeface="標楷體" pitchFamily="65" charset="-120"/>
                <a:ea typeface="標楷體" pitchFamily="65" charset="-120"/>
              </a:rPr>
              <a:t>月至隔年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zh-TW" sz="2800" b="1" dirty="0">
                <a:latin typeface="標楷體" pitchFamily="65" charset="-120"/>
                <a:ea typeface="標楷體" pitchFamily="65" charset="-120"/>
              </a:rPr>
              <a:t>月，上山賞梅的人潮與車潮總是絡繹不絕，而遠近馳名的梅子雞，更是遊客們必嚐的美食，每年的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zh-TW" sz="2800" b="1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lang="en-US" altLang="zh-TW" sz="2800" b="1" dirty="0"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zh-TW" sz="2800" b="1" dirty="0">
                <a:latin typeface="標楷體" pitchFamily="65" charset="-120"/>
                <a:ea typeface="標楷體" pitchFamily="65" charset="-120"/>
              </a:rPr>
              <a:t>月，也有</a:t>
            </a:r>
            <a:r>
              <a:rPr lang="zh-TW" altLang="zh-TW" sz="2800" b="1" dirty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螢火蟲季</a:t>
            </a:r>
            <a:r>
              <a:rPr lang="zh-TW" altLang="zh-TW" sz="2800" b="1" dirty="0">
                <a:latin typeface="標楷體" pitchFamily="65" charset="-120"/>
                <a:ea typeface="標楷體" pitchFamily="65" charset="-120"/>
              </a:rPr>
              <a:t>，許多家庭或學生都會相約上山，來拜訪這些提著小燈籠的神秘客呢！</a:t>
            </a:r>
            <a:endParaRPr lang="zh-TW" altLang="en-US" sz="2800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34354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5</a:t>
            </a:fld>
            <a:endParaRPr lang="zh-TW" altLang="en-US"/>
          </a:p>
        </p:txBody>
      </p:sp>
      <p:pic>
        <p:nvPicPr>
          <p:cNvPr id="3" name="圖片 2" descr="http://travel.udn.com/magimages/20/PROJ_ARTICLE/118_819/f_29169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1" y="4077072"/>
            <a:ext cx="3312368" cy="232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ASUS USER\Desktop\starfrui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38"/>
            <a:ext cx="3321052" cy="2490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SUS USER\Desktop\plum flow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04664"/>
            <a:ext cx="4301685" cy="2864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198121" y="2728590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↑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楊桃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圖片來源：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  <a:hlinkClick r:id="rId5"/>
              </a:rPr>
              <a:t>http://academy.coa.gov.tw/files/news/1372069114/news_1.jpg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668564" y="3069050"/>
            <a:ext cx="43016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↑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梅嶺冬季盛開的梅花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圖片來源：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  <a:hlinkClick r:id="rId6"/>
              </a:rPr>
              <a:t>http://pic.pimg.tw/phoneann/1388339198-346141793_l.jpg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3526463" y="4869160"/>
            <a:ext cx="5435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 smtClean="0">
                <a:latin typeface="標楷體" pitchFamily="65" charset="-120"/>
                <a:ea typeface="標楷體" pitchFamily="65" charset="-120"/>
              </a:rPr>
              <a:t>←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滿山滿谷的螢火蟲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圖片來源：</a:t>
            </a:r>
            <a:r>
              <a:rPr lang="en-US" altLang="zh-TW" b="1" u="sng" dirty="0">
                <a:latin typeface="標楷體" pitchFamily="65" charset="-120"/>
                <a:ea typeface="標楷體" pitchFamily="65" charset="-120"/>
                <a:hlinkClick r:id="rId7"/>
              </a:rPr>
              <a:t> http://</a:t>
            </a:r>
            <a:r>
              <a:rPr lang="en-US" altLang="zh-TW" b="1" u="sng" dirty="0" smtClean="0">
                <a:latin typeface="標楷體" pitchFamily="65" charset="-120"/>
                <a:ea typeface="標楷體" pitchFamily="65" charset="-120"/>
                <a:hlinkClick r:id="rId7"/>
              </a:rPr>
              <a:t>travel.udn.com/mag/travel/storypage.jsp?f_ART_ID=29169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9176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6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127496" y="37912"/>
            <a:ext cx="87849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家 庭 背 景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51520" y="1196752"/>
            <a:ext cx="866095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　</a:t>
            </a:r>
            <a:r>
              <a:rPr lang="zh-TW" altLang="en-US" dirty="0" smtClean="0"/>
              <a:t>　　 </a:t>
            </a:r>
            <a:r>
              <a:rPr lang="zh-TW" altLang="zh-TW" sz="3000" b="1" dirty="0" smtClean="0">
                <a:latin typeface="標楷體" pitchFamily="65" charset="-120"/>
                <a:ea typeface="標楷體" pitchFamily="65" charset="-120"/>
              </a:rPr>
              <a:t>我</a:t>
            </a:r>
            <a:r>
              <a:rPr lang="zh-TW" altLang="zh-TW" sz="3000" b="1" dirty="0">
                <a:latin typeface="標楷體" pitchFamily="65" charset="-120"/>
                <a:ea typeface="標楷體" pitchFamily="65" charset="-120"/>
              </a:rPr>
              <a:t>來自</a:t>
            </a:r>
            <a:r>
              <a:rPr lang="zh-TW" altLang="zh-TW" sz="3000" b="1" dirty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小家庭</a:t>
            </a:r>
            <a:r>
              <a:rPr lang="zh-TW" altLang="zh-TW" sz="3000" b="1" dirty="0">
                <a:latin typeface="標楷體" pitchFamily="65" charset="-120"/>
                <a:ea typeface="標楷體" pitchFamily="65" charset="-120"/>
              </a:rPr>
              <a:t>，家中成員有爸爸、媽媽、和兩個弟弟。爸爸是個修車技師，媽媽是家管，二弟是</a:t>
            </a:r>
            <a:r>
              <a:rPr lang="zh-TW" altLang="zh-TW" sz="3000" b="1" dirty="0" smtClean="0">
                <a:latin typeface="標楷體" pitchFamily="65" charset="-120"/>
                <a:ea typeface="標楷體" pitchFamily="65" charset="-120"/>
              </a:rPr>
              <a:t>高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三</a:t>
            </a:r>
            <a:r>
              <a:rPr lang="zh-TW" altLang="zh-TW" sz="3000" b="1" dirty="0" smtClean="0">
                <a:latin typeface="標楷體" pitchFamily="65" charset="-120"/>
                <a:ea typeface="標楷體" pitchFamily="65" charset="-120"/>
              </a:rPr>
              <a:t>生</a:t>
            </a:r>
            <a:r>
              <a:rPr lang="zh-TW" altLang="zh-TW" sz="3000" b="1" dirty="0">
                <a:latin typeface="標楷體" pitchFamily="65" charset="-120"/>
                <a:ea typeface="標楷體" pitchFamily="65" charset="-120"/>
              </a:rPr>
              <a:t>，小弟是</a:t>
            </a:r>
            <a:r>
              <a:rPr lang="zh-TW" altLang="zh-TW" sz="3000" b="1" dirty="0" smtClean="0">
                <a:latin typeface="標楷體" pitchFamily="65" charset="-120"/>
                <a:ea typeface="標楷體" pitchFamily="65" charset="-120"/>
              </a:rPr>
              <a:t>國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二</a:t>
            </a:r>
            <a:r>
              <a:rPr lang="zh-TW" altLang="zh-TW" sz="3000" b="1" dirty="0" smtClean="0">
                <a:latin typeface="標楷體" pitchFamily="65" charset="-120"/>
                <a:ea typeface="標楷體" pitchFamily="65" charset="-120"/>
              </a:rPr>
              <a:t>生。</a:t>
            </a:r>
            <a:endParaRPr lang="en-US" altLang="zh-TW" sz="3000" b="1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30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000" b="1" dirty="0">
                <a:latin typeface="標楷體" pitchFamily="65" charset="-120"/>
                <a:ea typeface="標楷體" pitchFamily="65" charset="-120"/>
              </a:rPr>
              <a:t>　</a:t>
            </a: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　</a:t>
            </a:r>
            <a:r>
              <a:rPr lang="zh-TW" altLang="zh-TW" sz="3000" b="1" dirty="0" smtClean="0">
                <a:latin typeface="標楷體" pitchFamily="65" charset="-120"/>
                <a:ea typeface="標楷體" pitchFamily="65" charset="-120"/>
              </a:rPr>
              <a:t>從小</a:t>
            </a:r>
            <a:r>
              <a:rPr lang="zh-TW" altLang="zh-TW" sz="3000" b="1" dirty="0">
                <a:latin typeface="標楷體" pitchFamily="65" charset="-120"/>
                <a:ea typeface="標楷體" pitchFamily="65" charset="-120"/>
              </a:rPr>
              <a:t>到大，爸媽許多談吐與行為，我都看在眼裡，每當有客人來訪，爸媽也常叫我們三個孩子坐在一旁，聽聽大人們的說話模式及對達的話語，</a:t>
            </a:r>
            <a:r>
              <a:rPr lang="zh-TW" altLang="zh-TW" sz="3000" b="1" dirty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學習與人的應對進退</a:t>
            </a:r>
            <a:r>
              <a:rPr lang="zh-TW" altLang="zh-TW" sz="3000" b="1" dirty="0">
                <a:latin typeface="標楷體" pitchFamily="65" charset="-120"/>
                <a:ea typeface="標楷體" pitchFamily="65" charset="-120"/>
              </a:rPr>
              <a:t>，目的是希望以後我們在學校、甚至是出社會後，不會輕易得罪別人，也因為這樣，從小學開始，偶爾就會聽到有人我說，我講話很成熟。</a:t>
            </a:r>
            <a:endParaRPr lang="zh-TW" altLang="en-US" sz="3000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8523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7</a:t>
            </a:fld>
            <a:endParaRPr lang="zh-TW" altLang="en-US"/>
          </a:p>
        </p:txBody>
      </p:sp>
      <p:pic>
        <p:nvPicPr>
          <p:cNvPr id="6" name="圖片 5" descr="C:\Documents and Settings\ddie\桌面\新資料夾\DSC_010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3035" y="1189323"/>
            <a:ext cx="6840760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字方塊 3"/>
          <p:cNvSpPr txBox="1"/>
          <p:nvPr/>
        </p:nvSpPr>
        <p:spPr>
          <a:xfrm rot="300000">
            <a:off x="51870" y="5436772"/>
            <a:ext cx="60486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¡Me </a:t>
            </a:r>
            <a:r>
              <a:rPr lang="en-US" altLang="zh-TW" sz="4000" b="1" dirty="0" err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encanta</a:t>
            </a:r>
            <a:r>
              <a:rPr lang="en-US" altLang="zh-TW" sz="4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mi </a:t>
            </a:r>
            <a:r>
              <a:rPr lang="en-US" altLang="zh-TW" sz="4000" b="1" dirty="0" err="1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familia</a:t>
            </a:r>
            <a:r>
              <a:rPr lang="en-US" altLang="zh-TW" sz="4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!</a:t>
            </a:r>
            <a:endParaRPr lang="zh-TW" altLang="en-US" sz="40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z="4000" dirty="0">
              <a:solidFill>
                <a:srgbClr val="FF0000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 rot="-600000">
            <a:off x="13134" y="450184"/>
            <a:ext cx="45597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I love my family.</a:t>
            </a:r>
            <a:endParaRPr lang="zh-TW" altLang="en-US" sz="40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 rot="480000">
            <a:off x="4984067" y="332279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我愛我的家人</a:t>
            </a:r>
            <a:endParaRPr lang="en-US" altLang="zh-TW" sz="40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099" name="Picture 3" descr="C:\Users\ASUS USER\Desktop\images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63" y="2624336"/>
            <a:ext cx="1030505" cy="17554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4"/>
          <p:cNvSpPr>
            <a:spLocks noChangeArrowheads="1"/>
          </p:cNvSpPr>
          <p:nvPr/>
        </p:nvSpPr>
        <p:spPr bwMode="auto">
          <a:xfrm>
            <a:off x="5678655" y="4005064"/>
            <a:ext cx="936104" cy="936104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cxnSp>
        <p:nvCxnSpPr>
          <p:cNvPr id="4101" name="AutoShape 5"/>
          <p:cNvCxnSpPr>
            <a:cxnSpLocks noChangeShapeType="1"/>
          </p:cNvCxnSpPr>
          <p:nvPr/>
        </p:nvCxnSpPr>
        <p:spPr bwMode="auto">
          <a:xfrm>
            <a:off x="6614759" y="4473116"/>
            <a:ext cx="1197601" cy="0"/>
          </a:xfrm>
          <a:prstGeom prst="straightConnector1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" name="文字方塊 9"/>
          <p:cNvSpPr txBox="1"/>
          <p:nvPr/>
        </p:nvSpPr>
        <p:spPr>
          <a:xfrm>
            <a:off x="7812360" y="4221088"/>
            <a:ext cx="1304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這是我</a:t>
            </a:r>
            <a:endParaRPr lang="zh-TW" altLang="en-US" sz="2800" b="1" dirty="0">
              <a:solidFill>
                <a:srgbClr val="0070C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098" name="Picture 2" descr="C:\Users\ASUS USER\Desktop\1199886586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895" y="5108866"/>
            <a:ext cx="1528191" cy="17491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5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8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251520" y="32048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求 學 歷 程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18914" y="1196752"/>
            <a:ext cx="903649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4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私立吉兒堡幼稚園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：幼稚園時期過得充實又快樂，同時也學了多項才藝，有心算、讀經、鋼琴等，但這些課程在上了小學後就停止了。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b="1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4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楠西國民小學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：從小養成每天念書習慣，奠定學業基礎。四年級時加入學校</a:t>
            </a:r>
            <a:r>
              <a:rPr lang="zh-TW" altLang="en-US" sz="24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樂隊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4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合唱團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和</a:t>
            </a:r>
            <a:r>
              <a:rPr lang="zh-TW" altLang="en-US" sz="24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直笛隊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；五年級時，當選為學生自治會</a:t>
            </a:r>
            <a:r>
              <a:rPr lang="zh-TW" altLang="en-US" sz="24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民政長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；六年級時，被選派為</a:t>
            </a:r>
            <a:r>
              <a:rPr lang="zh-TW" altLang="en-US" sz="24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畢業生代表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，小學生涯以</a:t>
            </a:r>
            <a:r>
              <a:rPr lang="zh-TW" altLang="en-US" sz="24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第二名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的成績畢業。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4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私立鳳和高級中學國中部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：國二通過全民英檢初級，國三通過全民英檢中級，一直鼓勵我的人，是我的英文老師，他總是說：「</a:t>
            </a:r>
            <a:r>
              <a:rPr lang="zh-TW" altLang="en-US" sz="24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英文不難，只是煩，所以要耐煩，才能超凡。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」這句話也成為讓我每次在英文科遇瓶頸時的動力。</a:t>
            </a:r>
            <a:endParaRPr lang="en-US" altLang="zh-TW" sz="2400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6230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9</a:t>
            </a:fld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0" y="260648"/>
            <a:ext cx="9144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400" b="1" dirty="0" smtClean="0">
                <a:solidFill>
                  <a:schemeClr val="accent1">
                    <a:lumMod val="75000"/>
                  </a:schemeClr>
                </a:solidFill>
                <a:latin typeface="標楷體" pitchFamily="65" charset="-120"/>
                <a:ea typeface="標楷體" pitchFamily="65" charset="-120"/>
              </a:rPr>
              <a:t>私立鳳和高級中學高中部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：考完基測後決定直升，就讀高中部</a:t>
            </a:r>
            <a:r>
              <a:rPr lang="zh-TW" altLang="en-US" sz="24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應用外語班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。高中階段參加許多校內外英文相關競賽，都獲得不錯的成績：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高一：英文演講比賽第二名。</a:t>
            </a:r>
          </a:p>
          <a:p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高二：英文演講比賽佳作、英文作文比賽第三名、外交小尖兵英語種籽隊選拔特優。</a:t>
            </a:r>
          </a:p>
          <a:p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高三：英文演講比賽第一名、台南市英文演講比賽南區決賽的經驗。</a:t>
            </a:r>
          </a:p>
          <a:p>
            <a:endParaRPr lang="zh-TW" altLang="en-US" sz="2400" dirty="0"/>
          </a:p>
        </p:txBody>
      </p:sp>
      <p:pic>
        <p:nvPicPr>
          <p:cNvPr id="5122" name="Picture 2" descr="C:\Users\ASUS USER\Desktop\13988704964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32386"/>
            <a:ext cx="4598092" cy="2926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SUS USER\Desktop\IMG_1332383358815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546" y="3095798"/>
            <a:ext cx="3950196" cy="296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90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10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179512" y="17760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社 團 活 動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11064" y="1008296"/>
            <a:ext cx="86409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高中階段加入了</a:t>
            </a:r>
            <a:r>
              <a:rPr lang="zh-TW" altLang="en-US" sz="28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英語話劇社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，高一時擔任社團</a:t>
            </a:r>
            <a:r>
              <a:rPr lang="zh-TW" altLang="en-US" sz="28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總務股長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，高二時被推選為</a:t>
            </a:r>
            <a:r>
              <a:rPr lang="zh-TW" altLang="en-US" sz="28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社長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28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在英語話劇社裡，我擁有了許多和大家一起活動的美好回憶，大家一起清掃、整理和佈置社團教室，雖然很累，但結果令人滿意。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146" name="Picture 2" descr="C:\Users\ASUS USER\Desktop\eng. drama clu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43920"/>
            <a:ext cx="3672408" cy="259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SUS USER\Desktop\EDC member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031" y="3356992"/>
            <a:ext cx="3496840" cy="3235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260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11</a:t>
            </a:fld>
            <a:endParaRPr lang="zh-TW" alt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251520" y="133251"/>
            <a:ext cx="86409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8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社團博覽會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前，大家努力練習，分工合作，劇本一再地修改，為的就是要在博覽會當天，呈現給大家一個完美的表演。</a:t>
            </a:r>
          </a:p>
          <a:p>
            <a:endParaRPr lang="zh-TW" altLang="en-US" sz="2800" dirty="0"/>
          </a:p>
        </p:txBody>
      </p:sp>
      <p:pic>
        <p:nvPicPr>
          <p:cNvPr id="7170" name="Picture 2" descr="C:\Users\ASUS USER\Desktop\DSC_01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4048177" cy="22770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SUS USER\Desktop\DSC_01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766" y="1766540"/>
            <a:ext cx="4046347" cy="22760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ASUS USER\Desktop\DSC_019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348509"/>
            <a:ext cx="4048177" cy="2277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ASUS USER\Desktop\DSC_02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310" y="4365104"/>
            <a:ext cx="4089803" cy="2300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156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12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190960" y="188640"/>
            <a:ext cx="88569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>•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目前參加</a:t>
            </a:r>
            <a:r>
              <a:rPr lang="zh-TW" altLang="en-US" sz="28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淡江大學台南校友會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，認識了許多學長姐和同學，大家一起聊天、一起吃飯、一起出去玩，南友會和樂融融。</a:t>
            </a:r>
            <a:endParaRPr lang="zh-TW" altLang="en-US" sz="2800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194" name="Picture 2" descr="C:\Users\ASUS USER\Desktop\0907南友會大家聚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30" y="1716196"/>
            <a:ext cx="4375956" cy="2910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SUS USER\Desktop\10717429_651741648256502_7011243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140968"/>
            <a:ext cx="4361136" cy="2906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4505176" y="2446605"/>
            <a:ext cx="3019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000" b="1" dirty="0" smtClean="0">
                <a:latin typeface="標楷體" pitchFamily="65" charset="-120"/>
                <a:ea typeface="標楷體" pitchFamily="65" charset="-120"/>
              </a:rPr>
              <a:t>←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台南校友會大家聚</a:t>
            </a:r>
            <a:endParaRPr lang="zh-TW" altLang="en-US" sz="2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0" y="5573271"/>
            <a:ext cx="4860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台南校友會與員林高中校友會聯合迎新</a:t>
            </a:r>
            <a:r>
              <a:rPr lang="zh-TW" altLang="zh-TW" sz="2000" b="1" dirty="0" smtClean="0">
                <a:latin typeface="標楷體" pitchFamily="65" charset="-120"/>
                <a:ea typeface="標楷體" pitchFamily="65" charset="-120"/>
              </a:rPr>
              <a:t>→</a:t>
            </a:r>
            <a:endParaRPr lang="zh-TW" altLang="zh-TW" sz="2000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61329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13</a:t>
            </a:fld>
            <a:endParaRPr lang="zh-TW" altLang="en-US" dirty="0"/>
          </a:p>
        </p:txBody>
      </p:sp>
      <p:sp>
        <p:nvSpPr>
          <p:cNvPr id="3" name="文字方塊 2"/>
          <p:cNvSpPr txBox="1"/>
          <p:nvPr/>
        </p:nvSpPr>
        <p:spPr>
          <a:xfrm>
            <a:off x="107504" y="17760"/>
            <a:ext cx="88569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個 人 競 賽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8231" y="1033423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高一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：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校內英文演講比賽第二名</a:t>
            </a:r>
          </a:p>
          <a:p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校內讀書心得比賽優勝</a:t>
            </a:r>
          </a:p>
          <a:p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3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第五屆聯合盃全國作文大賽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B-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級分</a:t>
            </a:r>
          </a:p>
          <a:p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高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二：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校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內英語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演講比賽佳作</a:t>
            </a:r>
          </a:p>
          <a:p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校內英文作文比賽第三名</a:t>
            </a:r>
          </a:p>
          <a:p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3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外交小尖兵英語種籽隊選拔特優</a:t>
            </a:r>
          </a:p>
          <a:p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    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4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校內學習檔案製作比賽高二組第一名</a:t>
            </a:r>
          </a:p>
          <a:p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5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高中職均質化學習檔案製作比賽佳作</a:t>
            </a:r>
          </a:p>
          <a:p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6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中學生網站全國高級中等學校小論文寫作比賽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甲等</a:t>
            </a:r>
          </a:p>
          <a:p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高三：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校內英文演講比賽第一名</a:t>
            </a:r>
            <a:endParaRPr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04676" y="5013176"/>
            <a:ext cx="885698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　　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每一次的校內外比賽，都讓我收穫良多，除了從中慢慢訓練台風以外，還有機會和其他來自不同地方的參賽者切磋，讓我知道自己還有哪裡需要改進，也更能體會到「</a:t>
            </a:r>
            <a:r>
              <a:rPr lang="zh-TW" altLang="en-US" sz="22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人外有人，天外有天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」的道理。</a:t>
            </a:r>
            <a:endParaRPr lang="zh-TW" altLang="en-US" sz="2200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218" name="Picture 2" descr="C:\Users\ASUS USER\Desktop\C360_2014-08-08-11-52-13-7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638" y="1196752"/>
            <a:ext cx="199822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71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14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0" y="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營 隊 參 與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0" y="1124744"/>
            <a:ext cx="9144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南區高級中等學校暑期英語研習營</a:t>
            </a:r>
          </a:p>
          <a:p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國立中正大學外文營</a:t>
            </a:r>
          </a:p>
          <a:p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3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教育部新世紀領導人才培育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營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4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國立成功大學企管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營</a:t>
            </a:r>
          </a:p>
          <a:p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zh-TW" sz="2400" b="1" dirty="0" smtClean="0">
                <a:latin typeface="標楷體" pitchFamily="65" charset="-120"/>
                <a:ea typeface="標楷體" pitchFamily="65" charset="-120"/>
              </a:rPr>
              <a:t>四校聯合馬達營（台南一中、興國高中、高雄中學、德光中學）</a:t>
            </a:r>
          </a:p>
          <a:p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6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國防部金門暑期戰鬥營</a:t>
            </a:r>
          </a:p>
          <a:p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7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教育部青年國際事務研習營</a:t>
            </a:r>
          </a:p>
          <a:p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8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b="1" dirty="0">
                <a:latin typeface="標楷體" pitchFamily="65" charset="-120"/>
                <a:ea typeface="標楷體" pitchFamily="65" charset="-120"/>
              </a:rPr>
              <a:t>大台南市高中優秀學子創意激發與勵志研習營</a:t>
            </a:r>
            <a:endParaRPr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300" y="4581128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　　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高中階段曾經參加過許多營隊，在每個營隊中都結交到來自不同地方的好朋友，也學習到許多學校老師沒教的事，還有上了許多有趣的課程，聽了許多場具有知識性的講座。正所謂「</a:t>
            </a:r>
            <a:r>
              <a:rPr lang="zh-TW" altLang="en-US" sz="24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除了讀書也要會玩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」，這些營隊經驗，是我在高中生活最棒的回憶之一。</a:t>
            </a:r>
            <a:endParaRPr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42" name="Picture 2" descr="C:\Users\ASUS USER\Desktop\PHOTO\other\SNOOPY\IMG_14540967130748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92696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9284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15</a:t>
            </a:fld>
            <a:endParaRPr lang="zh-TW" altLang="en-US"/>
          </a:p>
        </p:txBody>
      </p:sp>
      <p:pic>
        <p:nvPicPr>
          <p:cNvPr id="11266" name="Picture 2" descr="C:\Users\ASUS USER\Desktop\英文營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53" y="81529"/>
            <a:ext cx="3160604" cy="2370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SUS USER\Desktop\外文營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200" y="81529"/>
            <a:ext cx="3538761" cy="199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ASUS USER\Desktop\team 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6" y="2591938"/>
            <a:ext cx="2677260" cy="2007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ASUS USER\Desktop\12課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250" y="2276871"/>
            <a:ext cx="2703711" cy="202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ASUS USER\Desktop\8小在六堆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86" y="4719552"/>
            <a:ext cx="2628800" cy="19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C:\Users\ASUS USER\Desktop\IMG_3745906171352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9113" y="4528515"/>
            <a:ext cx="3203848" cy="2135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3262996" y="450861"/>
            <a:ext cx="2208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 smtClean="0">
                <a:latin typeface="+mn-ea"/>
              </a:rPr>
              <a:t>←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暑期英語研習營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280707" y="1412776"/>
            <a:ext cx="2208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    中正外文營</a:t>
            </a:r>
            <a:r>
              <a:rPr lang="zh-TW" altLang="zh-TW" b="1" dirty="0" smtClean="0">
                <a:latin typeface="+mn-ea"/>
              </a:rPr>
              <a:t>→</a:t>
            </a:r>
            <a:endParaRPr lang="zh-TW" altLang="zh-TW" b="1" dirty="0">
              <a:latin typeface="+mn-ea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757016" y="2708920"/>
            <a:ext cx="2319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 smtClean="0">
                <a:latin typeface="+mn-ea"/>
              </a:rPr>
              <a:t>←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領培營初階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4093641" y="3487291"/>
            <a:ext cx="2221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    成大企管營</a:t>
            </a:r>
            <a:r>
              <a:rPr lang="zh-TW" altLang="zh-TW" b="1" dirty="0" smtClean="0">
                <a:latin typeface="+mn-ea"/>
              </a:rPr>
              <a:t>→</a:t>
            </a:r>
            <a:endParaRPr lang="zh-TW" altLang="en-US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732786" y="4869160"/>
            <a:ext cx="2721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 smtClean="0">
                <a:latin typeface="+mn-ea"/>
              </a:rPr>
              <a:t>←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領培營中階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786162" y="5596464"/>
            <a:ext cx="3032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    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創意激發與勵志研習營</a:t>
            </a:r>
            <a:r>
              <a:rPr lang="zh-TW" altLang="zh-TW" b="1" dirty="0" smtClean="0">
                <a:latin typeface="+mn-ea"/>
              </a:rPr>
              <a:t>→</a:t>
            </a:r>
            <a:endParaRPr lang="zh-TW" altLang="en-US" b="1" dirty="0" smtClean="0"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  <p:pic>
        <p:nvPicPr>
          <p:cNvPr id="11272" name="Picture 8" descr="C:\Users\ASUS USER\Desktop\images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00000">
            <a:off x="2841381" y="3670699"/>
            <a:ext cx="1835300" cy="7965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C:\Users\ASUS USER\Desktop\images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00000">
            <a:off x="4471937" y="2422094"/>
            <a:ext cx="1709914" cy="72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C:\Users\ASUS USER\Desktop\images (1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0000">
            <a:off x="4806103" y="4203774"/>
            <a:ext cx="796380" cy="1196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10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800" decel="100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" decel="100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16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0" y="17190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志 工 服 務 </a:t>
            </a:r>
            <a:endParaRPr lang="zh-TW" alt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480029"/>
              </p:ext>
            </p:extLst>
          </p:nvPr>
        </p:nvGraphicFramePr>
        <p:xfrm>
          <a:off x="85725" y="1243013"/>
          <a:ext cx="8901115" cy="286620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28638"/>
                <a:gridCol w="3921920"/>
                <a:gridCol w="4450557"/>
              </a:tblGrid>
              <a:tr h="486013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dirty="0" smtClean="0">
                          <a:latin typeface="標楷體" pitchFamily="65" charset="-120"/>
                          <a:ea typeface="標楷體" pitchFamily="65" charset="-120"/>
                        </a:rPr>
                        <a:t>母 校 高 中</a:t>
                      </a:r>
                      <a:endParaRPr lang="zh-TW" altLang="en-US" sz="28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b="1" dirty="0" smtClean="0">
                          <a:latin typeface="標楷體" pitchFamily="65" charset="-120"/>
                          <a:ea typeface="標楷體" pitchFamily="65" charset="-120"/>
                        </a:rPr>
                        <a:t>校    外</a:t>
                      </a:r>
                      <a:endParaRPr lang="zh-TW" altLang="en-US" sz="28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  <a:tr h="2348046">
                <a:tc>
                  <a:txBody>
                    <a:bodyPr/>
                    <a:lstStyle/>
                    <a:p>
                      <a:pPr algn="ctr"/>
                      <a:endParaRPr lang="en-US" altLang="zh-TW" sz="28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800" b="1" dirty="0" smtClean="0">
                          <a:latin typeface="標楷體" pitchFamily="65" charset="-120"/>
                          <a:ea typeface="標楷體" pitchFamily="65" charset="-120"/>
                        </a:rPr>
                        <a:t>經</a:t>
                      </a:r>
                      <a:endParaRPr lang="en-US" altLang="zh-TW" sz="28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endParaRPr lang="en-US" altLang="zh-TW" sz="28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800" b="1" dirty="0" smtClean="0">
                          <a:latin typeface="標楷體" pitchFamily="65" charset="-120"/>
                          <a:ea typeface="標楷體" pitchFamily="65" charset="-120"/>
                        </a:rPr>
                        <a:t>歷</a:t>
                      </a:r>
                      <a:endParaRPr lang="zh-TW" altLang="en-US" sz="28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altLang="zh-TW" sz="2000" b="1" dirty="0" smtClean="0">
                          <a:latin typeface="標楷體" pitchFamily="65" charset="-120"/>
                          <a:ea typeface="標楷體" pitchFamily="65" charset="-120"/>
                        </a:rPr>
                        <a:t>1.</a:t>
                      </a:r>
                      <a:r>
                        <a:rPr lang="zh-TW" altLang="en-US" sz="2000" b="1" dirty="0" smtClean="0">
                          <a:latin typeface="標楷體" pitchFamily="65" charset="-120"/>
                          <a:ea typeface="標楷體" pitchFamily="65" charset="-120"/>
                        </a:rPr>
                        <a:t> </a:t>
                      </a:r>
                      <a:r>
                        <a:rPr lang="en-US" altLang="zh-TW" sz="2000" b="1" dirty="0" smtClean="0">
                          <a:latin typeface="標楷體" pitchFamily="65" charset="-120"/>
                          <a:ea typeface="標楷體" pitchFamily="65" charset="-120"/>
                        </a:rPr>
                        <a:t>228</a:t>
                      </a:r>
                      <a:r>
                        <a:rPr lang="zh-TW" altLang="en-US" sz="2000" b="1" dirty="0" smtClean="0">
                          <a:latin typeface="標楷體" pitchFamily="65" charset="-120"/>
                          <a:ea typeface="標楷體" pitchFamily="65" charset="-120"/>
                        </a:rPr>
                        <a:t>小六評量志工</a:t>
                      </a:r>
                      <a:endParaRPr lang="en-US" altLang="zh-TW" sz="20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altLang="zh-TW" sz="2000" b="1" dirty="0" smtClean="0">
                          <a:latin typeface="標楷體" pitchFamily="65" charset="-120"/>
                          <a:ea typeface="標楷體" pitchFamily="65" charset="-120"/>
                        </a:rPr>
                        <a:t>2.</a:t>
                      </a:r>
                      <a:r>
                        <a:rPr lang="zh-TW" altLang="en-US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 圖書館志工</a:t>
                      </a:r>
                      <a:endParaRPr lang="en-US" altLang="zh-TW" sz="2000" b="1" baseline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altLang="zh-TW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3.</a:t>
                      </a:r>
                      <a:r>
                        <a:rPr lang="zh-TW" altLang="en-US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 聖誕英語歌曲比賽主持人</a:t>
                      </a:r>
                      <a:endParaRPr lang="en-US" altLang="zh-TW" sz="2000" b="1" baseline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altLang="zh-TW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4.</a:t>
                      </a:r>
                      <a:r>
                        <a:rPr lang="zh-TW" altLang="en-US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 鳳和一日英語生活營小隊輔</a:t>
                      </a:r>
                      <a:endParaRPr lang="en-US" altLang="zh-TW" sz="2000" b="1" baseline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altLang="zh-TW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5.</a:t>
                      </a:r>
                      <a:r>
                        <a:rPr lang="zh-TW" altLang="en-US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 英語情境教室主持人</a:t>
                      </a:r>
                      <a:endParaRPr lang="en-US" altLang="zh-TW" sz="2000" b="1" baseline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altLang="zh-TW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6.</a:t>
                      </a:r>
                      <a:r>
                        <a:rPr lang="zh-TW" altLang="en-US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 </a:t>
                      </a:r>
                      <a:r>
                        <a:rPr lang="en-US" altLang="zh-TW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50</a:t>
                      </a:r>
                      <a:r>
                        <a:rPr lang="zh-TW" altLang="en-US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週年校慶儀隊標兵</a:t>
                      </a:r>
                      <a:endParaRPr lang="en-US" altLang="zh-TW" sz="2000" b="1" baseline="0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altLang="zh-TW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7.</a:t>
                      </a:r>
                      <a:r>
                        <a:rPr lang="zh-TW" altLang="en-US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 </a:t>
                      </a:r>
                      <a:r>
                        <a:rPr lang="en-US" altLang="zh-TW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51</a:t>
                      </a:r>
                      <a:r>
                        <a:rPr lang="zh-TW" altLang="en-US" sz="2000" b="1" baseline="0" dirty="0" smtClean="0">
                          <a:latin typeface="標楷體" pitchFamily="65" charset="-120"/>
                          <a:ea typeface="標楷體" pitchFamily="65" charset="-120"/>
                        </a:rPr>
                        <a:t>週年校慶運動員宣誓代表 </a:t>
                      </a:r>
                      <a:endParaRPr lang="zh-TW" altLang="en-US" sz="20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altLang="zh-TW" sz="2000" b="1" dirty="0" smtClean="0">
                          <a:latin typeface="標楷體" pitchFamily="65" charset="-120"/>
                          <a:ea typeface="標楷體" pitchFamily="65" charset="-120"/>
                        </a:rPr>
                        <a:t>1.</a:t>
                      </a:r>
                      <a:r>
                        <a:rPr lang="zh-TW" altLang="en-US" sz="2000" b="1" dirty="0" smtClean="0">
                          <a:latin typeface="標楷體" pitchFamily="65" charset="-120"/>
                          <a:ea typeface="標楷體" pitchFamily="65" charset="-120"/>
                        </a:rPr>
                        <a:t> 華山基金會志工</a:t>
                      </a:r>
                      <a:endParaRPr lang="en-US" altLang="zh-TW" sz="20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altLang="zh-TW" sz="2000" b="1" dirty="0" smtClean="0">
                          <a:latin typeface="標楷體" pitchFamily="65" charset="-120"/>
                          <a:ea typeface="標楷體" pitchFamily="65" charset="-120"/>
                        </a:rPr>
                        <a:t>2.</a:t>
                      </a:r>
                      <a:r>
                        <a:rPr lang="zh-TW" altLang="en-US" sz="2000" b="1" dirty="0" smtClean="0">
                          <a:latin typeface="標楷體" pitchFamily="65" charset="-120"/>
                          <a:ea typeface="標楷體" pitchFamily="65" charset="-120"/>
                        </a:rPr>
                        <a:t> 靈鷲山佛教教團志工</a:t>
                      </a:r>
                      <a:endParaRPr lang="en-US" altLang="zh-TW" sz="2000" b="1" dirty="0" smtClean="0"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marL="0" indent="0">
                        <a:buNone/>
                      </a:pPr>
                      <a:r>
                        <a:rPr lang="en-US" altLang="zh-TW" sz="2000" b="1" dirty="0" smtClean="0">
                          <a:latin typeface="標楷體" pitchFamily="65" charset="-120"/>
                          <a:ea typeface="標楷體" pitchFamily="65" charset="-120"/>
                        </a:rPr>
                        <a:t>3.</a:t>
                      </a:r>
                      <a:r>
                        <a:rPr lang="zh-TW" altLang="en-US" sz="2000" b="1" dirty="0" smtClean="0">
                          <a:latin typeface="標楷體" pitchFamily="65" charset="-120"/>
                          <a:ea typeface="標楷體" pitchFamily="65" charset="-120"/>
                        </a:rPr>
                        <a:t> 楠西區立圖書館志工</a:t>
                      </a:r>
                      <a:endParaRPr lang="zh-TW" altLang="en-US" sz="2000" b="1" dirty="0"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251520" y="4293096"/>
            <a:ext cx="51845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　　在每一次的志工服務機會中，我都獲得了許多寶貴的經驗，特別是擔任校外志工的時候，因為可以藉此</a:t>
            </a:r>
            <a:r>
              <a:rPr lang="zh-TW" altLang="en-US" sz="2400" b="1" dirty="0" smtClean="0">
                <a:solidFill>
                  <a:schemeClr val="accent6"/>
                </a:solidFill>
                <a:latin typeface="標楷體" pitchFamily="65" charset="-120"/>
                <a:ea typeface="標楷體" pitchFamily="65" charset="-120"/>
              </a:rPr>
              <a:t>面對社會上不同的人，進而學習到如何和他人互動的技巧。</a:t>
            </a:r>
            <a:endParaRPr lang="zh-TW" altLang="en-US" sz="2400" b="1" dirty="0">
              <a:solidFill>
                <a:schemeClr val="accent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2290" name="Picture 2" descr="C:\Users\ASUS USER\Desktop\20130406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956948"/>
            <a:ext cx="2016224" cy="358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字方塊 8"/>
          <p:cNvSpPr txBox="1"/>
          <p:nvPr/>
        </p:nvSpPr>
        <p:spPr>
          <a:xfrm>
            <a:off x="6076037" y="4149080"/>
            <a:ext cx="800219" cy="239226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zh-TW" sz="2000" b="1" dirty="0" smtClean="0">
                <a:latin typeface="+mn-ea"/>
              </a:rPr>
              <a:t>↑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華山</a:t>
            </a:r>
            <a:r>
              <a:rPr lang="zh-TW" altLang="en-US" sz="2000" b="1" dirty="0">
                <a:latin typeface="標楷體" pitchFamily="65" charset="-120"/>
                <a:ea typeface="標楷體" pitchFamily="65" charset="-120"/>
              </a:rPr>
              <a:t>基金會志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工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—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募發票活動</a:t>
            </a:r>
            <a:endParaRPr lang="zh-TW" altLang="en-US" sz="2000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12689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17</a:t>
            </a:fld>
            <a:endParaRPr lang="zh-TW" altLang="en-US"/>
          </a:p>
        </p:txBody>
      </p:sp>
      <p:pic>
        <p:nvPicPr>
          <p:cNvPr id="13314" name="Picture 2" descr="C:\Users\ASUS USER\Desktop\Gino with Xmas h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573"/>
            <a:ext cx="2565332" cy="3420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ASUS USER\Desktop\team thre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884" y="152573"/>
            <a:ext cx="384042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ASUS USER\Desktop\校慶儀隊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66740"/>
            <a:ext cx="3899925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ASUS USER\Desktop\IMG_62211328724383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109" y="3068960"/>
            <a:ext cx="2436102" cy="365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2744844" y="190846"/>
            <a:ext cx="492443" cy="342044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zh-TW" sz="2000" b="1" dirty="0" smtClean="0">
                <a:latin typeface="+mn-ea"/>
              </a:rPr>
              <a:t>↓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聖誕英語歌曲比賽主持人</a:t>
            </a:r>
            <a:endParaRPr lang="zh-TW" altLang="en-US" sz="2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511615" y="190846"/>
            <a:ext cx="492443" cy="338217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zh-TW" sz="2000" b="1" dirty="0" smtClean="0">
                <a:latin typeface="+mn-ea"/>
              </a:rPr>
              <a:t>↑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一日英語生活營小隊輔</a:t>
            </a:r>
            <a:endParaRPr lang="zh-TW" altLang="en-US" sz="2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048664" y="3646754"/>
            <a:ext cx="492443" cy="294493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zh-TW" sz="2000" b="1" dirty="0" smtClean="0">
                <a:latin typeface="+mn-ea"/>
              </a:rPr>
              <a:t>↓</a:t>
            </a:r>
            <a:r>
              <a:rPr lang="en-US" altLang="zh-TW" sz="2000" b="1" dirty="0" smtClean="0">
                <a:latin typeface="+mn-ea"/>
              </a:rPr>
              <a:t>50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週年</a:t>
            </a:r>
            <a:r>
              <a:rPr lang="zh-TW" altLang="en-US" sz="2000" b="1" dirty="0">
                <a:latin typeface="標楷體" pitchFamily="65" charset="-120"/>
                <a:ea typeface="標楷體" pitchFamily="65" charset="-120"/>
              </a:rPr>
              <a:t>校慶儀隊標兵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6010667" y="3068960"/>
            <a:ext cx="492443" cy="36541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zh-TW" sz="2000" b="1" dirty="0" smtClean="0">
                <a:latin typeface="+mn-ea"/>
              </a:rPr>
              <a:t>↑ </a:t>
            </a:r>
            <a:r>
              <a:rPr lang="en-US" altLang="zh-TW" sz="2000" b="1" dirty="0" smtClean="0">
                <a:latin typeface="標楷體" pitchFamily="65" charset="-120"/>
                <a:ea typeface="標楷體" pitchFamily="65" charset="-120"/>
              </a:rPr>
              <a:t>51</a:t>
            </a: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</a:rPr>
              <a:t>週年校慶運動員宣誓代表</a:t>
            </a:r>
            <a:endParaRPr lang="zh-TW" altLang="en-US" sz="2000" b="1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3318" name="Picture 6" descr="C:\Users\ASUS USER\Desktop\image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323" y="4402822"/>
            <a:ext cx="1142699" cy="1452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C:\Users\ASUS USER\Desktop\avatar21082_4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6" y="2623932"/>
            <a:ext cx="890055" cy="890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C:\Users\ASUS USER\Desktop\images (7)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304" y="457730"/>
            <a:ext cx="921902" cy="132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953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6161A-CF68-44C1-97A5-00835B2195A8}" type="slidenum">
              <a:rPr lang="zh-TW" altLang="en-US" smtClean="0"/>
              <a:t>18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179512" y="1916832"/>
            <a:ext cx="87129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以上是我的自我介紹</a:t>
            </a:r>
            <a:endParaRPr lang="en-US" altLang="zh-TW" sz="6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ctr"/>
            <a:endParaRPr lang="en-US" altLang="zh-TW" sz="6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謝謝</a:t>
            </a:r>
            <a:endParaRPr lang="en-US" altLang="zh-TW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720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氣流">
  <a:themeElements>
    <a:clrScheme name="氣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氣流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氣流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412</TotalTime>
  <Words>1007</Words>
  <Application>Microsoft Office PowerPoint</Application>
  <PresentationFormat>如螢幕大小 (4:3)</PresentationFormat>
  <Paragraphs>130</Paragraphs>
  <Slides>18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19" baseType="lpstr">
      <vt:lpstr>氣流</vt:lpstr>
      <vt:lpstr>自  我  介  紹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ASUS USER</dc:creator>
  <cp:lastModifiedBy>ASUS USER</cp:lastModifiedBy>
  <cp:revision>63</cp:revision>
  <dcterms:created xsi:type="dcterms:W3CDTF">2014-10-31T11:39:11Z</dcterms:created>
  <dcterms:modified xsi:type="dcterms:W3CDTF">2014-10-31T18:31:43Z</dcterms:modified>
</cp:coreProperties>
</file>