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5" r:id="rId1"/>
    <p:sldMasterId id="2147483666" r:id="rId2"/>
  </p:sldMasterIdLst>
  <p:notesMasterIdLst>
    <p:notesMasterId r:id="rId40"/>
  </p:notesMasterIdLst>
  <p:sldIdLst>
    <p:sldId id="338" r:id="rId3"/>
    <p:sldId id="340" r:id="rId4"/>
    <p:sldId id="341" r:id="rId5"/>
    <p:sldId id="339" r:id="rId6"/>
    <p:sldId id="343" r:id="rId7"/>
    <p:sldId id="34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1" r:id="rId16"/>
    <p:sldId id="335" r:id="rId17"/>
    <p:sldId id="336" r:id="rId18"/>
    <p:sldId id="326" r:id="rId19"/>
    <p:sldId id="330" r:id="rId20"/>
    <p:sldId id="327" r:id="rId21"/>
    <p:sldId id="331" r:id="rId22"/>
    <p:sldId id="337" r:id="rId23"/>
    <p:sldId id="328" r:id="rId24"/>
    <p:sldId id="329" r:id="rId25"/>
    <p:sldId id="291" r:id="rId26"/>
    <p:sldId id="297" r:id="rId27"/>
    <p:sldId id="298" r:id="rId28"/>
    <p:sldId id="302" r:id="rId29"/>
    <p:sldId id="303" r:id="rId30"/>
    <p:sldId id="306" r:id="rId31"/>
    <p:sldId id="304" r:id="rId32"/>
    <p:sldId id="305" r:id="rId33"/>
    <p:sldId id="307" r:id="rId34"/>
    <p:sldId id="308" r:id="rId35"/>
    <p:sldId id="309" r:id="rId36"/>
    <p:sldId id="310" r:id="rId37"/>
    <p:sldId id="311" r:id="rId38"/>
    <p:sldId id="312" r:id="rId3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93" autoAdjust="0"/>
    <p:restoredTop sz="87621" autoAdjust="0"/>
  </p:normalViewPr>
  <p:slideViewPr>
    <p:cSldViewPr>
      <p:cViewPr varScale="1">
        <p:scale>
          <a:sx n="46" d="100"/>
          <a:sy n="46" d="100"/>
        </p:scale>
        <p:origin x="-114" y="-6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view3D>
      <c:rotX val="75"/>
      <c:perspective val="30"/>
    </c:view3D>
    <c:plotArea>
      <c:layout>
        <c:manualLayout>
          <c:layoutTarget val="inner"/>
          <c:xMode val="edge"/>
          <c:yMode val="edge"/>
          <c:x val="2.1842352562400399E-2"/>
          <c:y val="1.9323671497584568E-2"/>
          <c:w val="0.69717556023054572"/>
          <c:h val="0.92914653784219003"/>
        </c:manualLayout>
      </c:layout>
      <c:pie3DChart>
        <c:varyColors val="1"/>
      </c:pie3DChart>
    </c:plotArea>
    <c:legend>
      <c:legendPos val="r"/>
      <c:layout>
        <c:manualLayout>
          <c:xMode val="edge"/>
          <c:yMode val="edge"/>
          <c:x val="0.54528611925126846"/>
          <c:y val="0.13103599581932926"/>
          <c:w val="0.45471388074873115"/>
          <c:h val="0.56310984621103888"/>
        </c:manualLayout>
      </c:layout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/>
    <c:view3D>
      <c:rotX val="30"/>
      <c:perspective val="30"/>
    </c:view3D>
    <c:plotArea>
      <c:layout>
        <c:manualLayout>
          <c:layoutTarget val="inner"/>
          <c:xMode val="edge"/>
          <c:yMode val="edge"/>
          <c:x val="1.3111185184474653E-2"/>
          <c:y val="0.14027555095174088"/>
          <c:w val="0.98688888888888893"/>
          <c:h val="0.85624074074074052"/>
        </c:manualLayout>
      </c:layout>
      <c:pie3DChart>
        <c:varyColors val="1"/>
        <c:ser>
          <c:idx val="0"/>
          <c:order val="0"/>
          <c:tx>
            <c:strRef>
              <c:f>工作表1!$D$7</c:f>
              <c:strCache>
                <c:ptCount val="1"/>
                <c:pt idx="0">
                  <c:v>2011市佔率</c:v>
                </c:pt>
              </c:strCache>
            </c:strRef>
          </c:tx>
          <c:explosion val="11"/>
          <c:dPt>
            <c:idx val="1"/>
            <c:explosion val="28"/>
          </c:dPt>
          <c:dLbls>
            <c:dLbl>
              <c:idx val="0"/>
              <c:layout>
                <c:manualLayout>
                  <c:x val="-0.19654861111111116"/>
                  <c:y val="-0.13011689814814814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4.4731984984956216E-2"/>
                  <c:y val="8.663352903643573E-2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800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工作表1!$C$8:$C$11</c:f>
              <c:strCache>
                <c:ptCount val="4"/>
                <c:pt idx="0">
                  <c:v>智冠</c:v>
                </c:pt>
                <c:pt idx="1">
                  <c:v>遊戲橘子</c:v>
                </c:pt>
                <c:pt idx="2">
                  <c:v>歐買尬</c:v>
                </c:pt>
                <c:pt idx="3">
                  <c:v>其他</c:v>
                </c:pt>
              </c:strCache>
            </c:strRef>
          </c:cat>
          <c:val>
            <c:numRef>
              <c:f>工作表1!$D$8:$D$11</c:f>
              <c:numCache>
                <c:formatCode>0%</c:formatCode>
                <c:ptCount val="4"/>
                <c:pt idx="0">
                  <c:v>0.5</c:v>
                </c:pt>
                <c:pt idx="1">
                  <c:v>0.3000000000000001</c:v>
                </c:pt>
                <c:pt idx="2">
                  <c:v>9.0000000000000024E-2</c:v>
                </c:pt>
                <c:pt idx="3">
                  <c:v>0.11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spPr>
    <a:solidFill>
      <a:schemeClr val="lt1"/>
    </a:solidFill>
    <a:ln w="25400" cap="flat" cmpd="sng" algn="ctr">
      <a:solidFill>
        <a:schemeClr val="accent3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E2355E-ABE4-4E8F-ACD6-148C091F517D}" type="doc">
      <dgm:prSet loTypeId="urn:microsoft.com/office/officeart/2005/8/layout/arrow2" loCatId="process" qsTypeId="urn:microsoft.com/office/officeart/2005/8/quickstyle/simple1#1" qsCatId="simple" csTypeId="urn:microsoft.com/office/officeart/2005/8/colors/accent1_2#1" csCatId="accent1" phldr="1"/>
      <dgm:spPr/>
    </dgm:pt>
    <dgm:pt modelId="{B25F8C49-0D22-40A8-9F42-D058302B06F0}">
      <dgm:prSet phldrT="[文字]"/>
      <dgm:spPr/>
      <dgm:t>
        <a:bodyPr/>
        <a:lstStyle/>
        <a:p>
          <a:r>
            <a:rPr lang="en-US" altLang="zh-TW" dirty="0" smtClean="0"/>
            <a:t>TV</a:t>
          </a:r>
          <a:r>
            <a:rPr lang="zh-TW" altLang="en-US" dirty="0" smtClean="0"/>
            <a:t> </a:t>
          </a:r>
          <a:r>
            <a:rPr lang="en-US" altLang="zh-TW" dirty="0" smtClean="0"/>
            <a:t>Game</a:t>
          </a:r>
          <a:endParaRPr lang="zh-TW" altLang="en-US" dirty="0"/>
        </a:p>
      </dgm:t>
    </dgm:pt>
    <dgm:pt modelId="{96A30F57-609A-4765-92DA-334E88A42BBF}" type="parTrans" cxnId="{AB9C63CB-D494-4AFA-A724-6E77965598D1}">
      <dgm:prSet/>
      <dgm:spPr/>
      <dgm:t>
        <a:bodyPr/>
        <a:lstStyle/>
        <a:p>
          <a:endParaRPr lang="zh-TW" altLang="en-US"/>
        </a:p>
      </dgm:t>
    </dgm:pt>
    <dgm:pt modelId="{18F0AE57-6453-4E82-B37F-238E79098EE6}" type="sibTrans" cxnId="{AB9C63CB-D494-4AFA-A724-6E77965598D1}">
      <dgm:prSet/>
      <dgm:spPr/>
      <dgm:t>
        <a:bodyPr/>
        <a:lstStyle/>
        <a:p>
          <a:endParaRPr lang="zh-TW" altLang="en-US"/>
        </a:p>
      </dgm:t>
    </dgm:pt>
    <dgm:pt modelId="{35DB6A56-A138-4901-BC7E-1AA841269733}">
      <dgm:prSet phldrT="[文字]"/>
      <dgm:spPr/>
      <dgm:t>
        <a:bodyPr/>
        <a:lstStyle/>
        <a:p>
          <a:r>
            <a:rPr lang="en-US" altLang="zh-TW" dirty="0" smtClean="0"/>
            <a:t>Online Game</a:t>
          </a:r>
          <a:endParaRPr lang="zh-TW" altLang="en-US" dirty="0"/>
        </a:p>
      </dgm:t>
    </dgm:pt>
    <dgm:pt modelId="{54EE82C2-D6D9-4005-9F71-947B7E0429A6}" type="parTrans" cxnId="{74103043-3561-4DCA-AC9B-05DB7C0A9C10}">
      <dgm:prSet/>
      <dgm:spPr/>
      <dgm:t>
        <a:bodyPr/>
        <a:lstStyle/>
        <a:p>
          <a:endParaRPr lang="zh-TW" altLang="en-US"/>
        </a:p>
      </dgm:t>
    </dgm:pt>
    <dgm:pt modelId="{1A025408-E9B1-458B-B77E-22A7BA594BE7}" type="sibTrans" cxnId="{74103043-3561-4DCA-AC9B-05DB7C0A9C10}">
      <dgm:prSet/>
      <dgm:spPr/>
      <dgm:t>
        <a:bodyPr/>
        <a:lstStyle/>
        <a:p>
          <a:endParaRPr lang="zh-TW" altLang="en-US"/>
        </a:p>
      </dgm:t>
    </dgm:pt>
    <dgm:pt modelId="{2EE0D509-1196-4D66-85A7-10A8611E10C3}">
      <dgm:prSet phldrT="[文字]"/>
      <dgm:spPr/>
      <dgm:t>
        <a:bodyPr/>
        <a:lstStyle/>
        <a:p>
          <a:r>
            <a:rPr lang="en-US" altLang="zh-TW" dirty="0" smtClean="0"/>
            <a:t>PC Game</a:t>
          </a:r>
          <a:endParaRPr lang="zh-TW" altLang="en-US" dirty="0"/>
        </a:p>
      </dgm:t>
    </dgm:pt>
    <dgm:pt modelId="{A9696D80-A274-4254-9FAD-29DF586243BD}" type="parTrans" cxnId="{34F9D98B-3292-4B01-AE4D-1FE622374361}">
      <dgm:prSet/>
      <dgm:spPr/>
      <dgm:t>
        <a:bodyPr/>
        <a:lstStyle/>
        <a:p>
          <a:endParaRPr lang="zh-TW" altLang="en-US"/>
        </a:p>
      </dgm:t>
    </dgm:pt>
    <dgm:pt modelId="{226C70AD-FCE1-4B92-9074-DA13C1D8656E}" type="sibTrans" cxnId="{34F9D98B-3292-4B01-AE4D-1FE622374361}">
      <dgm:prSet/>
      <dgm:spPr/>
      <dgm:t>
        <a:bodyPr/>
        <a:lstStyle/>
        <a:p>
          <a:endParaRPr lang="zh-TW" altLang="en-US"/>
        </a:p>
      </dgm:t>
    </dgm:pt>
    <dgm:pt modelId="{69CACBD6-139F-478B-B6E1-C64898DC8332}" type="pres">
      <dgm:prSet presAssocID="{55E2355E-ABE4-4E8F-ACD6-148C091F517D}" presName="arrowDiagram" presStyleCnt="0">
        <dgm:presLayoutVars>
          <dgm:chMax val="5"/>
          <dgm:dir/>
          <dgm:resizeHandles val="exact"/>
        </dgm:presLayoutVars>
      </dgm:prSet>
      <dgm:spPr/>
    </dgm:pt>
    <dgm:pt modelId="{F04CDE0B-4FE1-471D-8041-8A5A7F53B160}" type="pres">
      <dgm:prSet presAssocID="{55E2355E-ABE4-4E8F-ACD6-148C091F517D}" presName="arrow" presStyleLbl="bgShp" presStyleIdx="0" presStyleCnt="1"/>
      <dgm:spPr/>
    </dgm:pt>
    <dgm:pt modelId="{961435B8-3EE7-4CEF-9B6F-8DF7F86F357D}" type="pres">
      <dgm:prSet presAssocID="{55E2355E-ABE4-4E8F-ACD6-148C091F517D}" presName="arrowDiagram3" presStyleCnt="0"/>
      <dgm:spPr/>
    </dgm:pt>
    <dgm:pt modelId="{939941FF-E704-45E0-85FC-7E0B14367406}" type="pres">
      <dgm:prSet presAssocID="{B25F8C49-0D22-40A8-9F42-D058302B06F0}" presName="bullet3a" presStyleLbl="node1" presStyleIdx="0" presStyleCnt="3"/>
      <dgm:spPr/>
    </dgm:pt>
    <dgm:pt modelId="{4E8D85ED-A413-4DC0-88F6-3E75596B53F5}" type="pres">
      <dgm:prSet presAssocID="{B25F8C49-0D22-40A8-9F42-D058302B06F0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775DFC-DFA3-4AAB-A7B2-DF8A38090725}" type="pres">
      <dgm:prSet presAssocID="{2EE0D509-1196-4D66-85A7-10A8611E10C3}" presName="bullet3b" presStyleLbl="node1" presStyleIdx="1" presStyleCnt="3"/>
      <dgm:spPr/>
    </dgm:pt>
    <dgm:pt modelId="{DF823621-DF8A-4A33-8706-933EEA3BFD34}" type="pres">
      <dgm:prSet presAssocID="{2EE0D509-1196-4D66-85A7-10A8611E10C3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24E268-9A97-46F3-9656-48F4F596B504}" type="pres">
      <dgm:prSet presAssocID="{35DB6A56-A138-4901-BC7E-1AA841269733}" presName="bullet3c" presStyleLbl="node1" presStyleIdx="2" presStyleCnt="3"/>
      <dgm:spPr/>
    </dgm:pt>
    <dgm:pt modelId="{ABF1BD07-AB78-4FCF-BEF4-4FE3E419C9FA}" type="pres">
      <dgm:prSet presAssocID="{35DB6A56-A138-4901-BC7E-1AA841269733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0C81ABE-D878-4FA3-A83F-86F698918683}" type="presOf" srcId="{35DB6A56-A138-4901-BC7E-1AA841269733}" destId="{ABF1BD07-AB78-4FCF-BEF4-4FE3E419C9FA}" srcOrd="0" destOrd="0" presId="urn:microsoft.com/office/officeart/2005/8/layout/arrow2"/>
    <dgm:cxn modelId="{BC0E2141-8278-479D-8401-7B4949108379}" type="presOf" srcId="{B25F8C49-0D22-40A8-9F42-D058302B06F0}" destId="{4E8D85ED-A413-4DC0-88F6-3E75596B53F5}" srcOrd="0" destOrd="0" presId="urn:microsoft.com/office/officeart/2005/8/layout/arrow2"/>
    <dgm:cxn modelId="{AB9C63CB-D494-4AFA-A724-6E77965598D1}" srcId="{55E2355E-ABE4-4E8F-ACD6-148C091F517D}" destId="{B25F8C49-0D22-40A8-9F42-D058302B06F0}" srcOrd="0" destOrd="0" parTransId="{96A30F57-609A-4765-92DA-334E88A42BBF}" sibTransId="{18F0AE57-6453-4E82-B37F-238E79098EE6}"/>
    <dgm:cxn modelId="{74103043-3561-4DCA-AC9B-05DB7C0A9C10}" srcId="{55E2355E-ABE4-4E8F-ACD6-148C091F517D}" destId="{35DB6A56-A138-4901-BC7E-1AA841269733}" srcOrd="2" destOrd="0" parTransId="{54EE82C2-D6D9-4005-9F71-947B7E0429A6}" sibTransId="{1A025408-E9B1-458B-B77E-22A7BA594BE7}"/>
    <dgm:cxn modelId="{5E2D8CC1-8FA3-4CF5-BD8E-A382BD16238B}" type="presOf" srcId="{55E2355E-ABE4-4E8F-ACD6-148C091F517D}" destId="{69CACBD6-139F-478B-B6E1-C64898DC8332}" srcOrd="0" destOrd="0" presId="urn:microsoft.com/office/officeart/2005/8/layout/arrow2"/>
    <dgm:cxn modelId="{34F9D98B-3292-4B01-AE4D-1FE622374361}" srcId="{55E2355E-ABE4-4E8F-ACD6-148C091F517D}" destId="{2EE0D509-1196-4D66-85A7-10A8611E10C3}" srcOrd="1" destOrd="0" parTransId="{A9696D80-A274-4254-9FAD-29DF586243BD}" sibTransId="{226C70AD-FCE1-4B92-9074-DA13C1D8656E}"/>
    <dgm:cxn modelId="{E991AA38-AF91-4BDF-9FED-A1E17D831C45}" type="presOf" srcId="{2EE0D509-1196-4D66-85A7-10A8611E10C3}" destId="{DF823621-DF8A-4A33-8706-933EEA3BFD34}" srcOrd="0" destOrd="0" presId="urn:microsoft.com/office/officeart/2005/8/layout/arrow2"/>
    <dgm:cxn modelId="{BBF9B6CC-9F96-4829-96A9-6DB5355E7176}" type="presParOf" srcId="{69CACBD6-139F-478B-B6E1-C64898DC8332}" destId="{F04CDE0B-4FE1-471D-8041-8A5A7F53B160}" srcOrd="0" destOrd="0" presId="urn:microsoft.com/office/officeart/2005/8/layout/arrow2"/>
    <dgm:cxn modelId="{1695645C-9257-4B16-B09F-3C6DE4947AD7}" type="presParOf" srcId="{69CACBD6-139F-478B-B6E1-C64898DC8332}" destId="{961435B8-3EE7-4CEF-9B6F-8DF7F86F357D}" srcOrd="1" destOrd="0" presId="urn:microsoft.com/office/officeart/2005/8/layout/arrow2"/>
    <dgm:cxn modelId="{0E1DD55A-73D2-4021-8977-D56ACEF3165D}" type="presParOf" srcId="{961435B8-3EE7-4CEF-9B6F-8DF7F86F357D}" destId="{939941FF-E704-45E0-85FC-7E0B14367406}" srcOrd="0" destOrd="0" presId="urn:microsoft.com/office/officeart/2005/8/layout/arrow2"/>
    <dgm:cxn modelId="{2B5BFE08-C04B-448A-A816-C45CE3F9625F}" type="presParOf" srcId="{961435B8-3EE7-4CEF-9B6F-8DF7F86F357D}" destId="{4E8D85ED-A413-4DC0-88F6-3E75596B53F5}" srcOrd="1" destOrd="0" presId="urn:microsoft.com/office/officeart/2005/8/layout/arrow2"/>
    <dgm:cxn modelId="{19980381-DFDA-4993-B6F8-3C589DE33B85}" type="presParOf" srcId="{961435B8-3EE7-4CEF-9B6F-8DF7F86F357D}" destId="{BD775DFC-DFA3-4AAB-A7B2-DF8A38090725}" srcOrd="2" destOrd="0" presId="urn:microsoft.com/office/officeart/2005/8/layout/arrow2"/>
    <dgm:cxn modelId="{836D3A6A-5C33-4E6E-86FD-97548772EB28}" type="presParOf" srcId="{961435B8-3EE7-4CEF-9B6F-8DF7F86F357D}" destId="{DF823621-DF8A-4A33-8706-933EEA3BFD34}" srcOrd="3" destOrd="0" presId="urn:microsoft.com/office/officeart/2005/8/layout/arrow2"/>
    <dgm:cxn modelId="{F5AFD29B-F64F-4632-8A15-A172FCBBD50E}" type="presParOf" srcId="{961435B8-3EE7-4CEF-9B6F-8DF7F86F357D}" destId="{A824E268-9A97-46F3-9656-48F4F596B504}" srcOrd="4" destOrd="0" presId="urn:microsoft.com/office/officeart/2005/8/layout/arrow2"/>
    <dgm:cxn modelId="{F8FE49BC-85C0-4722-AAEA-5204C10D0324}" type="presParOf" srcId="{961435B8-3EE7-4CEF-9B6F-8DF7F86F357D}" destId="{ABF1BD07-AB78-4FCF-BEF4-4FE3E419C9FA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zh-TW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zh-TW" sz="1200">
                <a:latin typeface="+mn-lt"/>
              </a:defRPr>
            </a:lvl1pPr>
            <a:extLst/>
          </a:lstStyle>
          <a:p>
            <a:pPr>
              <a:defRPr/>
            </a:pPr>
            <a:fld id="{7E38CDC6-538F-49C7-86BE-6745550252C2}" type="datetimeFigureOut">
              <a:rPr altLang="en-US"/>
              <a:pPr>
                <a:defRPr/>
              </a:pPr>
              <a:t>2011/9/15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zh-TW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zh-TW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zh-TW" sz="1200">
                <a:latin typeface="+mn-lt"/>
              </a:defRPr>
            </a:lvl1pPr>
            <a:extLst/>
          </a:lstStyle>
          <a:p>
            <a:pPr>
              <a:defRPr/>
            </a:pPr>
            <a:fld id="{CA638EE3-4CB0-4F21-8854-A797DB19EB9C}" type="slidenum">
              <a:rPr lang="en-US" altLang="zh-TW"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lang="zh-TW" sz="1200" kern="1200">
        <a:solidFill>
          <a:schemeClr val="tx1"/>
        </a:solidFill>
        <a:latin typeface="+mn-lt"/>
        <a:ea typeface="新細明體" pitchFamily="18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lang="zh-TW" sz="1200" kern="1200">
        <a:solidFill>
          <a:schemeClr val="tx1"/>
        </a:solidFill>
        <a:latin typeface="+mn-lt"/>
        <a:ea typeface="新細明體" pitchFamily="18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lang="zh-TW" sz="1200" kern="1200">
        <a:solidFill>
          <a:schemeClr val="tx1"/>
        </a:solidFill>
        <a:latin typeface="+mn-lt"/>
        <a:ea typeface="新細明體" pitchFamily="18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lang="zh-TW" sz="1200" kern="1200">
        <a:solidFill>
          <a:schemeClr val="tx1"/>
        </a:solidFill>
        <a:latin typeface="+mn-lt"/>
        <a:ea typeface="新細明體" pitchFamily="18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lang="zh-TW" sz="1200" kern="1200">
        <a:solidFill>
          <a:schemeClr val="tx1"/>
        </a:solidFill>
        <a:latin typeface="+mn-lt"/>
        <a:ea typeface="新細明體" pitchFamily="18" charset="-120"/>
        <a:cs typeface="+mn-cs"/>
      </a:defRPr>
    </a:lvl5pPr>
    <a:lvl6pPr marL="2286000" algn="l" rtl="0" latinLnBrk="0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zh-TW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zh-TW" smtClean="0"/>
          </a:p>
        </p:txBody>
      </p:sp>
      <p:sp>
        <p:nvSpPr>
          <p:cNvPr id="14339" name="Rectangl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958EED-1125-4854-8888-A69BD8C9806A}" type="slidenum">
              <a:rPr altLang="zh-TW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zh-TW" smtClean="0"/>
          </a:p>
        </p:txBody>
      </p:sp>
      <p:sp>
        <p:nvSpPr>
          <p:cNvPr id="17411" name="Rectangl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1BF075-BAED-4F65-AA1D-057F296C8A2C}" type="slidenum">
              <a:rPr lang="en-US" altLang="zh-TW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en-US" smtClean="0"/>
          </a:p>
        </p:txBody>
      </p:sp>
      <p:sp>
        <p:nvSpPr>
          <p:cNvPr id="3277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CD34A4-6206-44F4-8A7A-3C6CFC1E8DB8}" type="slidenum">
              <a:rPr lang="en-US" altLang="zh-TW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alt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1E13C5-6E31-40D3-89B7-209D31E0B250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C04661-6F76-4319-A7D7-6AC61CAB6BD8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CECF47-3AE6-4019-B12F-9C03A1C8EB8E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2E59E-E119-4326-8584-B786B64FEC3F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858562-243E-4EA2-88AF-5AD003BAF8E2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8E078-FCA8-435D-A919-1B364871B5CB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3DC507-0043-4DFE-B884-EEDC2322FEDC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AA8F6-8719-4295-AE42-D885953020CF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4E7690-8611-4F18-8591-D7F976E1771D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31D60-60E2-4FA8-B214-E00CA0FAC95C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540AB7-3331-4C59-A416-F25B8BE68894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3BB15-B78F-4148-861F-02A21936936D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9C30FB-C341-4651-BB12-0FF050DC09C0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BCA64-4A95-4AB5-A70F-B91281CD2D4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E31CA8-844E-4EA1-B24D-052DC2D7CC15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A55C1-B532-4710-BD2D-B8FA7D84AD6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48E548-AF27-4031-8115-3CB9BC8FD0CC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86A90-626B-49CA-A91A-C666C90909C8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305EE8-4346-4EC7-A2C5-292E486F68D5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BDB74-DE07-4DF5-83A3-F66860465CA1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7C5F0C-1E19-4229-BB0F-10C2F2CC6CD5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0545D-9B8B-4CAC-B8D6-740B3F476699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0" y="4686300"/>
            <a:ext cx="2667000" cy="274638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00E379-CBA4-4C89-BDAA-1AFB36EC862F}" type="datetime1">
              <a:rPr lang="zh-TW" altLang="en-US"/>
              <a:pPr>
                <a:defRPr/>
              </a:pPr>
              <a:t>2011/9/15</a:t>
            </a:fld>
            <a:endParaRPr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4686300"/>
            <a:ext cx="5421313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1" lang="zh-TW" sz="14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73C7C82-62F1-4D71-8153-06AA6812D631}" type="slidenum">
              <a:rPr lang="en-US" altLang="zh-TW"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TW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TW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TW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TW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1" lang="zh-TW"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1" lang="zh-TW" sz="1700"/>
            </a:lvl1pPr>
            <a:lvl2pPr eaLnBrk="1" latinLnBrk="0" hangingPunct="1">
              <a:buFontTx/>
              <a:buNone/>
              <a:defRPr kumimoji="1" lang="zh-TW" sz="1200"/>
            </a:lvl2pPr>
            <a:lvl3pPr eaLnBrk="1" latinLnBrk="0" hangingPunct="1">
              <a:buFontTx/>
              <a:buNone/>
              <a:defRPr kumimoji="1" lang="zh-TW" sz="1000"/>
            </a:lvl3pPr>
            <a:lvl4pPr eaLnBrk="1" latinLnBrk="0" hangingPunct="1">
              <a:buFontTx/>
              <a:buNone/>
              <a:defRPr kumimoji="1" lang="zh-TW" sz="900"/>
            </a:lvl4pPr>
            <a:lvl5pPr eaLnBrk="1" latinLnBrk="0" hangingPunct="1">
              <a:buFontTx/>
              <a:buNone/>
              <a:defRPr kumimoji="1" lang="zh-TW"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1" lang="zh-TW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2B2EF5-B384-4C97-ACE1-0C1E93B0BAC2}" type="datetime1">
              <a:rPr lang="zh-TW" altLang="en-US"/>
              <a:pPr>
                <a:defRPr/>
              </a:pPr>
              <a:t>2011/9/15</a:t>
            </a:fld>
            <a:endParaRPr lang="zh-TW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1" latinLnBrk="0" hangingPunct="1">
              <a:defRPr kumimoji="1" lang="zh-TW" sz="2800"/>
            </a:lvl1pPr>
            <a:extLst/>
          </a:lstStyle>
          <a:p>
            <a:pPr>
              <a:defRPr/>
            </a:pPr>
            <a:fld id="{89E4B817-C394-4E68-B90F-9BE71EE93E22}" type="slidenum">
              <a:rPr lang="en-US" altLang="zh-TW"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400">
                <a:ea typeface="+mn-ea"/>
              </a:defRPr>
            </a:lvl1pPr>
          </a:lstStyle>
          <a:p>
            <a:fld id="{51EE527B-22A9-434D-8AFA-1384A09A9D50}" type="datetime1">
              <a:rPr lang="zh-TW" altLang="en-US"/>
              <a:pPr/>
              <a:t>2011/9/15</a:t>
            </a:fld>
            <a:endParaRPr lang="en-US" altLang="zh-TW"/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400">
                <a:ea typeface="+mn-ea"/>
              </a:defRPr>
            </a:lvl1pPr>
          </a:lstStyle>
          <a:p>
            <a:endParaRPr lang="en-US" altLang="zh-TW"/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400">
                <a:ea typeface="+mn-ea"/>
              </a:defRPr>
            </a:lvl1pPr>
          </a:lstStyle>
          <a:p>
            <a:fld id="{06C75DBC-7845-4D41-B82B-D97E0CFC136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57351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6" name="Date Placeholder 11"/>
          <p:cNvSpPr>
            <a:spLocks noGrp="1"/>
          </p:cNvSpPr>
          <p:nvPr>
            <p:ph type="dt" sz="half" idx="2"/>
          </p:nvPr>
        </p:nvSpPr>
        <p:spPr>
          <a:xfrm>
            <a:off x="6248400" y="4686300"/>
            <a:ext cx="2667000" cy="274638"/>
          </a:xfrm>
          <a:prstGeom prst="rect">
            <a:avLst/>
          </a:prstGeom>
        </p:spPr>
        <p:txBody>
          <a:bodyPr vert="horz" rtlCol="0" anchor="ctr" anchorCtr="0"/>
          <a:lstStyle>
            <a:lvl1pPr fontAlgn="auto">
              <a:spcBef>
                <a:spcPts val="0"/>
              </a:spcBef>
              <a:spcAft>
                <a:spcPts val="0"/>
              </a:spcAft>
              <a:defRPr kumimoji="1" sz="14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0FD991D-5D78-4BF5-961C-E14EF88A3A13}" type="datetime1">
              <a:rPr lang="zh-TW" altLang="en-US"/>
              <a:pPr>
                <a:defRPr/>
              </a:pPr>
              <a:t>2011/9/15</a:t>
            </a:fld>
            <a:endParaRPr lang="zh-TW"/>
          </a:p>
        </p:txBody>
      </p:sp>
      <p:sp>
        <p:nvSpPr>
          <p:cNvPr id="17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0" y="3500438"/>
            <a:ext cx="1447800" cy="498475"/>
          </a:xfrm>
          <a:prstGeom prst="rect">
            <a:avLst/>
          </a:prstGeom>
        </p:spPr>
        <p:txBody>
          <a:bodyPr vert="horz" rtlCol="0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1" lang="zh-TW" sz="2800" b="1">
                <a:solidFill>
                  <a:srgbClr val="FFFFFF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3C7681AA-198B-44D8-B970-695E5C81B857}" type="slidenum">
              <a:rPr lang="en-US" altLang="zh-TW"/>
              <a:pPr>
                <a:defRPr/>
              </a:pPr>
              <a:t>‹#›</a:t>
            </a:fld>
            <a:endParaRPr/>
          </a:p>
        </p:txBody>
      </p: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1600200" y="4686300"/>
            <a:ext cx="4572000" cy="273050"/>
          </a:xfrm>
          <a:prstGeom prst="rect">
            <a:avLst/>
          </a:prstGeom>
        </p:spPr>
        <p:txBody>
          <a:bodyPr vert="horz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1" sz="14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lang="zh-TW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2pPr>
      <a:lvl3pPr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3pPr>
      <a:lvl4pPr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4pPr>
      <a:lvl5pPr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w Cen MT"/>
        </a:defRPr>
      </a:lvl9pPr>
      <a:extLst/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kumimoji="1" lang="zh-TW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kumimoji="1" lang="zh-TW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kumimoji="1" lang="zh-TW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kumimoji="1" lang="zh-TW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kumimoji="1" lang="zh-TW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1" lang="zh-TW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1" lang="zh-TW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1" lang="zh-TW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1" lang="zh-TW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771525"/>
            <a:ext cx="8353425" cy="1152525"/>
          </a:xfrm>
        </p:spPr>
        <p:txBody>
          <a:bodyPr/>
          <a:lstStyle/>
          <a:p>
            <a:r>
              <a:rPr lang="en-US" altLang="zh-TW" sz="3400" b="1">
                <a:solidFill>
                  <a:srgbClr val="800000"/>
                </a:solidFill>
                <a:latin typeface="Adobe Gothic Std B" pitchFamily="34" charset="-128"/>
                <a:ea typeface="Adobe Gothic Std B" pitchFamily="34" charset="-128"/>
              </a:rPr>
              <a:t>2011</a:t>
            </a:r>
            <a:r>
              <a:rPr lang="zh-TW" altLang="en-US" sz="3400" b="1">
                <a:solidFill>
                  <a:srgbClr val="800000"/>
                </a:solidFill>
                <a:latin typeface="Adobe Gothic Std B" pitchFamily="34" charset="-128"/>
                <a:ea typeface="Adobe Gothic Std B" pitchFamily="34" charset="-128"/>
              </a:rPr>
              <a:t>金融菁英培訓營</a:t>
            </a:r>
            <a:r>
              <a:rPr lang="zh-TW" altLang="en-US" sz="3400"/>
              <a:t> </a:t>
            </a:r>
            <a:r>
              <a:rPr lang="en-US" altLang="zh-TW" sz="3400"/>
              <a:t>–</a:t>
            </a:r>
            <a:r>
              <a:rPr lang="zh-TW" altLang="en-US" sz="3400" b="1">
                <a:solidFill>
                  <a:schemeClr val="accent2"/>
                </a:solidFill>
                <a:ea typeface="華康行楷體W5(P)" pitchFamily="66" charset="-120"/>
              </a:rPr>
              <a:t>遊戲文創產業研究</a:t>
            </a:r>
            <a:r>
              <a:rPr lang="zh-TW" altLang="en-US" sz="3400" b="1">
                <a:solidFill>
                  <a:schemeClr val="tx1"/>
                </a:solidFill>
                <a:ea typeface="華康行楷體W5(P)" pitchFamily="66" charset="-120"/>
              </a:rPr>
              <a:t>高孟汶的培訓實錄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1924050"/>
            <a:ext cx="7777162" cy="2232025"/>
          </a:xfrm>
        </p:spPr>
        <p:txBody>
          <a:bodyPr/>
          <a:lstStyle/>
          <a:p>
            <a:r>
              <a:rPr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培訓時間</a:t>
            </a:r>
            <a:r>
              <a:rPr lang="en-US" altLang="zh-TW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:</a:t>
            </a:r>
            <a:r>
              <a:rPr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民國</a:t>
            </a:r>
            <a:r>
              <a:rPr lang="en-US" altLang="zh-TW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100</a:t>
            </a:r>
            <a:r>
              <a:rPr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年七月四日</a:t>
            </a:r>
            <a:r>
              <a:rPr lang="en-US" altLang="zh-TW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~</a:t>
            </a:r>
            <a:r>
              <a:rPr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七月八日</a:t>
            </a:r>
          </a:p>
          <a:p>
            <a:r>
              <a:rPr kumimoji="0"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培訓地點</a:t>
            </a:r>
            <a:r>
              <a:rPr kumimoji="0" lang="en-US" altLang="zh-TW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:</a:t>
            </a:r>
            <a:r>
              <a:rPr kumimoji="0"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國立台北大學</a:t>
            </a:r>
          </a:p>
          <a:p>
            <a:r>
              <a:rPr kumimoji="0"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舉辦單位</a:t>
            </a:r>
            <a:r>
              <a:rPr kumimoji="0" lang="en-US" altLang="zh-TW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:</a:t>
            </a:r>
            <a:r>
              <a:rPr kumimoji="0" lang="zh-TW" altLang="en-US" b="1">
                <a:solidFill>
                  <a:schemeClr val="tx2"/>
                </a:solidFill>
                <a:latin typeface="微軟正黑體"/>
                <a:ea typeface="標楷體" pitchFamily="65" charset="-120"/>
              </a:rPr>
              <a:t>國立台北大學證券研究社</a:t>
            </a:r>
          </a:p>
        </p:txBody>
      </p:sp>
      <p:pic>
        <p:nvPicPr>
          <p:cNvPr id="58372" name="圖片 9"/>
          <p:cNvPicPr>
            <a:picLocks noChangeAspect="1" noChangeArrowheads="1"/>
          </p:cNvPicPr>
          <p:nvPr/>
        </p:nvPicPr>
        <p:blipFill>
          <a:blip r:embed="rId2"/>
          <a:srcRect l="26575" t="56145" r="30580" b="22124"/>
          <a:stretch>
            <a:fillRect/>
          </a:stretch>
        </p:blipFill>
        <p:spPr bwMode="auto">
          <a:xfrm>
            <a:off x="611188" y="3724275"/>
            <a:ext cx="2520950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圖片 12"/>
          <p:cNvPicPr>
            <a:picLocks noChangeAspect="1" noChangeArrowheads="1"/>
          </p:cNvPicPr>
          <p:nvPr/>
        </p:nvPicPr>
        <p:blipFill>
          <a:blip r:embed="rId3"/>
          <a:srcRect l="60745" t="18649" r="10869" b="58521"/>
          <a:stretch>
            <a:fillRect/>
          </a:stretch>
        </p:blipFill>
        <p:spPr bwMode="auto">
          <a:xfrm>
            <a:off x="3779838" y="3795713"/>
            <a:ext cx="23749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圖片 2" descr="C:\Users\user\Desktop\橘子一.jpg"/>
          <p:cNvPicPr>
            <a:picLocks noChangeAspect="1" noChangeArrowheads="1"/>
          </p:cNvPicPr>
          <p:nvPr/>
        </p:nvPicPr>
        <p:blipFill>
          <a:blip r:embed="rId4"/>
          <a:srcRect l="82974" b="79808"/>
          <a:stretch>
            <a:fillRect/>
          </a:stretch>
        </p:blipFill>
        <p:spPr bwMode="auto">
          <a:xfrm>
            <a:off x="6372225" y="3571875"/>
            <a:ext cx="2016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8" name="Picture 4" descr="Sc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-409575"/>
            <a:ext cx="7632700" cy="5553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153400" cy="555625"/>
          </a:xfrm>
        </p:spPr>
        <p:txBody>
          <a:bodyPr/>
          <a:lstStyle/>
          <a:p>
            <a:r>
              <a:rPr lang="zh-TW" altLang="en-US" sz="4000">
                <a:ea typeface="華康新綜藝體W9" pitchFamily="81" charset="-120"/>
              </a:rPr>
              <a:t>虛擬人生及現金流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571750"/>
            <a:ext cx="9144000" cy="3241675"/>
          </a:xfrm>
        </p:spPr>
        <p:txBody>
          <a:bodyPr/>
          <a:lstStyle/>
          <a:p>
            <a:r>
              <a:rPr lang="zh-TW" altLang="en-US" sz="2700">
                <a:latin typeface="華康行楷體W5(P)" pitchFamily="66" charset="-120"/>
                <a:ea typeface="華康行楷體W5(P)" pitchFamily="66" charset="-120"/>
              </a:rPr>
              <a:t>   這幾天的金融菁英培訓營學到許多投資理財的知識，如進行</a:t>
            </a:r>
            <a:r>
              <a:rPr lang="en-US" altLang="zh-TW" sz="2700">
                <a:latin typeface="華康行楷體W5(P)" pitchFamily="66" charset="-120"/>
                <a:ea typeface="華康行楷體W5(P)" pitchFamily="66" charset="-120"/>
              </a:rPr>
              <a:t>[</a:t>
            </a:r>
            <a:r>
              <a:rPr lang="zh-TW" altLang="en-US" sz="2700">
                <a:latin typeface="華康行楷體W5(P)" pitchFamily="66" charset="-120"/>
                <a:ea typeface="華康行楷體W5(P)" pitchFamily="66" charset="-120"/>
              </a:rPr>
              <a:t>現金流</a:t>
            </a:r>
            <a:r>
              <a:rPr lang="en-US" altLang="zh-TW" sz="2700">
                <a:latin typeface="華康行楷體W5(P)" pitchFamily="66" charset="-120"/>
                <a:ea typeface="華康行楷體W5(P)" pitchFamily="66" charset="-120"/>
              </a:rPr>
              <a:t>]</a:t>
            </a:r>
            <a:r>
              <a:rPr lang="zh-TW" altLang="en-US" sz="2700">
                <a:latin typeface="華康行楷體W5(P)" pitchFamily="66" charset="-120"/>
                <a:ea typeface="華康行楷體W5(P)" pitchFamily="66" charset="-120"/>
              </a:rPr>
              <a:t>及</a:t>
            </a:r>
            <a:r>
              <a:rPr lang="en-US" altLang="zh-TW" sz="2700">
                <a:latin typeface="華康行楷體W5(P)" pitchFamily="66" charset="-120"/>
                <a:ea typeface="華康行楷體W5(P)" pitchFamily="66" charset="-120"/>
              </a:rPr>
              <a:t>[</a:t>
            </a:r>
            <a:r>
              <a:rPr lang="zh-TW" altLang="en-US" sz="2700">
                <a:latin typeface="華康行楷體W5(P)" pitchFamily="66" charset="-120"/>
                <a:ea typeface="華康行楷體W5(P)" pitchFamily="66" charset="-120"/>
              </a:rPr>
              <a:t>虛擬人生</a:t>
            </a:r>
            <a:r>
              <a:rPr lang="en-US" altLang="zh-TW" sz="2700">
                <a:latin typeface="華康行楷體W5(P)" pitchFamily="66" charset="-120"/>
                <a:ea typeface="華康行楷體W5(P)" pitchFamily="66" charset="-120"/>
              </a:rPr>
              <a:t>]</a:t>
            </a:r>
            <a:r>
              <a:rPr lang="zh-TW" altLang="en-US" sz="2700">
                <a:latin typeface="華康行楷體W5(P)" pitchFamily="66" charset="-120"/>
                <a:ea typeface="華康行楷體W5(P)" pitchFamily="66" charset="-120"/>
              </a:rPr>
              <a:t>的從遊戲中學到股票及市場的買賣，從現金流遊戲中學到我們如何進行小投資 如何跳脫小老鼠的輪迴模式，我們應該減少負債，增加自己投資的機會。虛擬人生了解買賣股票從中能更了解現實股票的買賣。</a:t>
            </a:r>
          </a:p>
          <a:p>
            <a:endParaRPr lang="zh-TW" altLang="en-US" sz="2700">
              <a:latin typeface="華康行楷體W5(P)" pitchFamily="66" charset="-120"/>
              <a:ea typeface="華康行楷體W5(P)" pitchFamily="66" charset="-120"/>
            </a:endParaRPr>
          </a:p>
          <a:p>
            <a:endParaRPr lang="zh-TW" altLang="en-US" sz="2300"/>
          </a:p>
          <a:p>
            <a:endParaRPr lang="zh-TW" altLang="en-US"/>
          </a:p>
        </p:txBody>
      </p:sp>
      <p:pic>
        <p:nvPicPr>
          <p:cNvPr id="68612" name="Picture 4" descr="IMG_08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627063"/>
            <a:ext cx="2592388" cy="1944687"/>
          </a:xfrm>
          <a:prstGeom prst="rect">
            <a:avLst/>
          </a:prstGeom>
          <a:noFill/>
        </p:spPr>
      </p:pic>
      <p:pic>
        <p:nvPicPr>
          <p:cNvPr id="68614" name="Picture 6" descr="IMG_08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627063"/>
            <a:ext cx="2663825" cy="19986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03650" y="395288"/>
            <a:ext cx="3781425" cy="557212"/>
          </a:xfrm>
        </p:spPr>
        <p:txBody>
          <a:bodyPr/>
          <a:lstStyle/>
          <a:p>
            <a:r>
              <a:rPr lang="zh-TW" altLang="en-US" sz="4000">
                <a:solidFill>
                  <a:srgbClr val="800000"/>
                </a:solidFill>
                <a:ea typeface="華康新綜藝體W9" pitchFamily="81" charset="-120"/>
              </a:rPr>
              <a:t>企業參訪與講座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6600" y="1131888"/>
            <a:ext cx="3311525" cy="37242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        除此之外也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進行證卷的企業參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訪了解台灣證卷交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易所的投資理財概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念與實務並且聽了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許多名人講座</a:t>
            </a:r>
            <a:r>
              <a:rPr lang="en-US" altLang="zh-TW" sz="2800">
                <a:latin typeface="華康行楷體W5(P)" pitchFamily="66" charset="-120"/>
                <a:ea typeface="華康行楷體W5(P)" pitchFamily="66" charset="-120"/>
              </a:rPr>
              <a:t>-</a:t>
            </a: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彭培業的房地產講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座蕭非凡股票基本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面</a:t>
            </a:r>
            <a:r>
              <a:rPr lang="en-US" altLang="zh-TW" sz="2800">
                <a:latin typeface="Arial"/>
                <a:ea typeface="華康行楷體W5(P)" pitchFamily="66" charset="-120"/>
              </a:rPr>
              <a:t>…</a:t>
            </a:r>
            <a:r>
              <a:rPr lang="zh-TW" altLang="en-US" sz="2800">
                <a:latin typeface="華康行楷體W5(P)" pitchFamily="66" charset="-120"/>
                <a:ea typeface="華康行楷體W5(P)" pitchFamily="66" charset="-120"/>
              </a:rPr>
              <a:t>等。</a:t>
            </a:r>
          </a:p>
        </p:txBody>
      </p:sp>
      <p:pic>
        <p:nvPicPr>
          <p:cNvPr id="66564" name="Picture 4" descr="IMG_08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1347788"/>
            <a:ext cx="2700337" cy="2025650"/>
          </a:xfrm>
          <a:prstGeom prst="rect">
            <a:avLst/>
          </a:prstGeom>
          <a:noFill/>
        </p:spPr>
      </p:pic>
      <p:pic>
        <p:nvPicPr>
          <p:cNvPr id="66568" name="Picture 8" descr="IMG_0848"/>
          <p:cNvPicPr>
            <a:picLocks noChangeAspect="1" noChangeArrowheads="1"/>
          </p:cNvPicPr>
          <p:nvPr/>
        </p:nvPicPr>
        <p:blipFill>
          <a:blip r:embed="rId3">
            <a:lum bright="54000" contrast="66000"/>
          </a:blip>
          <a:srcRect/>
          <a:stretch>
            <a:fillRect/>
          </a:stretch>
        </p:blipFill>
        <p:spPr bwMode="auto">
          <a:xfrm>
            <a:off x="323850" y="195263"/>
            <a:ext cx="3024188" cy="2268537"/>
          </a:xfrm>
          <a:prstGeom prst="rect">
            <a:avLst/>
          </a:prstGeom>
          <a:noFill/>
        </p:spPr>
      </p:pic>
      <p:pic>
        <p:nvPicPr>
          <p:cNvPr id="66570" name="Picture 10" descr="IMG_08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43188"/>
            <a:ext cx="3024188" cy="2270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>
                <a:solidFill>
                  <a:srgbClr val="800000"/>
                </a:solidFill>
                <a:ea typeface="華康行楷體W5(P)" pitchFamily="66" charset="-120"/>
              </a:rPr>
              <a:t>遊戲產業之產業研究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00150"/>
            <a:ext cx="5554663" cy="39433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    及我們這一小組做的是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solidFill>
                  <a:schemeClr val="tx2"/>
                </a:solidFill>
                <a:latin typeface="華康行楷體W5(P)" pitchFamily="66" charset="-120"/>
                <a:ea typeface="華康行楷體W5(P)" pitchFamily="66" charset="-120"/>
              </a:rPr>
              <a:t>遊戲產業</a:t>
            </a: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的產業研究。研究遊戲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的文化創意產業，以橘子及智冠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公司作比較這幾天的研究有辛苦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也有許多收穫，而我們從研究產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業中，更了解遊戲產業經營的邁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絡，我也學習為有興趣的企業進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行投資理財遊戲的文創產業進行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研究分析理財報告。</a:t>
            </a:r>
          </a:p>
          <a:p>
            <a:pPr>
              <a:lnSpc>
                <a:spcPct val="80000"/>
              </a:lnSpc>
            </a:pPr>
            <a:endParaRPr lang="zh-TW" altLang="en-US" sz="2400">
              <a:latin typeface="華康行楷體W5(P)" pitchFamily="66" charset="-120"/>
              <a:ea typeface="華康行楷體W5(P)" pitchFamily="66" charset="-120"/>
            </a:endParaRPr>
          </a:p>
        </p:txBody>
      </p:sp>
      <p:pic>
        <p:nvPicPr>
          <p:cNvPr id="70660" name="Picture 4" descr="IMG_09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8725" y="1347788"/>
            <a:ext cx="4105275" cy="3079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4365625" y="2389188"/>
            <a:ext cx="41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>
                <a:ea typeface="新細明體" pitchFamily="18" charset="-120"/>
              </a:rPr>
              <a:t>。</a:t>
            </a:r>
          </a:p>
        </p:txBody>
      </p:sp>
      <p:pic>
        <p:nvPicPr>
          <p:cNvPr id="69637" name="Picture 5" descr="261647_10150237786377333_746022332_7384833_5426596_n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268288"/>
            <a:ext cx="2925762" cy="4391025"/>
          </a:xfrm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3203575" y="484188"/>
            <a:ext cx="54006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     為遊戲產業有興趣的公司分析</a:t>
            </a:r>
            <a:r>
              <a:rPr lang="zh-TW" altLang="zh-TW" sz="2400">
                <a:latin typeface="華康行楷體W5(P)" pitchFamily="66" charset="-120"/>
                <a:ea typeface="華康行楷體W5(P)" pitchFamily="66" charset="-120"/>
              </a:rPr>
              <a:t>，</a:t>
            </a:r>
            <a:r>
              <a:rPr lang="zh-TW" altLang="en-US" sz="2400">
                <a:solidFill>
                  <a:schemeClr val="accent2"/>
                </a:solidFill>
                <a:latin typeface="華康行楷體W5(P)" pitchFamily="66" charset="-120"/>
                <a:ea typeface="華康行楷體W5(P)" pitchFamily="66" charset="-120"/>
              </a:rPr>
              <a:t>橘子及智冠的</a:t>
            </a:r>
            <a:r>
              <a:rPr lang="en-US" altLang="zh-TW" sz="2400">
                <a:solidFill>
                  <a:schemeClr val="accent2"/>
                </a:solidFill>
                <a:latin typeface="華康行楷體W5(P)" pitchFamily="66" charset="-120"/>
                <a:ea typeface="華康行楷體W5(P)" pitchFamily="66" charset="-120"/>
              </a:rPr>
              <a:t>SWOT</a:t>
            </a:r>
            <a:r>
              <a:rPr lang="zh-TW" altLang="en-US" sz="2400">
                <a:solidFill>
                  <a:schemeClr val="accent2"/>
                </a:solidFill>
                <a:latin typeface="華康行楷體W5(P)" pitchFamily="66" charset="-120"/>
                <a:ea typeface="華康行楷體W5(P)" pitchFamily="66" charset="-120"/>
              </a:rPr>
              <a:t>比較</a:t>
            </a: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，比較遊戲橘子及智冠的優缺點，先簡單介紹遊戲產業的發展，在蒐集資料進行橘子及智冠的比較，最後進行保留盈餘等分析得到結論為不要買橘子，這幾天培訓從這一小組合作進行蒐集資料到產業研究報告，負責收集資料及</a:t>
            </a:r>
            <a:r>
              <a:rPr lang="zh-TW" altLang="en-US" sz="2400">
                <a:solidFill>
                  <a:schemeClr val="accent2"/>
                </a:solidFill>
                <a:latin typeface="華康行楷體W5(P)" pitchFamily="66" charset="-120"/>
                <a:ea typeface="華康行楷體W5(P)" pitchFamily="66" charset="-120"/>
              </a:rPr>
              <a:t>上台報告</a:t>
            </a: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的部份。穿著正式套裝進行</a:t>
            </a:r>
            <a:r>
              <a:rPr lang="zh-TW" altLang="en-US" sz="2400">
                <a:solidFill>
                  <a:schemeClr val="accent2"/>
                </a:solidFill>
                <a:latin typeface="華康行楷體W5(P)" pitchFamily="66" charset="-120"/>
                <a:ea typeface="華康行楷體W5(P)" pitchFamily="66" charset="-120"/>
              </a:rPr>
              <a:t>正式的產業研究報告</a:t>
            </a:r>
            <a:r>
              <a:rPr lang="zh-TW" altLang="en-US" sz="2400">
                <a:ea typeface="新細明體" pitchFamily="18" charset="-120"/>
              </a:rPr>
              <a:t>，</a:t>
            </a:r>
            <a:r>
              <a:rPr lang="zh-TW" altLang="en-US" sz="2400">
                <a:latin typeface="華康行楷體W5(P)" pitchFamily="66" charset="-120"/>
                <a:ea typeface="華康行楷體W5(P)" pitchFamily="66" charset="-120"/>
              </a:rPr>
              <a:t>藉此學習到許多經驗及訓練</a:t>
            </a:r>
            <a:r>
              <a:rPr lang="zh-TW" altLang="en-US" sz="2400">
                <a:ea typeface="新細明體" pitchFamily="18" charset="-120"/>
              </a:rPr>
              <a:t>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 idx="4294967295"/>
          </p:nvPr>
        </p:nvSpPr>
        <p:spPr>
          <a:xfrm>
            <a:off x="2987675" y="3435350"/>
            <a:ext cx="5918200" cy="1174750"/>
          </a:xfrm>
        </p:spPr>
        <p:txBody>
          <a:bodyPr anchor="b">
            <a:normAutofit/>
          </a:bodyPr>
          <a:lstStyle/>
          <a:p>
            <a:r>
              <a:rPr lang="zh-TW" altLang="en-US">
                <a:ea typeface="微軟正黑體"/>
                <a:cs typeface="微軟正黑體"/>
              </a:rPr>
              <a:t>產業研究</a:t>
            </a:r>
            <a:r>
              <a:rPr lang="en-US" altLang="zh-TW">
                <a:ea typeface="微軟正黑體"/>
                <a:cs typeface="微軟正黑體"/>
              </a:rPr>
              <a:t>---</a:t>
            </a:r>
            <a:r>
              <a:rPr lang="zh-TW" altLang="en-US">
                <a:ea typeface="微軟正黑體"/>
                <a:cs typeface="微軟正黑體"/>
              </a:rPr>
              <a:t>線上遊戲</a:t>
            </a:r>
            <a:endParaRPr lang="zh-TW">
              <a:ea typeface="微軟正黑體"/>
              <a:cs typeface="微軟正黑體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subTitle" idx="4294967295"/>
          </p:nvPr>
        </p:nvSpPr>
        <p:spPr>
          <a:xfrm>
            <a:off x="2362200" y="4537075"/>
            <a:ext cx="6515100" cy="514350"/>
          </a:xfrm>
        </p:spPr>
        <p:txBody>
          <a:bodyPr anchor="ctr">
            <a:normAutofit/>
          </a:bodyPr>
          <a:lstStyle/>
          <a:p>
            <a:pPr marL="0" indent="0" algn="r">
              <a:buFontTx/>
              <a:buNone/>
            </a:pPr>
            <a:r>
              <a:rPr lang="zh-TW" altLang="en-US" sz="2700">
                <a:solidFill>
                  <a:srgbClr val="FFFFFF"/>
                </a:solidFill>
                <a:ea typeface="微軟正黑體"/>
                <a:cs typeface="微軟正黑體"/>
              </a:rPr>
              <a:t>第五小隊  施聰瑜</a:t>
            </a:r>
            <a:endParaRPr lang="zh-TW" sz="2700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  <p:pic>
        <p:nvPicPr>
          <p:cNvPr id="13315" name="圖片 1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358775"/>
            <a:ext cx="13017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圖片 1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0538" y="357188"/>
            <a:ext cx="1042987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圖片 2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358775"/>
            <a:ext cx="938213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圖片 2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86275" y="350838"/>
            <a:ext cx="985838" cy="136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圖片 2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350838"/>
            <a:ext cx="13398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圖片 23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4475" y="2089150"/>
            <a:ext cx="15081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圖片 2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84925" y="2305050"/>
            <a:ext cx="2024063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圖片 26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406900" y="2305050"/>
            <a:ext cx="1460500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圖片 27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79625" y="2155825"/>
            <a:ext cx="1887538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圖片 28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24750" y="339725"/>
            <a:ext cx="1350963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內容版面配置區 2"/>
          <p:cNvSpPr>
            <a:spLocks noGrp="1"/>
          </p:cNvSpPr>
          <p:nvPr>
            <p:ph type="body" idx="4294967295"/>
          </p:nvPr>
        </p:nvSpPr>
        <p:spPr>
          <a:xfrm>
            <a:off x="1222375" y="1938338"/>
            <a:ext cx="7189788" cy="13144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zh-TW" altLang="en-US" sz="8500">
                <a:solidFill>
                  <a:schemeClr val="tx2"/>
                </a:solidFill>
                <a:ea typeface="微軟正黑體"/>
                <a:cs typeface="微軟正黑體"/>
              </a:rPr>
              <a:t>產業介紹</a:t>
            </a:r>
          </a:p>
        </p:txBody>
      </p:sp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1371600" y="1200150"/>
            <a:ext cx="7620000" cy="742950"/>
          </a:xfrm>
        </p:spPr>
        <p:txBody>
          <a:bodyPr anchor="b">
            <a:normAutofit/>
          </a:bodyPr>
          <a:lstStyle/>
          <a:p>
            <a:endParaRPr lang="zh-TW" altLang="en-US" sz="4200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  <p:pic>
        <p:nvPicPr>
          <p:cNvPr id="15363" name="圖片 4"/>
          <p:cNvPicPr>
            <a:picLocks noChangeAspect="1" noChangeArrowheads="1"/>
          </p:cNvPicPr>
          <p:nvPr/>
        </p:nvPicPr>
        <p:blipFill>
          <a:blip r:embed="rId2"/>
          <a:srcRect l="32036" t="24709" r="34129" b="38081"/>
          <a:stretch>
            <a:fillRect/>
          </a:stretch>
        </p:blipFill>
        <p:spPr bwMode="auto">
          <a:xfrm>
            <a:off x="5651500" y="2139950"/>
            <a:ext cx="32416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857250"/>
          </a:xfrm>
        </p:spPr>
        <p:txBody>
          <a:bodyPr anchor="b"/>
          <a:lstStyle/>
          <a:p>
            <a:r>
              <a:rPr lang="zh-TW" altLang="en-US">
                <a:ea typeface="微軟正黑體"/>
                <a:cs typeface="微軟正黑體"/>
              </a:rPr>
              <a:t>發展歷程</a:t>
            </a:r>
            <a:endParaRPr lang="zh-TW">
              <a:ea typeface="微軟正黑體"/>
              <a:cs typeface="微軟正黑體"/>
            </a:endParaRPr>
          </a:p>
        </p:txBody>
      </p:sp>
      <p:sp>
        <p:nvSpPr>
          <p:cNvPr id="16386" name="內容版面配置區 9"/>
          <p:cNvSpPr>
            <a:spLocks noGrp="1"/>
          </p:cNvSpPr>
          <p:nvPr>
            <p:ph sz="quarter" idx="4294967295"/>
          </p:nvPr>
        </p:nvSpPr>
        <p:spPr>
          <a:xfrm>
            <a:off x="539750" y="842963"/>
            <a:ext cx="3886200" cy="3268662"/>
          </a:xfrm>
        </p:spPr>
        <p:txBody>
          <a:bodyPr/>
          <a:lstStyle/>
          <a:p>
            <a:r>
              <a:rPr lang="zh-TW" altLang="en-US" sz="3400">
                <a:ea typeface="微軟正黑體"/>
                <a:cs typeface="微軟正黑體"/>
              </a:rPr>
              <a:t>電腦普及化</a:t>
            </a:r>
            <a:endParaRPr lang="en-US" altLang="en-US" sz="3400">
              <a:ea typeface="微軟正黑體"/>
              <a:cs typeface="微軟正黑體"/>
            </a:endParaRPr>
          </a:p>
          <a:p>
            <a:endParaRPr lang="en-US" altLang="zh-TW" sz="3400">
              <a:ea typeface="微軟正黑體"/>
              <a:cs typeface="微軟正黑體"/>
            </a:endParaRPr>
          </a:p>
          <a:p>
            <a:r>
              <a:rPr lang="zh-TW" altLang="en-US" sz="3400">
                <a:ea typeface="微軟正黑體"/>
                <a:cs typeface="微軟正黑體"/>
              </a:rPr>
              <a:t>網際網路盛行</a:t>
            </a:r>
          </a:p>
        </p:txBody>
      </p:sp>
      <p:graphicFrame>
        <p:nvGraphicFramePr>
          <p:cNvPr id="13" name="內容版面配置區 12"/>
          <p:cNvGraphicFramePr>
            <a:graphicFrameLocks noGrp="1"/>
          </p:cNvGraphicFramePr>
          <p:nvPr>
            <p:ph sz="quarter" idx="4294967295"/>
          </p:nvPr>
        </p:nvGraphicFramePr>
        <p:xfrm>
          <a:off x="4363467" y="1136650"/>
          <a:ext cx="4464496" cy="3268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388" name="圖片 4"/>
          <p:cNvPicPr>
            <a:picLocks noChangeAspect="1" noChangeArrowheads="1"/>
          </p:cNvPicPr>
          <p:nvPr/>
        </p:nvPicPr>
        <p:blipFill>
          <a:blip r:embed="rId8"/>
          <a:srcRect l="31512" t="25116" r="55803" b="59769"/>
          <a:stretch>
            <a:fillRect/>
          </a:stretch>
        </p:blipFill>
        <p:spPr bwMode="auto">
          <a:xfrm>
            <a:off x="1116013" y="2859088"/>
            <a:ext cx="2736850" cy="17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標題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zh-TW" altLang="en-US">
                <a:ea typeface="微軟正黑體"/>
                <a:cs typeface="微軟正黑體"/>
              </a:rPr>
              <a:t>產業特性</a:t>
            </a:r>
          </a:p>
        </p:txBody>
      </p:sp>
      <p:sp>
        <p:nvSpPr>
          <p:cNvPr id="11267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609600" y="1492250"/>
            <a:ext cx="8355013" cy="3128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zh-TW" altLang="en-US" sz="3400">
                <a:ea typeface="微軟正黑體"/>
                <a:cs typeface="微軟正黑體"/>
              </a:rPr>
              <a:t>產品生命週期高於一般</a:t>
            </a:r>
            <a:r>
              <a:rPr lang="en-US" altLang="zh-TW" sz="3400">
                <a:ea typeface="微軟正黑體"/>
                <a:cs typeface="微軟正黑體"/>
              </a:rPr>
              <a:t>PC</a:t>
            </a:r>
            <a:r>
              <a:rPr lang="zh-TW" altLang="en-US" sz="3400">
                <a:ea typeface="微軟正黑體"/>
                <a:cs typeface="微軟正黑體"/>
              </a:rPr>
              <a:t>遊戲軟體</a:t>
            </a:r>
            <a:endParaRPr lang="en-US" altLang="zh-TW" sz="3400">
              <a:ea typeface="微軟正黑體"/>
              <a:cs typeface="微軟正黑體"/>
            </a:endParaRPr>
          </a:p>
          <a:p>
            <a:pPr>
              <a:lnSpc>
                <a:spcPct val="90000"/>
              </a:lnSpc>
            </a:pPr>
            <a:r>
              <a:rPr lang="zh-TW" altLang="en-US" sz="3400">
                <a:ea typeface="微軟正黑體"/>
                <a:cs typeface="微軟正黑體"/>
              </a:rPr>
              <a:t>高風險產業，但獲利亦令人不敢小覷 </a:t>
            </a:r>
            <a:endParaRPr lang="en-US" altLang="zh-TW" sz="3400">
              <a:ea typeface="微軟正黑體"/>
              <a:cs typeface="微軟正黑體"/>
            </a:endParaRPr>
          </a:p>
          <a:p>
            <a:pPr>
              <a:lnSpc>
                <a:spcPct val="90000"/>
              </a:lnSpc>
            </a:pPr>
            <a:r>
              <a:rPr lang="zh-TW" altLang="en-US" sz="3400">
                <a:ea typeface="微軟正黑體"/>
                <a:cs typeface="微軟正黑體"/>
              </a:rPr>
              <a:t>線上遊戲可避免盜版的發生 </a:t>
            </a:r>
            <a:endParaRPr lang="en-US" altLang="zh-TW" sz="3400">
              <a:ea typeface="微軟正黑體"/>
              <a:cs typeface="微軟正黑體"/>
            </a:endParaRPr>
          </a:p>
          <a:p>
            <a:pPr>
              <a:lnSpc>
                <a:spcPct val="90000"/>
              </a:lnSpc>
            </a:pPr>
            <a:r>
              <a:rPr lang="zh-TW" altLang="en-US" sz="3400">
                <a:ea typeface="微軟正黑體"/>
                <a:cs typeface="微軟正黑體"/>
              </a:rPr>
              <a:t>異業結盟蔚為風潮</a:t>
            </a:r>
            <a:endParaRPr lang="en-US" altLang="zh-TW" sz="3400">
              <a:ea typeface="微軟正黑體"/>
              <a:cs typeface="微軟正黑體"/>
            </a:endParaRPr>
          </a:p>
          <a:p>
            <a:pPr>
              <a:lnSpc>
                <a:spcPct val="90000"/>
              </a:lnSpc>
            </a:pPr>
            <a:r>
              <a:rPr lang="zh-TW" altLang="en-US" sz="3400">
                <a:ea typeface="微軟正黑體"/>
                <a:cs typeface="微軟正黑體"/>
              </a:rPr>
              <a:t>產品對服務的依賴性高 </a:t>
            </a:r>
            <a:r>
              <a:rPr lang="zh-TW" altLang="en-US">
                <a:ea typeface="微軟正黑體"/>
                <a:cs typeface="微軟正黑體"/>
              </a:rPr>
              <a:t/>
            </a:r>
            <a:br>
              <a:rPr lang="zh-TW" altLang="en-US">
                <a:ea typeface="微軟正黑體"/>
                <a:cs typeface="微軟正黑體"/>
              </a:rPr>
            </a:br>
            <a:endParaRPr lang="zh-TW" altLang="en-US">
              <a:ea typeface="微軟正黑體"/>
              <a:cs typeface="微軟正黑體"/>
            </a:endParaRPr>
          </a:p>
          <a:p>
            <a:pPr>
              <a:lnSpc>
                <a:spcPct val="90000"/>
              </a:lnSpc>
            </a:pPr>
            <a:endParaRPr lang="zh-TW" altLang="en-US"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版面配置區 5"/>
          <p:cNvSpPr>
            <a:spLocks noGrp="1"/>
          </p:cNvSpPr>
          <p:nvPr>
            <p:ph type="body" idx="4294967295"/>
          </p:nvPr>
        </p:nvSpPr>
        <p:spPr>
          <a:xfrm>
            <a:off x="1222375" y="1938338"/>
            <a:ext cx="7189788" cy="13144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zh-TW" altLang="en-US" sz="8500" b="1">
                <a:solidFill>
                  <a:schemeClr val="tx2"/>
                </a:solidFill>
                <a:ea typeface="書法家中黑體" pitchFamily="49" charset="-120"/>
                <a:cs typeface="微軟正黑體"/>
              </a:rPr>
              <a:t>產業現況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 idx="4294967295"/>
          </p:nvPr>
        </p:nvSpPr>
        <p:spPr>
          <a:xfrm>
            <a:off x="1371600" y="1200150"/>
            <a:ext cx="7620000" cy="742950"/>
          </a:xfrm>
        </p:spPr>
        <p:txBody>
          <a:bodyPr anchor="b">
            <a:normAutofit/>
          </a:bodyPr>
          <a:lstStyle/>
          <a:p>
            <a:endParaRPr lang="zh-TW" altLang="en-US" sz="4200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標題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zh-TW" altLang="en-US" b="1">
                <a:ea typeface="書法家中黑體" pitchFamily="49" charset="-120"/>
                <a:cs typeface="微軟正黑體"/>
              </a:rPr>
              <a:t>供給面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4294967295"/>
          </p:nvPr>
        </p:nvSpPr>
        <p:spPr>
          <a:xfrm>
            <a:off x="395288" y="1609725"/>
            <a:ext cx="3744912" cy="316547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TW" altLang="en-US" sz="3300">
                <a:ea typeface="微軟正黑體"/>
                <a:cs typeface="微軟正黑體"/>
              </a:rPr>
              <a:t>國內的頻寬環境處於快速發展階段</a:t>
            </a:r>
            <a:endParaRPr lang="en-US" altLang="zh-TW" sz="3300">
              <a:ea typeface="微軟正黑體"/>
              <a:cs typeface="微軟正黑體"/>
            </a:endParaRPr>
          </a:p>
          <a:p>
            <a:pPr>
              <a:spcBef>
                <a:spcPts val="1200"/>
              </a:spcBef>
              <a:buFontTx/>
              <a:buNone/>
            </a:pPr>
            <a:r>
              <a:rPr lang="zh-TW" altLang="en-US" sz="3300">
                <a:ea typeface="微軟正黑體"/>
                <a:cs typeface="微軟正黑體"/>
              </a:rPr>
              <a:t/>
            </a:r>
            <a:br>
              <a:rPr lang="zh-TW" altLang="en-US" sz="3300">
                <a:ea typeface="微軟正黑體"/>
                <a:cs typeface="微軟正黑體"/>
              </a:rPr>
            </a:br>
            <a:r>
              <a:rPr lang="zh-TW" altLang="en-US" sz="3300">
                <a:ea typeface="微軟正黑體"/>
                <a:cs typeface="微軟正黑體"/>
              </a:rPr>
              <a:t/>
            </a:r>
            <a:br>
              <a:rPr lang="zh-TW" altLang="en-US" sz="3300">
                <a:ea typeface="微軟正黑體"/>
                <a:cs typeface="微軟正黑體"/>
              </a:rPr>
            </a:br>
            <a:endParaRPr lang="zh-TW" altLang="en-US" sz="3300">
              <a:ea typeface="微軟正黑體"/>
              <a:cs typeface="微軟正黑體"/>
            </a:endParaRPr>
          </a:p>
          <a:p>
            <a:endParaRPr lang="zh-TW" altLang="en-US" sz="3000">
              <a:ea typeface="微軟正黑體"/>
              <a:cs typeface="微軟正黑體"/>
            </a:endParaRPr>
          </a:p>
        </p:txBody>
      </p:sp>
      <p:pic>
        <p:nvPicPr>
          <p:cNvPr id="20483" name="圖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1563688"/>
            <a:ext cx="45561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圖片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336550"/>
            <a:ext cx="1255712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3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zh-TW" altLang="en-US" b="1">
                <a:ea typeface="書法家中黑體" pitchFamily="49" charset="-120"/>
                <a:cs typeface="微軟正黑體"/>
              </a:rPr>
              <a:t>需求面</a:t>
            </a:r>
          </a:p>
        </p:txBody>
      </p:sp>
      <p:sp>
        <p:nvSpPr>
          <p:cNvPr id="14339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609600" y="1352550"/>
            <a:ext cx="8153400" cy="3276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zh-TW" altLang="en-US" sz="3400">
                <a:ea typeface="書法家中黑體" pitchFamily="49" charset="-120"/>
                <a:cs typeface="微軟正黑體"/>
              </a:rPr>
              <a:t>國內市場上的網路遊戲在數量上或題材上目前呈現百家爭鳴的情況。</a:t>
            </a:r>
            <a:endParaRPr lang="en-US" altLang="zh-TW" sz="3400">
              <a:ea typeface="書法家中黑體" pitchFamily="49" charset="-120"/>
              <a:cs typeface="微軟正黑體"/>
            </a:endParaRPr>
          </a:p>
          <a:p>
            <a:pPr>
              <a:lnSpc>
                <a:spcPct val="90000"/>
              </a:lnSpc>
            </a:pPr>
            <a:r>
              <a:rPr lang="zh-TW" altLang="en-US" sz="3400">
                <a:ea typeface="書法家中黑體" pitchFamily="49" charset="-120"/>
                <a:cs typeface="微軟正黑體"/>
              </a:rPr>
              <a:t>供給面的激增，加上廠商持續與集中的促銷下，玩家人數以及上網時間的增加應是可預期的趨勢。</a:t>
            </a:r>
            <a:br>
              <a:rPr lang="zh-TW" altLang="en-US" sz="3400">
                <a:ea typeface="書法家中黑體" pitchFamily="49" charset="-120"/>
                <a:cs typeface="微軟正黑體"/>
              </a:rPr>
            </a:br>
            <a:r>
              <a:rPr lang="zh-TW" altLang="en-US" sz="3400">
                <a:ea typeface="書法家中黑體" pitchFamily="49" charset="-120"/>
                <a:cs typeface="微軟正黑體"/>
              </a:rPr>
              <a:t/>
            </a:r>
            <a:br>
              <a:rPr lang="zh-TW" altLang="en-US" sz="3400">
                <a:ea typeface="書法家中黑體" pitchFamily="49" charset="-120"/>
                <a:cs typeface="微軟正黑體"/>
              </a:rPr>
            </a:br>
            <a:endParaRPr lang="zh-TW" altLang="en-US" sz="3400">
              <a:ea typeface="書法家中黑體" pitchFamily="49" charset="-120"/>
              <a:cs typeface="微軟正黑體"/>
            </a:endParaRPr>
          </a:p>
          <a:p>
            <a:pPr>
              <a:lnSpc>
                <a:spcPct val="90000"/>
              </a:lnSpc>
            </a:pPr>
            <a:endParaRPr lang="zh-TW" altLang="en-US" sz="2800">
              <a:ea typeface="書法家中黑體" pitchFamily="49" charset="-120"/>
              <a:cs typeface="微軟正黑體"/>
            </a:endParaRPr>
          </a:p>
        </p:txBody>
      </p:sp>
      <p:pic>
        <p:nvPicPr>
          <p:cNvPr id="21507" name="圖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68288"/>
            <a:ext cx="11017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標題 1"/>
          <p:cNvSpPr>
            <a:spLocks noGrp="1"/>
          </p:cNvSpPr>
          <p:nvPr>
            <p:ph type="title" idx="4294967295"/>
          </p:nvPr>
        </p:nvSpPr>
        <p:spPr>
          <a:xfrm>
            <a:off x="468313" y="268288"/>
            <a:ext cx="8229600" cy="857250"/>
          </a:xfrm>
        </p:spPr>
        <p:txBody>
          <a:bodyPr anchor="b"/>
          <a:lstStyle/>
          <a:p>
            <a:r>
              <a:rPr lang="zh-TW" altLang="en-US" b="1">
                <a:ea typeface="書法家中黑體" pitchFamily="49" charset="-120"/>
                <a:cs typeface="微軟正黑體"/>
              </a:rPr>
              <a:t>產業合作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323850" y="1471613"/>
            <a:ext cx="8496300" cy="3689350"/>
          </a:xfrm>
        </p:spPr>
        <p:txBody>
          <a:bodyPr>
            <a:normAutofit/>
          </a:bodyPr>
          <a:lstStyle/>
          <a:p>
            <a:r>
              <a:rPr lang="zh-TW" altLang="en-US" sz="3400">
                <a:ea typeface="書法家中黑體" pitchFamily="49" charset="-120"/>
                <a:cs typeface="微軟正黑體"/>
              </a:rPr>
              <a:t>廠商以創新方式提供各項服務。</a:t>
            </a:r>
            <a:endParaRPr lang="en-US" altLang="zh-TW" sz="3400">
              <a:ea typeface="書法家中黑體" pitchFamily="49" charset="-120"/>
              <a:cs typeface="微軟正黑體"/>
            </a:endParaRPr>
          </a:p>
          <a:p>
            <a:r>
              <a:rPr lang="zh-TW" altLang="en-US" sz="3400">
                <a:ea typeface="書法家中黑體" pitchFamily="49" charset="-120"/>
                <a:cs typeface="微軟正黑體"/>
              </a:rPr>
              <a:t>此項合作模式的優勢</a:t>
            </a:r>
            <a:endParaRPr lang="en-US" altLang="zh-TW" sz="3400">
              <a:ea typeface="書法家中黑體" pitchFamily="49" charset="-120"/>
              <a:cs typeface="微軟正黑體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  <a:cs typeface="微軟正黑體"/>
              </a:rPr>
              <a:t>接觸年輕消費族群</a:t>
            </a:r>
            <a:endParaRPr lang="en-US" altLang="en-US" sz="3400">
              <a:ea typeface="書法家中黑體" pitchFamily="49" charset="-120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</a:rPr>
              <a:t>創造更高的門市價值</a:t>
            </a:r>
            <a:endParaRPr lang="en-US" altLang="en-US" sz="3400">
              <a:ea typeface="書法家中黑體" pitchFamily="49" charset="-120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</a:rPr>
              <a:t>提高來客率</a:t>
            </a:r>
            <a:endParaRPr lang="en-US" altLang="en-US" sz="3400">
              <a:ea typeface="書法家中黑體" pitchFamily="49" charset="-120"/>
            </a:endParaRPr>
          </a:p>
          <a:p>
            <a:endParaRPr lang="zh-TW" altLang="en-US">
              <a:ea typeface="書法家中黑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標題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zh-TW" altLang="en-US" b="1">
                <a:ea typeface="書法家中黑體" pitchFamily="49" charset="-120"/>
                <a:cs typeface="微軟正黑體"/>
              </a:rPr>
              <a:t>產業合作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323850" y="1471613"/>
            <a:ext cx="8496300" cy="3689350"/>
          </a:xfrm>
        </p:spPr>
        <p:txBody>
          <a:bodyPr>
            <a:normAutofit/>
          </a:bodyPr>
          <a:lstStyle/>
          <a:p>
            <a:r>
              <a:rPr lang="zh-TW" altLang="en-US" sz="3400">
                <a:ea typeface="書法家中黑體" pitchFamily="49" charset="-120"/>
                <a:cs typeface="微軟正黑體"/>
              </a:rPr>
              <a:t>廠商以創新方式提供各項服務。</a:t>
            </a:r>
            <a:endParaRPr lang="en-US" altLang="zh-TW" sz="3400">
              <a:ea typeface="書法家中黑體" pitchFamily="49" charset="-120"/>
              <a:cs typeface="微軟正黑體"/>
            </a:endParaRPr>
          </a:p>
          <a:p>
            <a:r>
              <a:rPr lang="zh-TW" altLang="en-US" sz="3400">
                <a:ea typeface="書法家中黑體" pitchFamily="49" charset="-120"/>
                <a:cs typeface="微軟正黑體"/>
              </a:rPr>
              <a:t>此項合作模式的優勢</a:t>
            </a:r>
            <a:endParaRPr lang="en-US" altLang="zh-TW" sz="3400">
              <a:ea typeface="書法家中黑體" pitchFamily="49" charset="-120"/>
              <a:cs typeface="微軟正黑體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  <a:cs typeface="微軟正黑體"/>
              </a:rPr>
              <a:t>接觸年輕消費族群</a:t>
            </a:r>
            <a:endParaRPr lang="en-US" altLang="en-US" sz="3400">
              <a:ea typeface="書法家中黑體" pitchFamily="49" charset="-120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</a:rPr>
              <a:t>創造更高的門市價值</a:t>
            </a:r>
            <a:endParaRPr lang="en-US" altLang="en-US" sz="3400">
              <a:ea typeface="書法家中黑體" pitchFamily="49" charset="-120"/>
            </a:endParaRPr>
          </a:p>
          <a:p>
            <a:pPr>
              <a:buFont typeface="Tw Cen MT"/>
              <a:buAutoNum type="arabicPeriod"/>
            </a:pPr>
            <a:r>
              <a:rPr lang="zh-TW" altLang="en-US" sz="3400">
                <a:ea typeface="書法家中黑體" pitchFamily="49" charset="-120"/>
              </a:rPr>
              <a:t>提高來客率</a:t>
            </a:r>
            <a:endParaRPr lang="en-US" altLang="en-US" sz="3400">
              <a:ea typeface="書法家中黑體" pitchFamily="49" charset="-120"/>
            </a:endParaRPr>
          </a:p>
          <a:p>
            <a:endParaRPr lang="zh-TW" altLang="en-US">
              <a:ea typeface="書法家中黑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標題 6"/>
          <p:cNvSpPr>
            <a:spLocks noGrp="1"/>
          </p:cNvSpPr>
          <p:nvPr>
            <p:ph type="title" idx="4294967295"/>
          </p:nvPr>
        </p:nvSpPr>
        <p:spPr>
          <a:xfrm>
            <a:off x="468313" y="30163"/>
            <a:ext cx="8153400" cy="1006475"/>
          </a:xfrm>
        </p:spPr>
        <p:txBody>
          <a:bodyPr anchor="b"/>
          <a:lstStyle/>
          <a:p>
            <a:r>
              <a:rPr lang="zh-TW" altLang="en-US" sz="3800" b="1">
                <a:ea typeface="書法家中黑體" pitchFamily="49" charset="-120"/>
                <a:cs typeface="微軟正黑體"/>
              </a:rPr>
              <a:t>線上遊戲產值</a:t>
            </a:r>
          </a:p>
        </p:txBody>
      </p:sp>
      <p:graphicFrame>
        <p:nvGraphicFramePr>
          <p:cNvPr id="24578" name="圖表 12"/>
          <p:cNvGraphicFramePr>
            <a:graphicFrameLocks/>
          </p:cNvGraphicFramePr>
          <p:nvPr/>
        </p:nvGraphicFramePr>
        <p:xfrm>
          <a:off x="827088" y="1058863"/>
          <a:ext cx="7229475" cy="3630612"/>
        </p:xfrm>
        <a:graphic>
          <a:graphicData uri="http://schemas.openxmlformats.org/presentationml/2006/ole">
            <p:oleObj spid="_x0000_s24578" name="圖表" r:id="rId3" imgW="7229551" imgH="3628949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內容版面配置區 7"/>
          <p:cNvSpPr>
            <a:spLocks noGrp="1"/>
          </p:cNvSpPr>
          <p:nvPr>
            <p:ph idx="4294967295"/>
          </p:nvPr>
        </p:nvSpPr>
        <p:spPr>
          <a:xfrm>
            <a:off x="250825" y="268288"/>
            <a:ext cx="8572500" cy="78581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zh-TW" altLang="en-US" sz="3900" b="1">
                <a:ea typeface="微軟正黑體"/>
                <a:cs typeface="微軟正黑體"/>
              </a:rPr>
              <a:t>智冠</a:t>
            </a:r>
            <a:r>
              <a:rPr lang="en-US" altLang="zh-TW" sz="3900" b="1">
                <a:ea typeface="微軟正黑體"/>
                <a:cs typeface="微軟正黑體"/>
              </a:rPr>
              <a:t>vs</a:t>
            </a:r>
            <a:r>
              <a:rPr lang="zh-TW" altLang="en-US" sz="3900" b="1">
                <a:ea typeface="微軟正黑體"/>
                <a:cs typeface="微軟正黑體"/>
              </a:rPr>
              <a:t>橘子  要不要買遊戲橘子的股份</a:t>
            </a:r>
            <a:r>
              <a:rPr lang="en-US" altLang="zh-TW" sz="3900" b="1">
                <a:ea typeface="微軟正黑體"/>
                <a:cs typeface="微軟正黑體"/>
              </a:rPr>
              <a:t>?</a:t>
            </a:r>
            <a:endParaRPr lang="zh-TW" altLang="en-US" sz="3900" b="1">
              <a:ea typeface="微軟正黑體"/>
              <a:cs typeface="微軟正黑體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28625" y="1000125"/>
            <a:ext cx="8501063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2400" b="1" kern="100" dirty="0">
              <a:latin typeface="Times New Roman"/>
              <a:ea typeface="新細明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dirty="0">
                <a:latin typeface="+mn-lt"/>
              </a:rPr>
              <a:t>GAMANIA-</a:t>
            </a:r>
            <a:r>
              <a:rPr lang="en-US" altLang="zh-TW" sz="2400" dirty="0" err="1">
                <a:latin typeface="+mn-lt"/>
              </a:rPr>
              <a:t>game+maina</a:t>
            </a:r>
            <a:r>
              <a:rPr lang="en-US" altLang="zh-TW" sz="2400" dirty="0">
                <a:latin typeface="+mn-lt"/>
              </a:rPr>
              <a:t>=</a:t>
            </a:r>
            <a:r>
              <a:rPr lang="zh-TW" altLang="zh-TW" sz="2400" dirty="0">
                <a:latin typeface="+mn-lt"/>
              </a:rPr>
              <a:t>遊戲狂熱份子</a:t>
            </a:r>
            <a:r>
              <a:rPr lang="en-US" altLang="zh-TW" sz="2400" dirty="0">
                <a:latin typeface="+mn-lt"/>
              </a:rPr>
              <a:t> </a:t>
            </a:r>
            <a:r>
              <a:rPr lang="en-US" altLang="zh-TW" sz="2400" dirty="0" err="1">
                <a:latin typeface="+mn-lt"/>
              </a:rPr>
              <a:t>gama</a:t>
            </a:r>
            <a:r>
              <a:rPr lang="en-US" altLang="zh-TW" sz="2400" dirty="0">
                <a:latin typeface="+mn-lt"/>
              </a:rPr>
              <a:t>=</a:t>
            </a:r>
            <a:r>
              <a:rPr lang="zh-TW" altLang="zh-TW" sz="2400" dirty="0">
                <a:latin typeface="+mn-lt"/>
              </a:rPr>
              <a:t>橘子</a:t>
            </a:r>
            <a:r>
              <a:rPr lang="zh-TW" altLang="en-US" sz="2400" dirty="0">
                <a:latin typeface="+mn-lt"/>
              </a:rPr>
              <a:t>。</a:t>
            </a:r>
            <a:endParaRPr lang="en-US" altLang="zh-TW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400" b="1" kern="100" dirty="0">
                <a:latin typeface="Times New Roman"/>
                <a:ea typeface="新細明體"/>
              </a:rPr>
              <a:t>1999</a:t>
            </a:r>
            <a:r>
              <a:rPr lang="zh-TW" altLang="en-US" sz="2400" b="1" kern="100" dirty="0">
                <a:latin typeface="Times New Roman"/>
                <a:ea typeface="新細明體"/>
              </a:rPr>
              <a:t>年發起</a:t>
            </a:r>
            <a:r>
              <a:rPr lang="en-US" altLang="zh-TW" sz="2400" b="1" kern="100" dirty="0">
                <a:latin typeface="Times New Roman"/>
                <a:ea typeface="新細明體"/>
              </a:rPr>
              <a:t>&lt;</a:t>
            </a:r>
            <a:r>
              <a:rPr lang="zh-TW" altLang="en-US" sz="2400" b="1" kern="100" dirty="0">
                <a:latin typeface="Times New Roman"/>
                <a:ea typeface="新細明體"/>
              </a:rPr>
              <a:t>便</a:t>
            </a:r>
            <a:r>
              <a:rPr lang="zh-TW" altLang="zh-TW" sz="2400" b="1" kern="100" dirty="0">
                <a:latin typeface="Times New Roman"/>
                <a:ea typeface="新細明體"/>
              </a:rPr>
              <a:t>利商店</a:t>
            </a:r>
            <a:r>
              <a:rPr lang="en-US" altLang="zh-TW" sz="2400" b="1" kern="100" dirty="0">
                <a:latin typeface="Times New Roman"/>
                <a:ea typeface="新細明體"/>
              </a:rPr>
              <a:t>&gt;</a:t>
            </a:r>
            <a:r>
              <a:rPr lang="zh-TW" altLang="en-US" sz="2400" b="1" kern="100" dirty="0">
                <a:latin typeface="Times New Roman"/>
                <a:ea typeface="新細明體"/>
              </a:rPr>
              <a:t>遊戲。</a:t>
            </a:r>
            <a:r>
              <a:rPr lang="zh-TW" altLang="zh-TW" sz="2400" b="1" kern="100" dirty="0">
                <a:latin typeface="Times New Roman"/>
                <a:ea typeface="新細明體"/>
              </a:rPr>
              <a:t>起初就有</a:t>
            </a:r>
            <a:r>
              <a:rPr lang="en-US" altLang="zh-TW" sz="2400" b="1" kern="100" dirty="0">
                <a:latin typeface="Times New Roman"/>
                <a:ea typeface="新細明體"/>
              </a:rPr>
              <a:t>-&lt;</a:t>
            </a:r>
            <a:r>
              <a:rPr lang="zh-TW" altLang="zh-TW" sz="2400" b="1" kern="100" dirty="0">
                <a:latin typeface="Times New Roman"/>
                <a:ea typeface="新細明體"/>
              </a:rPr>
              <a:t>天堂</a:t>
            </a:r>
            <a:r>
              <a:rPr lang="en-US" altLang="zh-TW" sz="2400" b="1" kern="100" dirty="0">
                <a:latin typeface="Times New Roman"/>
                <a:ea typeface="新細明體"/>
              </a:rPr>
              <a:t>&gt;-</a:t>
            </a:r>
            <a:r>
              <a:rPr lang="zh-TW" altLang="en-US" sz="2400" b="1" kern="100" dirty="0">
                <a:latin typeface="Times New Roman"/>
                <a:ea typeface="新細明體"/>
              </a:rPr>
              <a:t>成功進入市場。 </a:t>
            </a:r>
            <a:endParaRPr lang="zh-TW" altLang="en-US" sz="2400" b="1" dirty="0">
              <a:latin typeface="+mn-lt"/>
            </a:endParaRPr>
          </a:p>
        </p:txBody>
      </p:sp>
      <p:sp>
        <p:nvSpPr>
          <p:cNvPr id="25603" name="內容版面配置區 2"/>
          <p:cNvSpPr txBox="1">
            <a:spLocks/>
          </p:cNvSpPr>
          <p:nvPr/>
        </p:nvSpPr>
        <p:spPr bwMode="auto">
          <a:xfrm>
            <a:off x="3779838" y="2643188"/>
            <a:ext cx="5003800" cy="191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kumimoji="1" lang="zh-TW" altLang="en-US">
                <a:latin typeface="Tw Cen MT"/>
                <a:ea typeface="微軟正黑體"/>
                <a:cs typeface="微軟正黑體"/>
              </a:rPr>
              <a:t>公司名稱：遊戲橘子數位科技股份有限公司 </a:t>
            </a:r>
          </a:p>
          <a:p>
            <a:pPr marL="319088" indent="-319088"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kumimoji="1" lang="zh-TW" altLang="en-US">
                <a:latin typeface="Tw Cen MT"/>
                <a:ea typeface="微軟正黑體"/>
                <a:cs typeface="微軟正黑體"/>
              </a:rPr>
              <a:t>董事長：劉柏園 </a:t>
            </a:r>
            <a:endParaRPr kumimoji="1" lang="en-US" altLang="zh-TW">
              <a:latin typeface="Tw Cen MT"/>
              <a:ea typeface="微軟正黑體"/>
              <a:cs typeface="微軟正黑體"/>
            </a:endParaRPr>
          </a:p>
          <a:p>
            <a:pPr marL="319088" indent="-319088"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zh-TW" altLang="en-US">
                <a:latin typeface="Tw Cen MT"/>
                <a:ea typeface="微軟正黑體"/>
                <a:cs typeface="微軟正黑體"/>
              </a:rPr>
              <a:t>資本額</a:t>
            </a:r>
            <a:r>
              <a:rPr kumimoji="1" lang="zh-TW" altLang="en-US">
                <a:latin typeface="Tw Cen MT"/>
                <a:ea typeface="微軟正黑體"/>
                <a:cs typeface="微軟正黑體"/>
              </a:rPr>
              <a:t>： </a:t>
            </a:r>
            <a:r>
              <a:rPr lang="en-US" altLang="zh-TW">
                <a:latin typeface="Tw Cen MT"/>
                <a:ea typeface="微軟正黑體"/>
                <a:cs typeface="微軟正黑體"/>
              </a:rPr>
              <a:t>16</a:t>
            </a:r>
            <a:r>
              <a:rPr lang="zh-TW" altLang="en-US">
                <a:latin typeface="Tw Cen MT"/>
                <a:ea typeface="微軟正黑體"/>
                <a:cs typeface="微軟正黑體"/>
              </a:rPr>
              <a:t>億</a:t>
            </a:r>
            <a:r>
              <a:rPr lang="en-US" altLang="zh-TW">
                <a:latin typeface="Tw Cen MT"/>
                <a:ea typeface="微軟正黑體"/>
                <a:cs typeface="微軟正黑體"/>
              </a:rPr>
              <a:t>6000</a:t>
            </a:r>
            <a:r>
              <a:rPr lang="zh-TW" altLang="en-US">
                <a:latin typeface="Tw Cen MT"/>
                <a:ea typeface="微軟正黑體"/>
                <a:cs typeface="微軟正黑體"/>
              </a:rPr>
              <a:t>萬元</a:t>
            </a:r>
            <a:endParaRPr kumimoji="1" lang="zh-TW" altLang="en-US">
              <a:latin typeface="Tw Cen MT"/>
              <a:ea typeface="微軟正黑體"/>
              <a:cs typeface="微軟正黑體"/>
            </a:endParaRPr>
          </a:p>
          <a:p>
            <a:pPr marL="319088" indent="-319088">
              <a:lnSpc>
                <a:spcPct val="70000"/>
              </a:lnSpc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kumimoji="1" lang="zh-TW" altLang="en-US">
                <a:latin typeface="Tw Cen MT"/>
                <a:ea typeface="微軟正黑體"/>
                <a:cs typeface="微軟正黑體"/>
              </a:rPr>
              <a:t>公司成立日期：</a:t>
            </a:r>
            <a:r>
              <a:rPr kumimoji="1" lang="en-US" altLang="zh-TW">
                <a:latin typeface="Tw Cen MT"/>
                <a:ea typeface="微軟正黑體"/>
                <a:cs typeface="微軟正黑體"/>
              </a:rPr>
              <a:t>1984/6/12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kumimoji="1" lang="zh-TW" altLang="en-US" sz="2700">
              <a:latin typeface="Tw Cen MT"/>
              <a:ea typeface="微軟正黑體"/>
              <a:cs typeface="微軟正黑體"/>
            </a:endParaRP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kumimoji="1" lang="zh-TW" altLang="en-US" sz="2700">
              <a:latin typeface="Tw Cen MT"/>
              <a:ea typeface="微軟正黑體"/>
              <a:cs typeface="微軟正黑體"/>
            </a:endParaRP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kumimoji="1" lang="zh-TW" altLang="en-US" sz="2700">
              <a:latin typeface="Tw Cen MT"/>
              <a:ea typeface="微軟正黑體"/>
              <a:cs typeface="微軟正黑體"/>
            </a:endParaRPr>
          </a:p>
        </p:txBody>
      </p:sp>
      <p:pic>
        <p:nvPicPr>
          <p:cNvPr id="25604" name="圖片 13"/>
          <p:cNvPicPr>
            <a:picLocks noChangeAspect="1" noChangeArrowheads="1"/>
          </p:cNvPicPr>
          <p:nvPr/>
        </p:nvPicPr>
        <p:blipFill>
          <a:blip r:embed="rId3"/>
          <a:srcRect t="26988" r="78442" b="45557"/>
          <a:stretch>
            <a:fillRect/>
          </a:stretch>
        </p:blipFill>
        <p:spPr bwMode="auto">
          <a:xfrm>
            <a:off x="1116013" y="2427288"/>
            <a:ext cx="2286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標題 9"/>
          <p:cNvSpPr>
            <a:spLocks noGrp="1"/>
          </p:cNvSpPr>
          <p:nvPr>
            <p:ph type="title" idx="4294967295"/>
          </p:nvPr>
        </p:nvSpPr>
        <p:spPr>
          <a:xfrm>
            <a:off x="1622425" y="641350"/>
            <a:ext cx="5160963" cy="246063"/>
          </a:xfrm>
        </p:spPr>
        <p:txBody>
          <a:bodyPr anchor="b"/>
          <a:lstStyle/>
          <a:p>
            <a:r>
              <a:rPr lang="zh-TW" altLang="en-US" sz="5100" b="1">
                <a:ea typeface="微軟正黑體"/>
                <a:cs typeface="微軟正黑體"/>
              </a:rPr>
              <a:t>遊戲橘子</a:t>
            </a:r>
            <a:r>
              <a:rPr lang="en-US" altLang="zh-TW" sz="5100" b="1">
                <a:ea typeface="微軟正黑體"/>
                <a:cs typeface="微軟正黑體"/>
              </a:rPr>
              <a:t>-</a:t>
            </a:r>
            <a:r>
              <a:rPr lang="zh-TW" altLang="en-US" sz="5100" b="1">
                <a:ea typeface="微軟正黑體"/>
                <a:cs typeface="微軟正黑體"/>
              </a:rPr>
              <a:t>市佔率</a:t>
            </a:r>
          </a:p>
        </p:txBody>
      </p:sp>
      <p:sp>
        <p:nvSpPr>
          <p:cNvPr id="27650" name="文字版面配置區 10"/>
          <p:cNvSpPr>
            <a:spLocks noGrp="1"/>
          </p:cNvSpPr>
          <p:nvPr>
            <p:ph type="body" sz="half" idx="4294967295"/>
          </p:nvPr>
        </p:nvSpPr>
        <p:spPr>
          <a:xfrm>
            <a:off x="0" y="1347788"/>
            <a:ext cx="4392613" cy="2592387"/>
          </a:xfrm>
        </p:spPr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zh-TW" altLang="zh-TW" sz="2400">
                <a:ea typeface="微軟正黑體"/>
                <a:cs typeface="微軟正黑體"/>
              </a:rPr>
              <a:t>以台灣來說，前三大線上遊戲公司</a:t>
            </a:r>
            <a:endParaRPr lang="en-US" altLang="zh-TW" sz="2400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</a:pPr>
            <a:r>
              <a:rPr lang="zh-TW" altLang="zh-TW" sz="2400">
                <a:solidFill>
                  <a:srgbClr val="FF0000"/>
                </a:solidFill>
                <a:ea typeface="微軟正黑體"/>
                <a:cs typeface="微軟正黑體"/>
              </a:rPr>
              <a:t>智冠</a:t>
            </a:r>
            <a:r>
              <a:rPr lang="zh-TW" altLang="zh-TW" sz="2400">
                <a:ea typeface="微軟正黑體"/>
                <a:cs typeface="微軟正黑體"/>
              </a:rPr>
              <a:t>佔</a:t>
            </a:r>
            <a:r>
              <a:rPr lang="en-US" altLang="zh-TW" sz="2400">
                <a:ea typeface="微軟正黑體"/>
                <a:cs typeface="微軟正黑體"/>
              </a:rPr>
              <a:t>50%</a:t>
            </a:r>
            <a:r>
              <a:rPr lang="zh-TW" altLang="zh-TW" sz="2400">
                <a:ea typeface="微軟正黑體"/>
                <a:cs typeface="微軟正黑體"/>
              </a:rPr>
              <a:t>，</a:t>
            </a:r>
            <a:endParaRPr lang="en-US" altLang="zh-TW" sz="2400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</a:pPr>
            <a:r>
              <a:rPr lang="zh-TW" altLang="zh-TW" sz="2400">
                <a:solidFill>
                  <a:srgbClr val="FF0000"/>
                </a:solidFill>
                <a:ea typeface="微軟正黑體"/>
                <a:cs typeface="微軟正黑體"/>
              </a:rPr>
              <a:t>遊戲橘子</a:t>
            </a:r>
            <a:r>
              <a:rPr lang="zh-TW" altLang="zh-TW" sz="2400">
                <a:ea typeface="微軟正黑體"/>
                <a:cs typeface="微軟正黑體"/>
              </a:rPr>
              <a:t>市佔率約</a:t>
            </a:r>
            <a:r>
              <a:rPr lang="en-US" altLang="zh-TW" sz="2400">
                <a:ea typeface="微軟正黑體"/>
                <a:cs typeface="微軟正黑體"/>
              </a:rPr>
              <a:t>30% </a:t>
            </a:r>
          </a:p>
          <a:p>
            <a:pPr marL="0" indent="0">
              <a:lnSpc>
                <a:spcPct val="80000"/>
              </a:lnSpc>
            </a:pPr>
            <a:r>
              <a:rPr lang="zh-TW" altLang="en-US" sz="2400">
                <a:solidFill>
                  <a:srgbClr val="FF0000"/>
                </a:solidFill>
                <a:ea typeface="微軟正黑體"/>
                <a:cs typeface="微軟正黑體"/>
              </a:rPr>
              <a:t>歐買尬</a:t>
            </a:r>
            <a:r>
              <a:rPr lang="en-US" altLang="zh-TW" sz="2400">
                <a:ea typeface="微軟正黑體"/>
                <a:cs typeface="微軟正黑體"/>
              </a:rPr>
              <a:t>9%</a:t>
            </a:r>
            <a:r>
              <a:rPr lang="zh-TW" altLang="zh-TW" sz="2400">
                <a:ea typeface="微軟正黑體"/>
                <a:cs typeface="微軟正黑體"/>
              </a:rPr>
              <a:t>，</a:t>
            </a:r>
            <a:endParaRPr lang="en-US" altLang="zh-TW" sz="2400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</a:pPr>
            <a:r>
              <a:rPr lang="zh-TW" altLang="zh-TW" sz="2400">
                <a:ea typeface="微軟正黑體"/>
                <a:cs typeface="微軟正黑體"/>
              </a:rPr>
              <a:t>其他例如智凡迪、戲谷等市佔率不到</a:t>
            </a:r>
            <a:r>
              <a:rPr lang="en-US" altLang="zh-TW" sz="2400">
                <a:ea typeface="微軟正黑體"/>
                <a:cs typeface="微軟正黑體"/>
              </a:rPr>
              <a:t>11%</a:t>
            </a:r>
            <a:r>
              <a:rPr lang="zh-TW" altLang="zh-TW" sz="2400">
                <a:ea typeface="微軟正黑體"/>
                <a:cs typeface="微軟正黑體"/>
              </a:rPr>
              <a:t>等規模較小的公司。</a:t>
            </a:r>
          </a:p>
          <a:p>
            <a:pPr marL="0" indent="0">
              <a:lnSpc>
                <a:spcPct val="80000"/>
              </a:lnSpc>
            </a:pPr>
            <a:endParaRPr lang="zh-TW" altLang="en-US" sz="1500">
              <a:ea typeface="微軟正黑體"/>
              <a:cs typeface="微軟正黑體"/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2171700" y="5713413"/>
            <a:ext cx="12112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327025" algn="l"/>
              </a:tabLst>
            </a:pPr>
            <a:r>
              <a:rPr lang="zh-TW" altLang="en-US" sz="1600">
                <a:latin typeface="Calibri" pitchFamily="34" charset="0"/>
                <a:ea typeface="微軟正黑體"/>
                <a:cs typeface="微軟正黑體"/>
              </a:rPr>
              <a:t>市場成長率</a:t>
            </a:r>
            <a:endParaRPr lang="zh-TW" altLang="en-US">
              <a:latin typeface="Tw Cen MT"/>
              <a:ea typeface="微軟正黑體"/>
              <a:cs typeface="微軟正黑體"/>
            </a:endParaRPr>
          </a:p>
        </p:txBody>
      </p:sp>
      <p:graphicFrame>
        <p:nvGraphicFramePr>
          <p:cNvPr id="5" name="圖表 4"/>
          <p:cNvGraphicFramePr>
            <a:graphicFrameLocks/>
          </p:cNvGraphicFramePr>
          <p:nvPr/>
        </p:nvGraphicFramePr>
        <p:xfrm>
          <a:off x="3998187" y="1351840"/>
          <a:ext cx="5141178" cy="3281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圖表 5"/>
          <p:cNvGraphicFramePr>
            <a:graphicFrameLocks/>
          </p:cNvGraphicFramePr>
          <p:nvPr/>
        </p:nvGraphicFramePr>
        <p:xfrm>
          <a:off x="4439560" y="1293264"/>
          <a:ext cx="4365559" cy="3401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sz="quarter" idx="4294967295"/>
          </p:nvPr>
        </p:nvSpPr>
        <p:spPr>
          <a:xfrm>
            <a:off x="4929188" y="1428750"/>
            <a:ext cx="3886200" cy="32686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TW" sz="1700" b="1">
                <a:ea typeface="微軟正黑體"/>
                <a:cs typeface="微軟正黑體"/>
              </a:rPr>
              <a:t> </a:t>
            </a:r>
            <a:endParaRPr lang="zh-TW" altLang="zh-TW" sz="1700">
              <a:latin typeface="Times New Roman" pitchFamily="18" charset="0"/>
            </a:endParaRPr>
          </a:p>
          <a:p>
            <a:endParaRPr lang="zh-TW" altLang="en-US">
              <a:ea typeface="微軟正黑體"/>
              <a:cs typeface="微軟正黑體"/>
            </a:endParaRPr>
          </a:p>
        </p:txBody>
      </p:sp>
      <p:graphicFrame>
        <p:nvGraphicFramePr>
          <p:cNvPr id="29742" name="Group 46"/>
          <p:cNvGraphicFramePr>
            <a:graphicFrameLocks noGrp="1"/>
          </p:cNvGraphicFramePr>
          <p:nvPr/>
        </p:nvGraphicFramePr>
        <p:xfrm>
          <a:off x="1143000" y="10215563"/>
          <a:ext cx="6500813" cy="6340475"/>
        </p:xfrm>
        <a:graphic>
          <a:graphicData uri="http://schemas.openxmlformats.org/drawingml/2006/table">
            <a:tbl>
              <a:tblPr/>
              <a:tblGrid>
                <a:gridCol w="6500813"/>
              </a:tblGrid>
              <a:tr h="328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S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優勢</a:t>
                      </a:r>
                      <a:endParaRPr kumimoji="0" lang="en-US" altLang="zh-TW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1.GAMANIA-game+maina=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遊戲狂熱份子</a:t>
                      </a: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 gama=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橘子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。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積極服務態度經營社群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多元遊戲種類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。</a:t>
                      </a: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EX: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爆爆王 卡丁車 楓之谷 艾爾之光。</a:t>
                      </a: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年輕創意公司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Seed Studio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「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喜登數位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」看準線上遊戲產業商機，和遊戲橘子進行策略聯盟，遊戲橘子將提供 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Seed Studio 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研發上的技術支援，也會將雙方共同研發產品。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爆發式行銷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藝人代言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 大量媒體曝光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 一段時間大量促銷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。</a:t>
                      </a: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W</a:t>
                      </a:r>
                      <a:r>
                        <a:rPr kumimoji="0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弱勢</a:t>
                      </a:r>
                      <a:endParaRPr kumimoji="0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除諾雅方舟外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其他都是代理產品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，並無自己研發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費自行研發 權利金</a:t>
                      </a: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20-25 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研發能力低</a:t>
                      </a: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和</a:t>
                      </a: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7-11</a:t>
                      </a:r>
                      <a:r>
                        <a:rPr kumimoji="1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通路不良 因為上架費關係 </a:t>
                      </a:r>
                      <a:endParaRPr kumimoji="1" lang="en-US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遊戲橘子簍遭駭客攻擊 玩家資料全毀。</a:t>
                      </a:r>
                      <a:endParaRPr kumimoji="0" 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9751" name="Group 55"/>
          <p:cNvGraphicFramePr>
            <a:graphicFrameLocks noGrp="1"/>
          </p:cNvGraphicFramePr>
          <p:nvPr/>
        </p:nvGraphicFramePr>
        <p:xfrm>
          <a:off x="179388" y="339725"/>
          <a:ext cx="8640762" cy="3992563"/>
        </p:xfrm>
        <a:graphic>
          <a:graphicData uri="http://schemas.openxmlformats.org/drawingml/2006/table">
            <a:tbl>
              <a:tblPr/>
              <a:tblGrid>
                <a:gridCol w="4679950"/>
                <a:gridCol w="3960812"/>
              </a:tblGrid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優勢</a:t>
                      </a:r>
                      <a:r>
                        <a:rPr kumimoji="0" lang="en-US" altLang="zh-TW" sz="3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s</a:t>
                      </a:r>
                      <a:endParaRPr kumimoji="0" lang="zh-TW" altLang="en-US" sz="3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劣勢</a:t>
                      </a:r>
                      <a:r>
                        <a:rPr kumimoji="0" lang="en-US" altLang="zh-TW" sz="3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w</a:t>
                      </a:r>
                      <a:endParaRPr kumimoji="0" lang="zh-TW" altLang="en-US" sz="3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積極服務態度經營社群平台，多元遊戲種類。擁有自製品牌，虛擬商品。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 研發能力低</a:t>
                      </a: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以代理為主</a:t>
                      </a: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並非自製遊戲</a:t>
                      </a: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獲利低。智冠中華網龍自製團隊強，全華最強大研發。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代理遊戲為主，在日香、港、韓個國設立子公司，自行營運當地紮根了解市場。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 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和</a:t>
                      </a: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7-11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通路不良</a:t>
                      </a: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通路於智冠，智冠全台最大雜誌商。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0" lang="en-US" altLang="zh-TW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 -&lt;</a:t>
                      </a:r>
                      <a:r>
                        <a:rPr kumimoji="0" lang="zh-TW" altLang="zh-TW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天堂</a:t>
                      </a:r>
                      <a:r>
                        <a:rPr kumimoji="0" lang="en-US" altLang="zh-TW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&gt;-</a:t>
                      </a:r>
                      <a:r>
                        <a:rPr kumimoji="0" lang="zh-TW" alt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進入市場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擁有大量忠實客戶，爆發性行銷及品牌知名度。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0" lang="zh-TW" alt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遭駭客攻擊玩家資料全毀。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標題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zh-TW" altLang="en-US">
              <a:ea typeface="微軟正黑體"/>
              <a:cs typeface="微軟正黑體"/>
            </a:endParaRPr>
          </a:p>
        </p:txBody>
      </p:sp>
      <p:graphicFrame>
        <p:nvGraphicFramePr>
          <p:cNvPr id="30744" name="Group 24"/>
          <p:cNvGraphicFramePr>
            <a:graphicFrameLocks noGrp="1"/>
          </p:cNvGraphicFramePr>
          <p:nvPr>
            <p:ph idx="4294967295"/>
          </p:nvPr>
        </p:nvGraphicFramePr>
        <p:xfrm>
          <a:off x="466725" y="0"/>
          <a:ext cx="8281988" cy="5143500"/>
        </p:xfrm>
        <a:graphic>
          <a:graphicData uri="http://schemas.openxmlformats.org/drawingml/2006/table">
            <a:tbl>
              <a:tblPr/>
              <a:tblGrid>
                <a:gridCol w="3848100"/>
                <a:gridCol w="4433888"/>
              </a:tblGrid>
              <a:tr h="836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4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機會</a:t>
                      </a:r>
                      <a:r>
                        <a:rPr kumimoji="0" lang="en-US" altLang="zh-TW" sz="4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o</a:t>
                      </a:r>
                      <a:endParaRPr kumimoji="0" lang="zh-TW" altLang="en-US" sz="4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4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威脅</a:t>
                      </a:r>
                      <a:r>
                        <a:rPr kumimoji="0" lang="en-US" altLang="zh-TW" sz="4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t</a:t>
                      </a:r>
                      <a:endParaRPr kumimoji="0" lang="zh-TW" altLang="en-US" sz="4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325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寬頻網路成熟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年輕消費族群崛起  暑期旺季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台灣休閒娛樂受到重視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物價上漲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遊戲品質玩家付費無法成正比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景氣蕭條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電玩產業相對消費低 安全性高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遊戲盜帳號猖獗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無安全保障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325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遊戲業者是否有公平遊戲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環境與遊戲忠誠度相關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代理市場競爭激烈 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遊戲市場飽和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遊戲內容大同小異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全球化市場發展大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生命週期短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kumimoji="0" lang="zh-TW" altLang="en-US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產品汰換快速</a:t>
                      </a:r>
                      <a:r>
                        <a:rPr kumimoji="0" lang="en-US" altLang="zh-TW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.</a:t>
                      </a:r>
                      <a:endParaRPr kumimoji="0" lang="zh-TW" alt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/>
                        <a:cs typeface="微軟正黑體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4294967295"/>
          </p:nvPr>
        </p:nvSpPr>
        <p:spPr>
          <a:xfrm>
            <a:off x="250825" y="627063"/>
            <a:ext cx="8355013" cy="3494087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 b="1">
                <a:ea typeface="微軟正黑體"/>
                <a:cs typeface="微軟正黑體"/>
              </a:rPr>
              <a:t>1.</a:t>
            </a:r>
            <a:r>
              <a:rPr lang="zh-TW" altLang="en-US" sz="2800" b="1">
                <a:ea typeface="微軟正黑體"/>
                <a:cs typeface="微軟正黑體"/>
              </a:rPr>
              <a:t>代理南韓遊戲</a:t>
            </a:r>
            <a:endParaRPr lang="en-US" altLang="zh-TW" sz="2800" b="1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>
                <a:ea typeface="微軟正黑體"/>
                <a:cs typeface="微軟正黑體"/>
              </a:rPr>
              <a:t>《</a:t>
            </a:r>
            <a:r>
              <a:rPr lang="zh-TW" altLang="en-US" sz="2800">
                <a:ea typeface="微軟正黑體"/>
                <a:cs typeface="微軟正黑體"/>
              </a:rPr>
              <a:t>鉅賈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天堂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瑪奇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艾爾之光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新楓之谷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跑跑卡丁車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龍之谷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爆爆王</a:t>
            </a:r>
            <a:r>
              <a:rPr lang="en-US" altLang="zh-TW" sz="2800">
                <a:ea typeface="微軟正黑體"/>
                <a:cs typeface="微軟正黑體"/>
              </a:rPr>
              <a:t>》</a:t>
            </a: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 b="1">
                <a:ea typeface="微軟正黑體"/>
                <a:cs typeface="微軟正黑體"/>
              </a:rPr>
              <a:t>2.</a:t>
            </a:r>
            <a:r>
              <a:rPr lang="zh-TW" altLang="en-US" sz="2800" b="1">
                <a:ea typeface="微軟正黑體"/>
                <a:cs typeface="微軟正黑體"/>
              </a:rPr>
              <a:t>代理大陸遊戲</a:t>
            </a:r>
            <a:endParaRPr lang="en-US" altLang="zh-TW" sz="2800" b="1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>
                <a:ea typeface="微軟正黑體"/>
                <a:cs typeface="微軟正黑體"/>
              </a:rPr>
              <a:t>《</a:t>
            </a:r>
            <a:r>
              <a:rPr lang="zh-TW" altLang="en-US" sz="2800">
                <a:ea typeface="微軟正黑體"/>
                <a:cs typeface="微軟正黑體"/>
              </a:rPr>
              <a:t>赤壁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熱舞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口袋嘻遊</a:t>
            </a:r>
            <a:r>
              <a:rPr lang="en-US" altLang="zh-TW" sz="2800">
                <a:ea typeface="微軟正黑體"/>
                <a:cs typeface="微軟正黑體"/>
              </a:rPr>
              <a:t>》《</a:t>
            </a:r>
            <a:r>
              <a:rPr lang="zh-TW" altLang="en-US" sz="2800">
                <a:ea typeface="微軟正黑體"/>
                <a:cs typeface="微軟正黑體"/>
              </a:rPr>
              <a:t>夢幻誅仙</a:t>
            </a:r>
            <a:r>
              <a:rPr lang="en-US" altLang="zh-TW" sz="2800">
                <a:ea typeface="微軟正黑體"/>
                <a:cs typeface="微軟正黑體"/>
              </a:rPr>
              <a:t>》</a:t>
            </a: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 b="1">
                <a:ea typeface="微軟正黑體"/>
                <a:cs typeface="微軟正黑體"/>
              </a:rPr>
              <a:t>4.</a:t>
            </a:r>
            <a:r>
              <a:rPr lang="zh-TW" altLang="en-US" sz="2800" b="1">
                <a:ea typeface="微軟正黑體"/>
                <a:cs typeface="微軟正黑體"/>
              </a:rPr>
              <a:t>代理日本遊戲</a:t>
            </a:r>
            <a:endParaRPr lang="en-US" altLang="zh-TW" sz="2800" b="1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>
                <a:ea typeface="微軟正黑體"/>
                <a:cs typeface="微軟正黑體"/>
              </a:rPr>
              <a:t>《</a:t>
            </a:r>
            <a:r>
              <a:rPr lang="zh-TW" altLang="en-US" sz="2800">
                <a:ea typeface="微軟正黑體"/>
                <a:cs typeface="微軟正黑體"/>
              </a:rPr>
              <a:t>幻想戰記</a:t>
            </a:r>
            <a:r>
              <a:rPr lang="en-US" altLang="zh-TW" sz="2800">
                <a:ea typeface="微軟正黑體"/>
                <a:cs typeface="微軟正黑體"/>
              </a:rPr>
              <a:t>》 《</a:t>
            </a:r>
            <a:r>
              <a:rPr lang="zh-TW" altLang="en-US" sz="2800">
                <a:ea typeface="微軟正黑體"/>
                <a:cs typeface="微軟正黑體"/>
              </a:rPr>
              <a:t>百變恰吉</a:t>
            </a:r>
            <a:r>
              <a:rPr lang="en-US" altLang="zh-TW" sz="2800">
                <a:ea typeface="微軟正黑體"/>
                <a:cs typeface="微軟正黑體"/>
              </a:rPr>
              <a:t>》 《</a:t>
            </a:r>
            <a:r>
              <a:rPr lang="zh-TW" altLang="en-US" sz="2800">
                <a:ea typeface="微軟正黑體"/>
                <a:cs typeface="微軟正黑體"/>
              </a:rPr>
              <a:t>勇者傳說</a:t>
            </a:r>
            <a:r>
              <a:rPr lang="en-US" altLang="zh-TW" sz="2800">
                <a:ea typeface="微軟正黑體"/>
                <a:cs typeface="微軟正黑體"/>
              </a:rPr>
              <a:t>》	</a:t>
            </a: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 b="1">
                <a:ea typeface="微軟正黑體"/>
                <a:cs typeface="微軟正黑體"/>
              </a:rPr>
              <a:t>3.</a:t>
            </a:r>
            <a:r>
              <a:rPr lang="zh-TW" altLang="en-US" sz="2800" b="1">
                <a:ea typeface="微軟正黑體"/>
                <a:cs typeface="微軟正黑體"/>
              </a:rPr>
              <a:t>自製台灣遊戲</a:t>
            </a:r>
            <a:endParaRPr lang="en-US" altLang="zh-TW" sz="2800" b="1">
              <a:ea typeface="微軟正黑體"/>
              <a:cs typeface="微軟正黑體"/>
            </a:endParaRP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en-US" altLang="zh-TW" sz="2800">
                <a:ea typeface="微軟正黑體"/>
                <a:cs typeface="微軟正黑體"/>
              </a:rPr>
              <a:t>《</a:t>
            </a:r>
            <a:r>
              <a:rPr lang="zh-TW" altLang="en-US" sz="2800">
                <a:ea typeface="微軟正黑體"/>
                <a:cs typeface="微軟正黑體"/>
              </a:rPr>
              <a:t>星辰</a:t>
            </a:r>
            <a:r>
              <a:rPr lang="en-US" altLang="zh-TW" sz="2800">
                <a:ea typeface="微軟正黑體"/>
                <a:cs typeface="微軟正黑體"/>
              </a:rPr>
              <a:t>》 《</a:t>
            </a:r>
            <a:r>
              <a:rPr lang="zh-TW" altLang="en-US" sz="2800">
                <a:ea typeface="微軟正黑體"/>
                <a:cs typeface="微軟正黑體"/>
              </a:rPr>
              <a:t>幻月之歌</a:t>
            </a:r>
            <a:r>
              <a:rPr lang="en-US" altLang="zh-TW" sz="2800">
                <a:ea typeface="微軟正黑體"/>
                <a:cs typeface="微軟正黑體"/>
              </a:rPr>
              <a:t>》 《</a:t>
            </a:r>
            <a:r>
              <a:rPr lang="zh-TW" altLang="en-US" sz="2800">
                <a:ea typeface="微軟正黑體"/>
                <a:cs typeface="微軟正黑體"/>
              </a:rPr>
              <a:t>封魔獵人</a:t>
            </a:r>
            <a:r>
              <a:rPr lang="en-US" altLang="zh-TW" sz="2800">
                <a:ea typeface="微軟正黑體"/>
                <a:cs typeface="微軟正黑體"/>
              </a:rPr>
              <a:t>》</a:t>
            </a:r>
          </a:p>
          <a:p>
            <a:pPr marL="0" indent="0">
              <a:lnSpc>
                <a:spcPct val="80000"/>
              </a:lnSpc>
              <a:buFontTx/>
              <a:buNone/>
            </a:pPr>
            <a:endParaRPr lang="zh-TW" altLang="en-US" sz="2800">
              <a:ea typeface="微軟正黑體"/>
              <a:cs typeface="微軟正黑體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標題 6"/>
          <p:cNvSpPr>
            <a:spLocks noGrp="1"/>
          </p:cNvSpPr>
          <p:nvPr>
            <p:ph type="title" idx="4294967295"/>
          </p:nvPr>
        </p:nvSpPr>
        <p:spPr>
          <a:xfrm>
            <a:off x="0" y="117475"/>
            <a:ext cx="8763000" cy="1006475"/>
          </a:xfrm>
        </p:spPr>
        <p:txBody>
          <a:bodyPr anchor="b"/>
          <a:lstStyle/>
          <a:p>
            <a:r>
              <a:rPr lang="zh-TW" altLang="en-US" sz="3000" b="1">
                <a:ea typeface="微軟正黑體"/>
                <a:cs typeface="微軟正黑體"/>
              </a:rPr>
              <a:t>橘子子公司</a:t>
            </a:r>
            <a:r>
              <a:rPr lang="en-US" altLang="zh-TW" sz="3000">
                <a:ea typeface="微軟正黑體"/>
                <a:cs typeface="微軟正黑體"/>
              </a:rPr>
              <a:t>-</a:t>
            </a:r>
            <a:r>
              <a:rPr lang="zh-TW" altLang="en-US" sz="3000">
                <a:ea typeface="微軟正黑體"/>
                <a:cs typeface="微軟正黑體"/>
              </a:rPr>
              <a:t>代理遊戲為主，在日香、港、韓個國設立子公司，自行營運當地紮根了解市場。</a:t>
            </a:r>
          </a:p>
        </p:txBody>
      </p:sp>
      <p:pic>
        <p:nvPicPr>
          <p:cNvPr id="33794" name="內容版面配置區 3"/>
          <p:cNvPicPr>
            <a:picLocks noGrp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740025" y="987425"/>
            <a:ext cx="6572250" cy="3919538"/>
          </a:xfrm>
        </p:spPr>
      </p:pic>
      <p:sp>
        <p:nvSpPr>
          <p:cNvPr id="33795" name="文字方塊 5"/>
          <p:cNvSpPr txBox="1">
            <a:spLocks noChangeArrowheads="1"/>
          </p:cNvSpPr>
          <p:nvPr/>
        </p:nvSpPr>
        <p:spPr bwMode="auto">
          <a:xfrm>
            <a:off x="347663" y="1357313"/>
            <a:ext cx="478631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 b="1">
                <a:latin typeface="Tw Cen MT"/>
                <a:ea typeface="微軟正黑體"/>
                <a:cs typeface="微軟正黑體"/>
              </a:rPr>
              <a:t>1.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飛魚</a:t>
            </a:r>
            <a:r>
              <a:rPr lang="en-US" altLang="zh-TW" sz="2000" b="1">
                <a:latin typeface="Tw Cen MT"/>
                <a:ea typeface="微軟正黑體"/>
                <a:cs typeface="微軟正黑體"/>
              </a:rPr>
              <a:t>-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遊戲軟體研發，封魔獵人、爆爆王、艾爾之光、</a:t>
            </a:r>
            <a:r>
              <a:rPr lang="en-US" altLang="zh-TW" sz="2000" b="1">
                <a:latin typeface="Tw Cen MT"/>
                <a:ea typeface="微軟正黑體"/>
                <a:cs typeface="微軟正黑體"/>
              </a:rPr>
              <a:t>MINA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雜誌。</a:t>
            </a:r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r>
              <a:rPr lang="en-US" altLang="zh-TW" sz="2000" b="1">
                <a:latin typeface="Tw Cen MT"/>
                <a:ea typeface="微軟正黑體"/>
                <a:cs typeface="微軟正黑體"/>
              </a:rPr>
              <a:t>2.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玩樂科技</a:t>
            </a:r>
            <a:r>
              <a:rPr lang="en-US" altLang="zh-TW" sz="2000" b="1">
                <a:latin typeface="Tw Cen MT"/>
                <a:ea typeface="微軟正黑體"/>
                <a:cs typeface="微軟正黑體"/>
              </a:rPr>
              <a:t>-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上海飛龍、寵物星球、少林傳奇。</a:t>
            </a:r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r>
              <a:rPr lang="en-US" altLang="zh-TW" sz="2000" b="1">
                <a:latin typeface="Tw Cen MT"/>
                <a:ea typeface="微軟正黑體"/>
                <a:cs typeface="微軟正黑體"/>
              </a:rPr>
              <a:t>3.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紅門數位</a:t>
            </a:r>
            <a:r>
              <a:rPr lang="en-US" altLang="zh-TW" sz="2000" b="1">
                <a:latin typeface="Tw Cen MT"/>
                <a:ea typeface="微軟正黑體"/>
                <a:cs typeface="微軟正黑體"/>
              </a:rPr>
              <a:t>-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幻樂之歌。</a:t>
            </a:r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r>
              <a:rPr lang="en-US" altLang="zh-TW" sz="2000" b="1">
                <a:latin typeface="Tw Cen MT"/>
                <a:ea typeface="微軟正黑體"/>
                <a:cs typeface="微軟正黑體"/>
              </a:rPr>
              <a:t>4.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樂線軟體</a:t>
            </a:r>
            <a:r>
              <a:rPr lang="en-US" altLang="zh-TW" sz="2000" b="1">
                <a:latin typeface="Tw Cen MT"/>
                <a:ea typeface="微軟正黑體"/>
                <a:cs typeface="微軟正黑體"/>
              </a:rPr>
              <a:t>-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跑跑卡丁車、爆爆王、楓之谷、龍之股、艾爾之光、瑪奇。</a:t>
            </a:r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endParaRPr lang="en-US" altLang="zh-TW" sz="2000" b="1">
              <a:latin typeface="Tw Cen MT"/>
              <a:ea typeface="微軟正黑體"/>
              <a:cs typeface="微軟正黑體"/>
            </a:endParaRPr>
          </a:p>
          <a:p>
            <a:r>
              <a:rPr lang="en-US" altLang="zh-TW" sz="2000" b="1">
                <a:latin typeface="Tw Cen MT"/>
                <a:ea typeface="微軟正黑體"/>
                <a:cs typeface="微軟正黑體"/>
              </a:rPr>
              <a:t>5.</a:t>
            </a:r>
            <a:r>
              <a:rPr lang="zh-TW" altLang="en-US" sz="2000" b="1">
                <a:latin typeface="Tw Cen MT"/>
                <a:ea typeface="微軟正黑體"/>
                <a:cs typeface="微軟正黑體"/>
              </a:rPr>
              <a:t>果核數位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標題 1"/>
          <p:cNvSpPr>
            <a:spLocks noGrp="1"/>
          </p:cNvSpPr>
          <p:nvPr>
            <p:ph type="title" idx="4294967295"/>
          </p:nvPr>
        </p:nvSpPr>
        <p:spPr>
          <a:xfrm>
            <a:off x="500063" y="427038"/>
            <a:ext cx="5602287" cy="384175"/>
          </a:xfrm>
        </p:spPr>
        <p:txBody>
          <a:bodyPr anchor="b">
            <a:normAutofit/>
          </a:bodyPr>
          <a:lstStyle/>
          <a:p>
            <a:r>
              <a:rPr lang="zh-TW" altLang="en-US" sz="4000">
                <a:ea typeface="微軟正黑體"/>
                <a:cs typeface="微軟正黑體"/>
              </a:rPr>
              <a:t>橘子公司</a:t>
            </a:r>
            <a:r>
              <a:rPr lang="en-US" altLang="zh-TW" sz="4000">
                <a:ea typeface="微軟正黑體"/>
                <a:cs typeface="微軟正黑體"/>
              </a:rPr>
              <a:t>-</a:t>
            </a:r>
            <a:r>
              <a:rPr lang="zh-TW" altLang="en-US" sz="4000">
                <a:ea typeface="微軟正黑體"/>
                <a:cs typeface="微軟正黑體"/>
              </a:rPr>
              <a:t>上下游通路</a:t>
            </a:r>
          </a:p>
        </p:txBody>
      </p:sp>
      <p:sp>
        <p:nvSpPr>
          <p:cNvPr id="35842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454025" y="1793875"/>
            <a:ext cx="3922713" cy="2752725"/>
          </a:xfrm>
        </p:spPr>
        <p:txBody>
          <a:bodyPr/>
          <a:lstStyle/>
          <a:p>
            <a:endParaRPr lang="zh-TW" altLang="en-US">
              <a:ea typeface="微軟正黑體"/>
              <a:cs typeface="微軟正黑體"/>
            </a:endParaRPr>
          </a:p>
        </p:txBody>
      </p:sp>
      <p:sp>
        <p:nvSpPr>
          <p:cNvPr id="35843" name="內容版面配置區 3"/>
          <p:cNvSpPr>
            <a:spLocks noGrp="1"/>
          </p:cNvSpPr>
          <p:nvPr>
            <p:ph sz="quarter" idx="4294967295"/>
          </p:nvPr>
        </p:nvSpPr>
        <p:spPr>
          <a:xfrm>
            <a:off x="4683125" y="1793875"/>
            <a:ext cx="3924300" cy="2752725"/>
          </a:xfrm>
        </p:spPr>
        <p:txBody>
          <a:bodyPr/>
          <a:lstStyle/>
          <a:p>
            <a:endParaRPr lang="zh-TW" altLang="en-US">
              <a:ea typeface="微軟正黑體"/>
              <a:cs typeface="微軟正黑體"/>
            </a:endParaRPr>
          </a:p>
        </p:txBody>
      </p:sp>
      <p:sp>
        <p:nvSpPr>
          <p:cNvPr id="35844" name="文字版面配置區 5"/>
          <p:cNvSpPr>
            <a:spLocks noGrp="1"/>
          </p:cNvSpPr>
          <p:nvPr>
            <p:ph type="body" sz="quarter" idx="4294967295"/>
          </p:nvPr>
        </p:nvSpPr>
        <p:spPr>
          <a:xfrm>
            <a:off x="454025" y="1208088"/>
            <a:ext cx="3922713" cy="555625"/>
          </a:xfrm>
          <a:solidFill>
            <a:schemeClr val="accent2"/>
          </a:solidFill>
        </p:spPr>
        <p:txBody>
          <a:bodyPr anchor="ctr"/>
          <a:lstStyle/>
          <a:p>
            <a:pPr>
              <a:buFontTx/>
              <a:buNone/>
            </a:pPr>
            <a:endParaRPr lang="zh-TW" altLang="en-US" sz="2300" b="1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4294967295"/>
          </p:nvPr>
        </p:nvSpPr>
        <p:spPr>
          <a:xfrm>
            <a:off x="4683125" y="1208088"/>
            <a:ext cx="3924300" cy="555625"/>
          </a:xfrm>
          <a:solidFill>
            <a:schemeClr val="accent4"/>
          </a:solidFill>
        </p:spPr>
        <p:txBody>
          <a:bodyPr anchor="ctr">
            <a:normAutofit/>
          </a:bodyPr>
          <a:lstStyle/>
          <a:p>
            <a:pPr>
              <a:buFontTx/>
              <a:buNone/>
            </a:pPr>
            <a:endParaRPr lang="zh-TW" altLang="en-US" sz="2300" b="1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  <p:pic>
        <p:nvPicPr>
          <p:cNvPr id="35846" name="Picture 2" descr="C:\Users\user\Desktop\橘子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0"/>
            <a:ext cx="98329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標題 1"/>
          <p:cNvSpPr>
            <a:spLocks noGrp="1"/>
          </p:cNvSpPr>
          <p:nvPr>
            <p:ph type="title" idx="4294967295"/>
          </p:nvPr>
        </p:nvSpPr>
        <p:spPr>
          <a:xfrm>
            <a:off x="520700" y="195263"/>
            <a:ext cx="8153400" cy="1006475"/>
          </a:xfrm>
        </p:spPr>
        <p:txBody>
          <a:bodyPr anchor="b"/>
          <a:lstStyle/>
          <a:p>
            <a:r>
              <a:rPr lang="zh-TW" altLang="en-US">
                <a:ea typeface="微軟正黑體"/>
                <a:cs typeface="微軟正黑體"/>
              </a:rPr>
              <a:t>銷售和營收概況</a:t>
            </a:r>
          </a:p>
        </p:txBody>
      </p:sp>
      <p:graphicFrame>
        <p:nvGraphicFramePr>
          <p:cNvPr id="37951" name="Group 63"/>
          <p:cNvGraphicFramePr>
            <a:graphicFrameLocks noGrp="1"/>
          </p:cNvGraphicFramePr>
          <p:nvPr>
            <p:ph idx="4294967295"/>
          </p:nvPr>
        </p:nvGraphicFramePr>
        <p:xfrm>
          <a:off x="449263" y="1635125"/>
          <a:ext cx="8229600" cy="3243263"/>
        </p:xfrm>
        <a:graphic>
          <a:graphicData uri="http://schemas.openxmlformats.org/drawingml/2006/table">
            <a:tbl>
              <a:tblPr/>
              <a:tblGrid>
                <a:gridCol w="1176337"/>
                <a:gridCol w="1174750"/>
                <a:gridCol w="1176338"/>
                <a:gridCol w="1174750"/>
                <a:gridCol w="1176337"/>
                <a:gridCol w="1176338"/>
                <a:gridCol w="1174750"/>
              </a:tblGrid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項目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說明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2011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</a:t>
                      </a: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2011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</a:t>
                      </a: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2011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</a:t>
                      </a: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2011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</a:t>
                      </a: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2011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年</a:t>
                      </a: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</a:t>
                      </a: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(1)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套裝軟體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(2)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雜誌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(3)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線上遊戲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386,893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330,441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359,206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456,023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385,606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(4)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週邊商品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291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932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其他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其他營業項目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12,950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16,620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20,750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18,795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18,515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減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銷貨退回折讓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1,429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1,527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1,832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2,095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6,125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合計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業務營收淨額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398,414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345,825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378,127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472,726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398,928</a:t>
                      </a:r>
                    </a:p>
                  </a:txBody>
                  <a:tcPr marT="34290" marB="3429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47" name="Rectangle 2"/>
          <p:cNvSpPr>
            <a:spLocks noChangeArrowheads="1"/>
          </p:cNvSpPr>
          <p:nvPr/>
        </p:nvSpPr>
        <p:spPr bwMode="auto">
          <a:xfrm>
            <a:off x="520700" y="1184275"/>
            <a:ext cx="1038225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0631" tIns="133308" rIns="93633" bIns="0" anchor="ctr">
            <a:spAutoFit/>
          </a:bodyPr>
          <a:lstStyle/>
          <a:p>
            <a:r>
              <a:rPr kumimoji="1" lang="zh-TW" sz="1100" b="1">
                <a:latin typeface="新細明體" pitchFamily="18" charset="-120"/>
                <a:ea typeface="新細明體" pitchFamily="18" charset="-120"/>
              </a:rPr>
              <a:t>橘子 產品營收</a:t>
            </a:r>
          </a:p>
          <a:p>
            <a:pPr eaLnBrk="0" fontAlgn="t" hangingPunct="0"/>
            <a:r>
              <a:rPr kumimoji="1" lang="zh-TW" sz="800" b="1">
                <a:solidFill>
                  <a:srgbClr val="999999"/>
                </a:solidFill>
                <a:latin typeface="Tahoma" pitchFamily="34" charset="0"/>
                <a:ea typeface="新細明體" pitchFamily="18" charset="-120"/>
                <a:cs typeface="Tahoma" pitchFamily="34" charset="0"/>
              </a:rPr>
              <a:t>金額單位：新台幣元</a:t>
            </a:r>
            <a:endParaRPr kumimoji="1" lang="zh-TW" sz="800">
              <a:ea typeface="新細明體" pitchFamily="18" charset="-120"/>
            </a:endParaRPr>
          </a:p>
          <a:p>
            <a:pPr eaLnBrk="0" hangingPunct="0"/>
            <a:endParaRPr kumimoji="1" lang="zh-TW">
              <a:ea typeface="新細明體" pitchFamily="18" charset="-120"/>
            </a:endParaRPr>
          </a:p>
        </p:txBody>
      </p:sp>
      <p:sp>
        <p:nvSpPr>
          <p:cNvPr id="37948" name="Control 3"/>
          <p:cNvSpPr>
            <a:spLocks noChangeArrowheads="1" noChangeShapeType="1"/>
          </p:cNvSpPr>
          <p:nvPr/>
        </p:nvSpPr>
        <p:spPr bwMode="auto">
          <a:xfrm>
            <a:off x="457200" y="1389063"/>
            <a:ext cx="582613" cy="14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>
              <a:latin typeface="Tw Cen MT"/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idx="4294967295"/>
          </p:nvPr>
        </p:nvSpPr>
        <p:spPr>
          <a:xfrm>
            <a:off x="2362200" y="2343150"/>
            <a:ext cx="6477000" cy="2038350"/>
          </a:xfrm>
        </p:spPr>
        <p:txBody>
          <a:bodyPr anchor="b">
            <a:normAutofit/>
          </a:bodyPr>
          <a:lstStyle/>
          <a:p>
            <a:endParaRPr lang="zh-TW" altLang="en-US">
              <a:ea typeface="微軟正黑體"/>
              <a:cs typeface="微軟正黑體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2362200" y="4537075"/>
            <a:ext cx="6515100" cy="514350"/>
          </a:xfrm>
        </p:spPr>
        <p:txBody>
          <a:bodyPr anchor="ctr">
            <a:normAutofit/>
          </a:bodyPr>
          <a:lstStyle/>
          <a:p>
            <a:pPr marL="0" indent="0">
              <a:buFontTx/>
              <a:buNone/>
            </a:pPr>
            <a:endParaRPr lang="zh-TW" altLang="en-US" sz="2700">
              <a:solidFill>
                <a:srgbClr val="FFFFFF"/>
              </a:solidFill>
              <a:ea typeface="微軟正黑體"/>
              <a:cs typeface="微軟正黑體"/>
            </a:endParaRPr>
          </a:p>
        </p:txBody>
      </p:sp>
      <p:graphicFrame>
        <p:nvGraphicFramePr>
          <p:cNvPr id="39116" name="Group 204"/>
          <p:cNvGraphicFramePr>
            <a:graphicFrameLocks noGrp="1"/>
          </p:cNvGraphicFramePr>
          <p:nvPr/>
        </p:nvGraphicFramePr>
        <p:xfrm>
          <a:off x="36513" y="0"/>
          <a:ext cx="9107487" cy="5153025"/>
        </p:xfrm>
        <a:graphic>
          <a:graphicData uri="http://schemas.openxmlformats.org/drawingml/2006/table">
            <a:tbl>
              <a:tblPr/>
              <a:tblGrid>
                <a:gridCol w="1190625"/>
                <a:gridCol w="1406525"/>
                <a:gridCol w="1084262"/>
                <a:gridCol w="1085850"/>
                <a:gridCol w="1084263"/>
                <a:gridCol w="1085850"/>
                <a:gridCol w="1084262"/>
                <a:gridCol w="1085850"/>
              </a:tblGrid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99.1Q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99.2Q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99.3Q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99.4Q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100.1Q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獲利能力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營業毛利率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47.47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49.54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49.23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47.83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46.9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15.35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15.06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15.86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16.42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14.5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稅後淨利率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11.13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5.02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0.77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5.84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10.38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18.88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12.6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17.67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10.79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12.83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股東權益報酬率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4.14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1.88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0.34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2.35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4.71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7.44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4.42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7.34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4.27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5.18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經營能力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應收帳款週轉率</a:t>
                      </a: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次</a:t>
                      </a: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)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0.98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0.92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1.04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1.07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1.11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1.48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1.41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1.65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1.41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1.38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存貨週轉率</a:t>
                      </a: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次</a:t>
                      </a: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)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7.76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7.52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12.25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16.72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17.89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11.67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9.82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11.89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11.84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12.18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償債能力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流動比率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206.47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158.31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169.99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168.93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160.82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154.65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115.02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137.77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155.7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158.79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速動比率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190.67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151.03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164.52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163.8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156.91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145.56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108.2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131.2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146.8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148.2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財務結構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負債比率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26.25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34.5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30.57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28.9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31.98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31.07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38.01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38.79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31.51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31.54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市場價值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本益比</a:t>
                      </a:r>
                    </a:p>
                  </a:txBody>
                  <a:tcPr marL="118688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32.63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14.9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14.9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14.9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14.9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13.85</a:t>
                      </a: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每股盈餘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遊戲橘子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0.73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1.05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1.11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1.52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0.84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智冠</a:t>
                      </a:r>
                      <a:endParaRPr kumimoji="0" lang="zh-TW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3.03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4.83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7.68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9.42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2.21</a:t>
                      </a:r>
                      <a:endParaRPr kumimoji="0" lang="en-US" altLang="zh-TW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微軟正黑體"/>
                        <a:cs typeface="微軟正黑體"/>
                      </a:endParaRPr>
                    </a:p>
                  </a:txBody>
                  <a:tcPr marL="7913" marR="7913" marT="593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458788" y="273050"/>
            <a:ext cx="8228012" cy="790575"/>
          </a:xfrm>
        </p:spPr>
        <p:txBody>
          <a:bodyPr anchor="b">
            <a:normAutofit/>
          </a:bodyPr>
          <a:lstStyle/>
          <a:p>
            <a:r>
              <a:rPr lang="en-US" altLang="zh-TW" sz="4000">
                <a:ea typeface="微軟正黑體"/>
                <a:cs typeface="微軟正黑體"/>
              </a:rPr>
              <a:t/>
            </a:r>
            <a:br>
              <a:rPr lang="en-US" altLang="zh-TW" sz="4000">
                <a:ea typeface="微軟正黑體"/>
                <a:cs typeface="微軟正黑體"/>
              </a:rPr>
            </a:br>
            <a:endParaRPr lang="zh-TW" altLang="en-US" sz="4000">
              <a:ea typeface="微軟正黑體"/>
              <a:cs typeface="微軟正黑體"/>
            </a:endParaRPr>
          </a:p>
        </p:txBody>
      </p:sp>
      <p:graphicFrame>
        <p:nvGraphicFramePr>
          <p:cNvPr id="39938" name="圖表 14"/>
          <p:cNvGraphicFramePr>
            <a:graphicFrameLocks/>
          </p:cNvGraphicFramePr>
          <p:nvPr/>
        </p:nvGraphicFramePr>
        <p:xfrm>
          <a:off x="849313" y="288925"/>
          <a:ext cx="6413500" cy="4668838"/>
        </p:xfrm>
        <a:graphic>
          <a:graphicData uri="http://schemas.openxmlformats.org/presentationml/2006/ole">
            <p:oleObj spid="_x0000_s39938" r:id="rId3" imgW="6413548" imgH="4669941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1" name="圖表 5"/>
          <p:cNvGraphicFramePr>
            <a:graphicFrameLocks/>
          </p:cNvGraphicFramePr>
          <p:nvPr/>
        </p:nvGraphicFramePr>
        <p:xfrm>
          <a:off x="1208088" y="288925"/>
          <a:ext cx="6654800" cy="4062413"/>
        </p:xfrm>
        <a:graphic>
          <a:graphicData uri="http://schemas.openxmlformats.org/presentationml/2006/ole">
            <p:oleObj spid="_x0000_s40961" name="圖表" r:id="rId3" imgW="6658051" imgH="405780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5" name="圖表 4"/>
          <p:cNvGraphicFramePr>
            <a:graphicFrameLocks/>
          </p:cNvGraphicFramePr>
          <p:nvPr/>
        </p:nvGraphicFramePr>
        <p:xfrm>
          <a:off x="1281113" y="360363"/>
          <a:ext cx="6534150" cy="4294187"/>
        </p:xfrm>
        <a:graphic>
          <a:graphicData uri="http://schemas.openxmlformats.org/presentationml/2006/ole">
            <p:oleObj spid="_x0000_s41985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09" name="圖表 2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3009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3" name="圖表 4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4033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7" name="圖表 2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5057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1" name="圖表 2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6081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5" name="圖表 2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7105" r:id="rId3" imgW="6535478" imgH="4298052" progId="Excel.Chart.8">
              <p:embed/>
            </p:oleObj>
          </a:graphicData>
        </a:graphic>
      </p:graphicFrame>
      <p:pic>
        <p:nvPicPr>
          <p:cNvPr id="47106" name="圖片 3"/>
          <p:cNvPicPr>
            <a:picLocks noChangeAspect="1" noChangeArrowheads="1"/>
          </p:cNvPicPr>
          <p:nvPr/>
        </p:nvPicPr>
        <p:blipFill>
          <a:blip r:embed="rId4"/>
          <a:srcRect l="13403" t="39536" r="73032" b="24710"/>
          <a:stretch>
            <a:fillRect/>
          </a:stretch>
        </p:blipFill>
        <p:spPr bwMode="auto">
          <a:xfrm>
            <a:off x="179388" y="1995488"/>
            <a:ext cx="13684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29" name="圖表 3"/>
          <p:cNvGraphicFramePr>
            <a:graphicFrameLocks/>
          </p:cNvGraphicFramePr>
          <p:nvPr/>
        </p:nvGraphicFramePr>
        <p:xfrm>
          <a:off x="1425575" y="360363"/>
          <a:ext cx="6532563" cy="4294187"/>
        </p:xfrm>
        <a:graphic>
          <a:graphicData uri="http://schemas.openxmlformats.org/presentationml/2006/ole">
            <p:oleObj spid="_x0000_s48129" r:id="rId3" imgW="6535478" imgH="429805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223" name="Group 71"/>
          <p:cNvGraphicFramePr>
            <a:graphicFrameLocks noGrp="1"/>
          </p:cNvGraphicFramePr>
          <p:nvPr/>
        </p:nvGraphicFramePr>
        <p:xfrm>
          <a:off x="377825" y="555625"/>
          <a:ext cx="8766175" cy="4203700"/>
        </p:xfrm>
        <a:graphic>
          <a:graphicData uri="http://schemas.openxmlformats.org/drawingml/2006/table">
            <a:tbl>
              <a:tblPr/>
              <a:tblGrid>
                <a:gridCol w="1543050"/>
                <a:gridCol w="1122363"/>
                <a:gridCol w="747712"/>
                <a:gridCol w="633413"/>
                <a:gridCol w="633412"/>
                <a:gridCol w="631825"/>
                <a:gridCol w="633413"/>
                <a:gridCol w="633412"/>
                <a:gridCol w="631825"/>
                <a:gridCol w="633413"/>
                <a:gridCol w="922337"/>
              </a:tblGrid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期別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100.1Q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99.4Q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99.3Q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99.2Q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99.1Q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98.4Q</a:t>
                      </a:r>
                      <a:endParaRPr kumimoji="0" lang="zh-TW" alt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98.3Q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98.2Q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平均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預估淨利率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稅後淨利率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10.38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5.84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0.77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5.02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11.13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8.67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10.25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15.37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8.43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預估本益比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本益比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39.75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32.63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28.64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28.64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28.64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34.69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預估營收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1,849,387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,000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rowSpan="5"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 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預估淨利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1.56</a:t>
                      </a: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億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gridSpan="9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</a:t>
                      </a: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EPS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1.00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gridSpan="9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流通在外股數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156,400,000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gridSpan="9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預估股價</a:t>
                      </a:r>
                      <a:endParaRPr kumimoji="0" lang="zh-TW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/>
                          <a:cs typeface="微軟正黑體"/>
                        </a:rPr>
                        <a:t>34.69</a:t>
                      </a: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9639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AF0"/>
                    </a:solidFill>
                  </a:tcPr>
                </a:tc>
                <a:tc gridSpan="9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219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16238" y="2427288"/>
            <a:ext cx="5832475" cy="2378075"/>
          </a:xfrm>
        </p:spPr>
        <p:txBody>
          <a:bodyPr>
            <a:spAutoFit/>
          </a:bodyPr>
          <a:lstStyle/>
          <a:p>
            <a:pPr eaLnBrk="0" hangingPunct="0"/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預估淨利</a:t>
            </a: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1849387000*0.0843=155,903,324</a:t>
            </a:r>
            <a:b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預估</a:t>
            </a: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EPS:</a:t>
            </a:r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155,903,324/156,400,000=1.00</a:t>
            </a:r>
            <a:r>
              <a:rPr lang="en-US" altLang="zh-TW" sz="250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en-US" altLang="zh-TW" sz="2500">
                <a:solidFill>
                  <a:schemeClr val="tx1"/>
                </a:solidFill>
                <a:cs typeface="Times New Roman" pitchFamily="18" charset="0"/>
              </a:rPr>
            </a:br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預估股價</a:t>
            </a: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zh-TW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1.00*34.69=34.69</a:t>
            </a:r>
            <a:r>
              <a:rPr lang="en-US" altLang="zh-TW" sz="250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en-US" altLang="zh-TW" sz="2500">
                <a:solidFill>
                  <a:schemeClr val="tx1"/>
                </a:solidFill>
                <a:cs typeface="Times New Roman" pitchFamily="18" charset="0"/>
              </a:rPr>
            </a:br>
            <a:r>
              <a:rPr lang="zh-TW" altLang="en-US" sz="25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目標價：</a:t>
            </a:r>
            <a:r>
              <a:rPr lang="en-US" altLang="zh-TW" sz="25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34.69</a:t>
            </a:r>
            <a:endParaRPr lang="en-US" altLang="zh-TW" sz="250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9220" name="文字方塊 1"/>
          <p:cNvSpPr txBox="1">
            <a:spLocks noChangeArrowheads="1"/>
          </p:cNvSpPr>
          <p:nvPr/>
        </p:nvSpPr>
        <p:spPr bwMode="auto">
          <a:xfrm>
            <a:off x="1908175" y="0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>
                <a:latin typeface="Tw Cen MT"/>
                <a:ea typeface="微軟正黑體"/>
                <a:cs typeface="微軟正黑體"/>
              </a:rPr>
              <a:t>目標價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標題 1"/>
          <p:cNvSpPr>
            <a:spLocks noGrp="1"/>
          </p:cNvSpPr>
          <p:nvPr>
            <p:ph type="title" idx="4294967295"/>
          </p:nvPr>
        </p:nvSpPr>
        <p:spPr>
          <a:xfrm>
            <a:off x="2916238" y="2767013"/>
            <a:ext cx="5759450" cy="2376487"/>
          </a:xfrm>
        </p:spPr>
        <p:txBody>
          <a:bodyPr anchor="b"/>
          <a:lstStyle/>
          <a:p>
            <a:r>
              <a:rPr lang="en-US" altLang="zh-TW" sz="320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搭上遊戲產業旺季發展趨勢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/>
            </a:r>
            <a:br>
              <a:rPr lang="en-US" altLang="zh-TW" sz="3200">
                <a:latin typeface="微軟正黑體"/>
                <a:ea typeface="微軟正黑體"/>
                <a:cs typeface="微軟正黑體"/>
              </a:rPr>
            </a:b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積極擴展行動手持式裝置上</a:t>
            </a:r>
            <a:br>
              <a:rPr lang="zh-TW" altLang="en-US" sz="3200">
                <a:latin typeface="微軟正黑體"/>
                <a:ea typeface="微軟正黑體"/>
                <a:cs typeface="微軟正黑體"/>
              </a:rPr>
            </a:b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的遊戲產品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/>
            </a:r>
            <a:br>
              <a:rPr lang="en-US" altLang="zh-TW" sz="3200">
                <a:latin typeface="微軟正黑體"/>
                <a:ea typeface="微軟正黑體"/>
                <a:cs typeface="微軟正黑體"/>
              </a:rPr>
            </a:b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3.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深根台、港、澳市場，</a:t>
            </a:r>
            <a:br>
              <a:rPr lang="zh-TW" altLang="en-US" sz="3200">
                <a:latin typeface="微軟正黑體"/>
                <a:ea typeface="微軟正黑體"/>
                <a:cs typeface="微軟正黑體"/>
              </a:rPr>
            </a:b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穩固產業市佔率</a:t>
            </a:r>
            <a:r>
              <a:rPr lang="zh-TW" altLang="en-US"/>
              <a:t>。</a:t>
            </a:r>
            <a:r>
              <a:rPr lang="zh-TW" altLang="en-US" sz="3200">
                <a:solidFill>
                  <a:schemeClr val="tx1"/>
                </a:solidFill>
                <a:latin typeface="微軟正黑體"/>
              </a:rPr>
              <a:t/>
            </a:r>
            <a:br>
              <a:rPr lang="zh-TW" altLang="en-US" sz="3200">
                <a:solidFill>
                  <a:schemeClr val="tx1"/>
                </a:solidFill>
                <a:latin typeface="微軟正黑體"/>
              </a:rPr>
            </a:br>
            <a:r>
              <a:rPr lang="zh-TW" altLang="en-US" sz="3400">
                <a:solidFill>
                  <a:schemeClr val="tx1"/>
                </a:solidFill>
              </a:rPr>
              <a:t/>
            </a:r>
            <a:br>
              <a:rPr lang="zh-TW" altLang="en-US" sz="3400">
                <a:solidFill>
                  <a:schemeClr val="tx1"/>
                </a:solidFill>
              </a:rPr>
            </a:br>
            <a:endParaRPr lang="zh-TW" altLang="en-US" sz="3400">
              <a:solidFill>
                <a:schemeClr val="tx1"/>
              </a:solidFill>
            </a:endParaRPr>
          </a:p>
        </p:txBody>
      </p:sp>
      <p:sp>
        <p:nvSpPr>
          <p:cNvPr id="50178" name="文字方塊 2"/>
          <p:cNvSpPr txBox="1">
            <a:spLocks noChangeArrowheads="1"/>
          </p:cNvSpPr>
          <p:nvPr/>
        </p:nvSpPr>
        <p:spPr bwMode="auto">
          <a:xfrm>
            <a:off x="493713" y="374650"/>
            <a:ext cx="51133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600"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二、展望與預測</a:t>
            </a:r>
            <a:endParaRPr lang="zh-TW" altLang="en-US" sz="3600">
              <a:latin typeface="Tw Cen MT"/>
              <a:ea typeface="新細明體" pitchFamily="18" charset="-120"/>
              <a:cs typeface="Times New Roman" pitchFamily="18" charset="0"/>
            </a:endParaRPr>
          </a:p>
        </p:txBody>
      </p:sp>
      <p:pic>
        <p:nvPicPr>
          <p:cNvPr id="50179" name="圖片 3"/>
          <p:cNvPicPr>
            <a:picLocks noChangeAspect="1" noChangeArrowheads="1"/>
          </p:cNvPicPr>
          <p:nvPr/>
        </p:nvPicPr>
        <p:blipFill>
          <a:blip r:embed="rId2"/>
          <a:srcRect l="35796" t="44185" r="43283" b="17732"/>
          <a:stretch>
            <a:fillRect/>
          </a:stretch>
        </p:blipFill>
        <p:spPr bwMode="auto">
          <a:xfrm>
            <a:off x="323850" y="1492250"/>
            <a:ext cx="2568575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標題 1"/>
          <p:cNvSpPr>
            <a:spLocks noGrp="1"/>
          </p:cNvSpPr>
          <p:nvPr>
            <p:ph type="title" idx="4294967295"/>
          </p:nvPr>
        </p:nvSpPr>
        <p:spPr>
          <a:xfrm>
            <a:off x="-2268538" y="771525"/>
            <a:ext cx="8153401" cy="1006475"/>
          </a:xfrm>
        </p:spPr>
        <p:txBody>
          <a:bodyPr anchor="b"/>
          <a:lstStyle/>
          <a:p>
            <a:r>
              <a:rPr lang="zh-TW" altLang="en-US" sz="3800">
                <a:solidFill>
                  <a:schemeClr val="tx1"/>
                </a:solidFill>
                <a:latin typeface="Times New Roman" pitchFamily="18" charset="0"/>
                <a:ea typeface="華康新綜藝體W9" pitchFamily="81" charset="-120"/>
                <a:cs typeface="Times New Roman" pitchFamily="18" charset="0"/>
              </a:rPr>
              <a:t>三、投資建議</a:t>
            </a:r>
            <a:endParaRPr lang="zh-TW" altLang="en-US" sz="3800">
              <a:ea typeface="華康新綜藝體W9" pitchFamily="81" charset="-120"/>
              <a:cs typeface="Times New Roman" pitchFamily="18" charset="0"/>
            </a:endParaRPr>
          </a:p>
        </p:txBody>
      </p:sp>
      <p:sp>
        <p:nvSpPr>
          <p:cNvPr id="51202" name="文字方塊 2"/>
          <p:cNvSpPr txBox="1">
            <a:spLocks noChangeArrowheads="1"/>
          </p:cNvSpPr>
          <p:nvPr/>
        </p:nvSpPr>
        <p:spPr bwMode="auto">
          <a:xfrm>
            <a:off x="468313" y="1779588"/>
            <a:ext cx="835183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200">
                <a:latin typeface="微軟正黑體"/>
                <a:ea typeface="微軟正黑體"/>
                <a:cs typeface="微軟正黑體"/>
              </a:rPr>
              <a:t>橘子公司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100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年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7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月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7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日收盤價為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48.70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元，較本組研究目標價</a:t>
            </a:r>
            <a:r>
              <a:rPr lang="en-US" altLang="zh-TW" sz="3200">
                <a:latin typeface="微軟正黑體"/>
                <a:ea typeface="微軟正黑體"/>
                <a:cs typeface="微軟正黑體"/>
              </a:rPr>
              <a:t>34.69</a:t>
            </a:r>
            <a:r>
              <a:rPr lang="zh-TW" altLang="en-US" sz="3200">
                <a:latin typeface="微軟正黑體"/>
                <a:ea typeface="微軟正黑體"/>
                <a:cs typeface="微軟正黑體"/>
              </a:rPr>
              <a:t>元相對偏高，投資持股建議賣出。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WidescreenPresentatio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85</TotalTime>
  <Words>2251</Words>
  <Application>Microsoft Office PowerPoint</Application>
  <PresentationFormat>如螢幕大小 (16:9)</PresentationFormat>
  <Paragraphs>380</Paragraphs>
  <Slides>37</Slides>
  <Notes>7</Notes>
  <HiddenSlides>0</HiddenSlides>
  <MMClips>0</MMClips>
  <ScaleCrop>false</ScaleCrop>
  <HeadingPairs>
    <vt:vector size="8" baseType="variant">
      <vt:variant>
        <vt:lpstr>使用字型</vt:lpstr>
      </vt:variant>
      <vt:variant>
        <vt:i4>15</vt:i4>
      </vt:variant>
      <vt:variant>
        <vt:lpstr>簡報設計範本</vt:lpstr>
      </vt:variant>
      <vt:variant>
        <vt:i4>3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37</vt:i4>
      </vt:variant>
    </vt:vector>
  </HeadingPairs>
  <TitlesOfParts>
    <vt:vector size="57" baseType="lpstr">
      <vt:lpstr>Tw Cen MT</vt:lpstr>
      <vt:lpstr>Arial</vt:lpstr>
      <vt:lpstr>Wingdings</vt:lpstr>
      <vt:lpstr>Wingdings 2</vt:lpstr>
      <vt:lpstr>Calibri</vt:lpstr>
      <vt:lpstr>新細明體</vt:lpstr>
      <vt:lpstr>微軟正黑體</vt:lpstr>
      <vt:lpstr>Adobe Gothic Std B</vt:lpstr>
      <vt:lpstr>華康行楷體W5(P)</vt:lpstr>
      <vt:lpstr>標楷體</vt:lpstr>
      <vt:lpstr>華康新綜藝體W9</vt:lpstr>
      <vt:lpstr>書法家中黑體</vt:lpstr>
      <vt:lpstr>Kozuka Mincho Pro M</vt:lpstr>
      <vt:lpstr>Times New Roman</vt:lpstr>
      <vt:lpstr>Tahoma</vt:lpstr>
      <vt:lpstr>WidescreenPresentation</vt:lpstr>
      <vt:lpstr>WidescreenPresentation</vt:lpstr>
      <vt:lpstr>預設簡報設計</vt:lpstr>
      <vt:lpstr>Microsoft Office Excel 圖表</vt:lpstr>
      <vt:lpstr>Microsoft Excel 圖表</vt:lpstr>
      <vt:lpstr>2011金融菁英培訓營 –遊戲文創產業研究高孟汶的培訓實錄</vt:lpstr>
      <vt:lpstr>投影片 2</vt:lpstr>
      <vt:lpstr>虛擬人生及現金流</vt:lpstr>
      <vt:lpstr>企業參訪與講座</vt:lpstr>
      <vt:lpstr>遊戲產業之產業研究</vt:lpstr>
      <vt:lpstr>投影片 6</vt:lpstr>
      <vt:lpstr>產業研究---線上遊戲</vt:lpstr>
      <vt:lpstr>投影片 8</vt:lpstr>
      <vt:lpstr>發展歷程</vt:lpstr>
      <vt:lpstr>產業特性</vt:lpstr>
      <vt:lpstr>投影片 11</vt:lpstr>
      <vt:lpstr>供給面</vt:lpstr>
      <vt:lpstr>需求面</vt:lpstr>
      <vt:lpstr>產業合作</vt:lpstr>
      <vt:lpstr>產業合作</vt:lpstr>
      <vt:lpstr>線上遊戲產值</vt:lpstr>
      <vt:lpstr>投影片 17</vt:lpstr>
      <vt:lpstr>遊戲橘子-市佔率</vt:lpstr>
      <vt:lpstr>投影片 19</vt:lpstr>
      <vt:lpstr>投影片 20</vt:lpstr>
      <vt:lpstr>投影片 21</vt:lpstr>
      <vt:lpstr>橘子子公司-代理遊戲為主，在日香、港、韓個國設立子公司，自行營運當地紮根了解市場。</vt:lpstr>
      <vt:lpstr>橘子公司-上下游通路</vt:lpstr>
      <vt:lpstr>銷售和營收概況</vt:lpstr>
      <vt:lpstr>投影片 25</vt:lpstr>
      <vt:lpstr> 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預估淨利:  1849387000*0.0843=155,903,324 預估EPS:   155,903,324/156,400,000=1.00 預估股價: 1.00*34.69=34.69 目標價：34.69</vt:lpstr>
      <vt:lpstr>1.搭上遊戲產業旺季發展趨勢 2.積極擴展行動手持式裝置上 的遊戲產品 3.深根台、港、澳市場， 穩固產業市佔率。  </vt:lpstr>
      <vt:lpstr>三、投資建議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2011金融菁英培訓營 –遊戲文創產業研究高孟汶的培訓實錄</dc:title>
  <dc:creator/>
  <cp:lastModifiedBy/>
  <cp:revision>2</cp:revision>
  <dcterms:created xsi:type="dcterms:W3CDTF">2011-07-04T05:16:33Z</dcterms:created>
  <dcterms:modified xsi:type="dcterms:W3CDTF">2011-09-14T17:54:50Z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1028</vt:i4>
  </property>
  <property fmtid="{D5CDD505-2E9C-101B-9397-08002B2CF9AE}" pid="3" name="_Version">
    <vt:lpwstr>12.0.4518</vt:lpwstr>
  </property>
</Properties>
</file>