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2" r:id="rId6"/>
    <p:sldId id="264" r:id="rId7"/>
    <p:sldId id="263" r:id="rId8"/>
    <p:sldId id="266" r:id="rId9"/>
    <p:sldId id="268" r:id="rId10"/>
    <p:sldId id="270" r:id="rId11"/>
    <p:sldId id="271" r:id="rId12"/>
    <p:sldId id="273" r:id="rId13"/>
    <p:sldId id="274" r:id="rId14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792" y="21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6E749-DBDA-4549-8EE0-538884BDB383}" type="datetimeFigureOut">
              <a:rPr lang="zh-TW" altLang="en-US" smtClean="0"/>
              <a:pPr/>
              <a:t>2012/3/27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C1919-3B02-4D17-B791-9CA8DF83BC0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47853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6E749-DBDA-4549-8EE0-538884BDB383}" type="datetimeFigureOut">
              <a:rPr lang="zh-TW" altLang="en-US" smtClean="0"/>
              <a:pPr/>
              <a:t>2012/3/27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C1919-3B02-4D17-B791-9CA8DF83BC0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26453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6E749-DBDA-4549-8EE0-538884BDB383}" type="datetimeFigureOut">
              <a:rPr lang="zh-TW" altLang="en-US" smtClean="0"/>
              <a:pPr/>
              <a:t>2012/3/27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C1919-3B02-4D17-B791-9CA8DF83BC0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5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6E749-DBDA-4549-8EE0-538884BDB383}" type="datetimeFigureOut">
              <a:rPr lang="zh-TW" altLang="en-US" smtClean="0"/>
              <a:pPr/>
              <a:t>2012/3/27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C1919-3B02-4D17-B791-9CA8DF83BC0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1644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6E749-DBDA-4549-8EE0-538884BDB383}" type="datetimeFigureOut">
              <a:rPr lang="zh-TW" altLang="en-US" smtClean="0"/>
              <a:pPr/>
              <a:t>2012/3/27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C1919-3B02-4D17-B791-9CA8DF83BC0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2842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6E749-DBDA-4549-8EE0-538884BDB383}" type="datetimeFigureOut">
              <a:rPr lang="zh-TW" altLang="en-US" smtClean="0"/>
              <a:pPr/>
              <a:t>2012/3/27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C1919-3B02-4D17-B791-9CA8DF83BC0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2347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6E749-DBDA-4549-8EE0-538884BDB383}" type="datetimeFigureOut">
              <a:rPr lang="zh-TW" altLang="en-US" smtClean="0"/>
              <a:pPr/>
              <a:t>2012/3/27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C1919-3B02-4D17-B791-9CA8DF83BC0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80394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6E749-DBDA-4549-8EE0-538884BDB383}" type="datetimeFigureOut">
              <a:rPr lang="zh-TW" altLang="en-US" smtClean="0"/>
              <a:pPr/>
              <a:t>2012/3/27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C1919-3B02-4D17-B791-9CA8DF83BC0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62466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6E749-DBDA-4549-8EE0-538884BDB383}" type="datetimeFigureOut">
              <a:rPr lang="zh-TW" altLang="en-US" smtClean="0"/>
              <a:pPr/>
              <a:t>2012/3/27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C1919-3B02-4D17-B791-9CA8DF83BC0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2770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6E749-DBDA-4549-8EE0-538884BDB383}" type="datetimeFigureOut">
              <a:rPr lang="zh-TW" altLang="en-US" smtClean="0"/>
              <a:pPr/>
              <a:t>2012/3/27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C1919-3B02-4D17-B791-9CA8DF83BC0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9902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6E749-DBDA-4549-8EE0-538884BDB383}" type="datetimeFigureOut">
              <a:rPr lang="zh-TW" altLang="en-US" smtClean="0"/>
              <a:pPr/>
              <a:t>2012/3/27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C1919-3B02-4D17-B791-9CA8DF83BC0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7306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96E749-DBDA-4549-8EE0-538884BDB383}" type="datetimeFigureOut">
              <a:rPr lang="zh-TW" altLang="en-US" smtClean="0"/>
              <a:pPr/>
              <a:t>2012/3/27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C1919-3B02-4D17-B791-9CA8DF83BC0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17831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21.jpeg"/><Relationship Id="rId7" Type="http://schemas.openxmlformats.org/officeDocument/2006/relationships/image" Target="../media/image23.jpeg"/><Relationship Id="rId2" Type="http://schemas.openxmlformats.org/officeDocument/2006/relationships/hyperlink" Target="http://www.yatta.com.tw/mabinogi/photos/16/a6/16a6d170018ace039a0b90d0341b1950_raw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22.jpeg"/><Relationship Id="rId4" Type="http://schemas.openxmlformats.org/officeDocument/2006/relationships/hyperlink" Target="http://www.yatta.com.tw/mabinogi/photos/ec/7f/ec7f49ccbe32cb83a57f2d2fc26ee207_raw.jpg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atta.com.tw/mabinogi/aboutgame_npc.php?npcid=66" TargetMode="External"/><Relationship Id="rId3" Type="http://schemas.openxmlformats.org/officeDocument/2006/relationships/image" Target="../media/image25.gif"/><Relationship Id="rId7" Type="http://schemas.openxmlformats.org/officeDocument/2006/relationships/image" Target="../media/image27.gif"/><Relationship Id="rId2" Type="http://schemas.openxmlformats.org/officeDocument/2006/relationships/hyperlink" Target="http://www.yatta.com.tw/mabinogi/aboutgame_npc.php?npcid=174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yatta.com.tw/mabinogi/aboutgame_npc.php?npcid=56" TargetMode="External"/><Relationship Id="rId11" Type="http://schemas.openxmlformats.org/officeDocument/2006/relationships/image" Target="../media/image29.png"/><Relationship Id="rId5" Type="http://schemas.openxmlformats.org/officeDocument/2006/relationships/image" Target="../media/image26.gif"/><Relationship Id="rId10" Type="http://schemas.openxmlformats.org/officeDocument/2006/relationships/hyperlink" Target="http://www.yatta.com.tw/mabinogi/aboutgame_npc.php?npcid=255" TargetMode="External"/><Relationship Id="rId4" Type="http://schemas.openxmlformats.org/officeDocument/2006/relationships/hyperlink" Target="http://www.yatta.com.tw/mabinogi/aboutgame_npc.php?npcid=144" TargetMode="External"/><Relationship Id="rId9" Type="http://schemas.openxmlformats.org/officeDocument/2006/relationships/image" Target="../media/image2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hyperlink" Target="http://www.yatta.com.tw/mabinogi/photos/0d/78/0d78639a281638b119f95794ac2f9951_raw.png" TargetMode="External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線接點 5"/>
          <p:cNvCxnSpPr/>
          <p:nvPr/>
        </p:nvCxnSpPr>
        <p:spPr>
          <a:xfrm>
            <a:off x="-90264" y="5733116"/>
            <a:ext cx="9324528" cy="0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0" y="5805264"/>
            <a:ext cx="9144000" cy="105273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文字方塊 13"/>
          <p:cNvSpPr txBox="1"/>
          <p:nvPr/>
        </p:nvSpPr>
        <p:spPr>
          <a:xfrm>
            <a:off x="2987824" y="3861048"/>
            <a:ext cx="3097323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第六組</a:t>
            </a:r>
            <a:endParaRPr lang="en-US" altLang="zh-TW" dirty="0" smtClean="0">
              <a:latin typeface="Adobe 繁黑體 Std B" pitchFamily="34" charset="-120"/>
              <a:ea typeface="Adobe 繁黑體 Std B" pitchFamily="34" charset="-120"/>
            </a:endParaRPr>
          </a:p>
          <a:p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資傳三  </a:t>
            </a:r>
            <a:r>
              <a:rPr lang="en-US" altLang="zh-TW" dirty="0" smtClean="0">
                <a:latin typeface="Adobe 繁黑體 Std B" pitchFamily="34" charset="-120"/>
                <a:ea typeface="Adobe 繁黑體 Std B" pitchFamily="34" charset="-120"/>
              </a:rPr>
              <a:t>499047065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  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  林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廉清</a:t>
            </a:r>
            <a:endParaRPr lang="en-US" altLang="zh-TW" dirty="0" smtClean="0">
              <a:latin typeface="Adobe 繁黑體 Std B" pitchFamily="34" charset="-120"/>
              <a:ea typeface="Adobe 繁黑體 Std B" pitchFamily="34" charset="-120"/>
            </a:endParaRPr>
          </a:p>
          <a:p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資傳三  </a:t>
            </a:r>
            <a:r>
              <a:rPr lang="en-US" altLang="zh-TW" dirty="0" smtClean="0">
                <a:latin typeface="Adobe 繁黑體 Std B" pitchFamily="34" charset="-120"/>
                <a:ea typeface="Adobe 繁黑體 Std B" pitchFamily="34" charset="-120"/>
              </a:rPr>
              <a:t>499047099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  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  蘇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韋加</a:t>
            </a:r>
            <a:endParaRPr lang="en-US" altLang="zh-TW" dirty="0" smtClean="0">
              <a:latin typeface="Adobe 繁黑體 Std B" pitchFamily="34" charset="-120"/>
              <a:ea typeface="Adobe 繁黑體 Std B" pitchFamily="34" charset="-120"/>
            </a:endParaRPr>
          </a:p>
          <a:p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資傳三  </a:t>
            </a:r>
            <a:r>
              <a:rPr lang="en-US" altLang="zh-TW" dirty="0" smtClean="0">
                <a:latin typeface="Adobe 繁黑體 Std B" pitchFamily="34" charset="-120"/>
                <a:ea typeface="Adobe 繁黑體 Std B" pitchFamily="34" charset="-120"/>
              </a:rPr>
              <a:t>499047065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    王衍勝</a:t>
            </a:r>
            <a:endParaRPr lang="en-US" altLang="zh-TW" dirty="0" smtClean="0">
              <a:latin typeface="Adobe 繁黑體 Std B" pitchFamily="34" charset="-120"/>
              <a:ea typeface="Adobe 繁黑體 Std B" pitchFamily="34" charset="-120"/>
            </a:endParaRPr>
          </a:p>
          <a:p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企管三  </a:t>
            </a:r>
            <a:r>
              <a:rPr lang="en-US" altLang="zh-TW" dirty="0" smtClean="0">
                <a:latin typeface="Adobe 繁黑體 Std B" pitchFamily="34" charset="-120"/>
                <a:ea typeface="Adobe 繁黑體 Std B" pitchFamily="34" charset="-120"/>
              </a:rPr>
              <a:t>498610061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    高孟汶</a:t>
            </a:r>
            <a:endParaRPr lang="en-US" altLang="zh-TW" dirty="0" smtClean="0">
              <a:latin typeface="Adobe 繁黑體 Std B" pitchFamily="34" charset="-120"/>
              <a:ea typeface="Adobe 繁黑體 Std B" pitchFamily="34" charset="-120"/>
            </a:endParaRPr>
          </a:p>
          <a:p>
            <a:endParaRPr lang="en-US" altLang="zh-TW" dirty="0" smtClean="0">
              <a:latin typeface="Adobe 繁黑體 Std B" pitchFamily="34" charset="-120"/>
              <a:ea typeface="Adobe 繁黑體 Std B" pitchFamily="34" charset="-120"/>
            </a:endParaRPr>
          </a:p>
          <a:p>
            <a:endParaRPr lang="zh-TW" altLang="en-US" dirty="0"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2915816" y="908720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資訊傳播與社會</a:t>
            </a:r>
            <a:endParaRPr lang="zh-TW" alt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467544" y="1412776"/>
            <a:ext cx="7848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dirty="0" smtClean="0">
                <a:solidFill>
                  <a:srgbClr val="0070C0"/>
                </a:solidFill>
                <a:latin typeface="Adobe 繁黑體 Std B" pitchFamily="34" charset="-120"/>
                <a:ea typeface="Adobe 繁黑體 Std B" pitchFamily="34" charset="-120"/>
              </a:rPr>
              <a:t>女性節目再現異</a:t>
            </a:r>
            <a:r>
              <a:rPr lang="en-US" altLang="zh-TW" sz="3600" dirty="0" smtClean="0">
                <a:solidFill>
                  <a:srgbClr val="0070C0"/>
                </a:solidFill>
                <a:latin typeface="Adobe 繁黑體 Std B" pitchFamily="34" charset="-120"/>
                <a:ea typeface="Adobe 繁黑體 Std B" pitchFamily="34" charset="-120"/>
              </a:rPr>
              <a:t>/</a:t>
            </a:r>
            <a:r>
              <a:rPr lang="zh-TW" altLang="en-US" sz="3600" dirty="0" smtClean="0">
                <a:solidFill>
                  <a:srgbClr val="0070C0"/>
                </a:solidFill>
                <a:latin typeface="Adobe 繁黑體 Std B" pitchFamily="34" charset="-120"/>
                <a:ea typeface="Adobe 繁黑體 Std B" pitchFamily="34" charset="-120"/>
              </a:rPr>
              <a:t>同的閱聽人解讀分析 </a:t>
            </a:r>
            <a:r>
              <a:rPr lang="en-US" altLang="zh-TW" sz="3600" dirty="0" smtClean="0">
                <a:solidFill>
                  <a:srgbClr val="0070C0"/>
                </a:solidFill>
                <a:latin typeface="Adobe 繁黑體 Std B" pitchFamily="34" charset="-120"/>
                <a:ea typeface="Adobe 繁黑體 Std B" pitchFamily="34" charset="-120"/>
              </a:rPr>
              <a:t>-</a:t>
            </a:r>
            <a:r>
              <a:rPr lang="zh-TW" altLang="en-US" sz="3600" dirty="0" smtClean="0">
                <a:solidFill>
                  <a:srgbClr val="0070C0"/>
                </a:solidFill>
                <a:latin typeface="Adobe 繁黑體 Std B" pitchFamily="34" charset="-120"/>
                <a:ea typeface="Adobe 繁黑體 Std B" pitchFamily="34" charset="-120"/>
              </a:rPr>
              <a:t>  哪個線上遊戲女玩家最多</a:t>
            </a:r>
            <a:endParaRPr lang="zh-TW" altLang="en-US" sz="3600" dirty="0">
              <a:solidFill>
                <a:srgbClr val="0070C0"/>
              </a:solidFill>
              <a:latin typeface="Adobe 繁黑體 Std B" pitchFamily="34" charset="-120"/>
              <a:ea typeface="Adobe 繁黑體 Std B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65301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-41033"/>
            <a:ext cx="9144000" cy="105273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矩形 1"/>
          <p:cNvSpPr/>
          <p:nvPr/>
        </p:nvSpPr>
        <p:spPr>
          <a:xfrm>
            <a:off x="3498629" y="323364"/>
            <a:ext cx="214674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(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一</a:t>
            </a:r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)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線上遊戲發展</a:t>
            </a:r>
            <a:endParaRPr lang="zh-TW" altLang="zh-TW" sz="2000" dirty="0">
              <a:latin typeface="Adobe 繁黑體 Std B" pitchFamily="34" charset="-120"/>
              <a:ea typeface="Adobe 繁黑體 Std B" pitchFamily="34" charset="-120"/>
            </a:endParaRPr>
          </a:p>
        </p:txBody>
      </p:sp>
      <p:pic>
        <p:nvPicPr>
          <p:cNvPr id="9" name="圖片 8" descr="F:\Users\Dave_Wang\Documents\大學用\課業\100下\周四\資傳與社會\WIP\000040281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1916832"/>
            <a:ext cx="1733948" cy="23999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圖片 9" descr="F:\Users\Dave_Wang\Documents\大學用\課業\100下\周四\資傳與社會\WIP\101937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4221088"/>
            <a:ext cx="1983729" cy="2471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13" name="直線接點 12"/>
          <p:cNvCxnSpPr/>
          <p:nvPr/>
        </p:nvCxnSpPr>
        <p:spPr>
          <a:xfrm>
            <a:off x="-90264" y="1083661"/>
            <a:ext cx="9324528" cy="0"/>
          </a:xfrm>
          <a:prstGeom prst="line">
            <a:avLst/>
          </a:prstGeom>
          <a:ln w="41275" cmpd="sng">
            <a:solidFill>
              <a:schemeClr val="accent3">
                <a:lumMod val="40000"/>
                <a:lumOff val="60000"/>
              </a:schemeClr>
            </a:solidFill>
            <a:prstDash val="lg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" name="文字方塊 7"/>
          <p:cNvSpPr txBox="1"/>
          <p:nvPr/>
        </p:nvSpPr>
        <p:spPr>
          <a:xfrm>
            <a:off x="323528" y="1556792"/>
            <a:ext cx="8496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透過網際網路發展的新興休閒活動，使人放鬆舒壓，獲得滿足與成就感，具互動性</a:t>
            </a:r>
          </a:p>
        </p:txBody>
      </p:sp>
      <p:pic>
        <p:nvPicPr>
          <p:cNvPr id="23" name="圖片 22" descr="圖片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616" y="2924944"/>
            <a:ext cx="5529244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16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圓角矩形 14"/>
          <p:cNvSpPr/>
          <p:nvPr/>
        </p:nvSpPr>
        <p:spPr>
          <a:xfrm>
            <a:off x="5853329" y="1890181"/>
            <a:ext cx="2730558" cy="369332"/>
          </a:xfrm>
          <a:prstGeom prst="roundRect">
            <a:avLst/>
          </a:prstGeom>
          <a:ln w="28575">
            <a:solidFill>
              <a:schemeClr val="accent6">
                <a:lumMod val="40000"/>
                <a:lumOff val="60000"/>
              </a:schemeClr>
            </a:solidFill>
            <a:prstDash val="lgDashDot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圓角矩形 13"/>
          <p:cNvSpPr/>
          <p:nvPr/>
        </p:nvSpPr>
        <p:spPr>
          <a:xfrm>
            <a:off x="3477879" y="1890181"/>
            <a:ext cx="2114328" cy="369332"/>
          </a:xfrm>
          <a:prstGeom prst="roundRect">
            <a:avLst/>
          </a:prstGeom>
          <a:ln w="28575">
            <a:solidFill>
              <a:schemeClr val="accent6">
                <a:lumMod val="40000"/>
                <a:lumOff val="60000"/>
              </a:schemeClr>
            </a:solidFill>
            <a:prstDash val="lgDashDot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圓角矩形 11"/>
          <p:cNvSpPr/>
          <p:nvPr/>
        </p:nvSpPr>
        <p:spPr>
          <a:xfrm>
            <a:off x="529647" y="1890181"/>
            <a:ext cx="2795831" cy="369332"/>
          </a:xfrm>
          <a:prstGeom prst="roundRect">
            <a:avLst/>
          </a:prstGeom>
          <a:ln w="28575">
            <a:solidFill>
              <a:schemeClr val="accent6">
                <a:lumMod val="40000"/>
                <a:lumOff val="60000"/>
              </a:schemeClr>
            </a:solidFill>
            <a:prstDash val="lgDashDot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-36957" y="30925"/>
            <a:ext cx="9144000" cy="105273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矩形 1"/>
          <p:cNvSpPr/>
          <p:nvPr/>
        </p:nvSpPr>
        <p:spPr>
          <a:xfrm>
            <a:off x="1371445" y="300669"/>
            <a:ext cx="64011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(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二</a:t>
            </a:r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)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遊戲簡介</a:t>
            </a:r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-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遊戲中的女性符號</a:t>
            </a:r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: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線上遊戲如何吸引女性</a:t>
            </a:r>
            <a:endParaRPr lang="zh-TW" altLang="zh-TW" sz="2000" dirty="0"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20674" y="1586496"/>
            <a:ext cx="2095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smtClean="0">
                <a:latin typeface="Adobe 繁黑體 Std B" pitchFamily="34" charset="-120"/>
                <a:ea typeface="Adobe 繁黑體 Std B" pitchFamily="34" charset="-120"/>
              </a:rPr>
              <a:t>1.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 </a:t>
            </a:r>
            <a:r>
              <a:rPr lang="zh-TW" altLang="zh-TW" dirty="0" smtClean="0">
                <a:latin typeface="Adobe 繁黑體 Std B" pitchFamily="34" charset="-120"/>
                <a:ea typeface="Adobe 繁黑體 Std B" pitchFamily="34" charset="-120"/>
              </a:rPr>
              <a:t>神化</a:t>
            </a:r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的故事背景</a:t>
            </a:r>
            <a:r>
              <a:rPr lang="en-US" altLang="zh-TW" dirty="0">
                <a:latin typeface="Adobe 繁黑體 Std B" pitchFamily="34" charset="-120"/>
                <a:ea typeface="Adobe 繁黑體 Std B" pitchFamily="34" charset="-120"/>
              </a:rPr>
              <a:t>:</a:t>
            </a:r>
            <a:endParaRPr lang="zh-TW" altLang="en-US" dirty="0"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60881" y="1890181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北歐中古吟遊詩人</a:t>
            </a:r>
            <a:endParaRPr lang="zh-TW" altLang="en-US" dirty="0"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11560" y="1890181"/>
            <a:ext cx="2723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以北歐凱斯特神話為軸心</a:t>
            </a:r>
            <a:endParaRPr lang="zh-TW" altLang="en-US" dirty="0"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860064" y="1890181"/>
            <a:ext cx="2723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創造屬於自己的幸福故事</a:t>
            </a:r>
            <a:endParaRPr lang="zh-TW" altLang="en-US" dirty="0">
              <a:latin typeface="Adobe 繁黑體 Std B" pitchFamily="34" charset="-120"/>
              <a:ea typeface="Adobe 繁黑體 Std B" pitchFamily="34" charset="-120"/>
            </a:endParaRPr>
          </a:p>
        </p:txBody>
      </p:sp>
      <p:pic>
        <p:nvPicPr>
          <p:cNvPr id="11" name="圖片 1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764" y="2874091"/>
            <a:ext cx="7093560" cy="3967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16" name="直線接點 15"/>
          <p:cNvCxnSpPr/>
          <p:nvPr/>
        </p:nvCxnSpPr>
        <p:spPr>
          <a:xfrm>
            <a:off x="-90264" y="1083661"/>
            <a:ext cx="9324528" cy="0"/>
          </a:xfrm>
          <a:prstGeom prst="line">
            <a:avLst/>
          </a:prstGeom>
          <a:ln w="41275" cmpd="sng">
            <a:solidFill>
              <a:schemeClr val="accent3">
                <a:lumMod val="40000"/>
                <a:lumOff val="60000"/>
              </a:schemeClr>
            </a:solidFill>
            <a:prstDash val="lg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3" name="矩形 12"/>
          <p:cNvSpPr/>
          <p:nvPr/>
        </p:nvSpPr>
        <p:spPr>
          <a:xfrm>
            <a:off x="323528" y="1154948"/>
            <a:ext cx="23278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000" dirty="0">
                <a:latin typeface="Adobe 繁黑體 Std B" pitchFamily="34" charset="-120"/>
                <a:ea typeface="Adobe 繁黑體 Std B" pitchFamily="34" charset="-120"/>
              </a:rPr>
              <a:t>《瑪奇</a:t>
            </a:r>
            <a:r>
              <a:rPr lang="en-US" altLang="zh-TW" sz="2000" dirty="0" err="1">
                <a:latin typeface="Adobe 繁黑體 Std B" pitchFamily="34" charset="-120"/>
                <a:ea typeface="Adobe 繁黑體 Std B" pitchFamily="34" charset="-120"/>
              </a:rPr>
              <a:t>mabinogi</a:t>
            </a:r>
            <a:r>
              <a:rPr lang="zh-TW" altLang="zh-TW" sz="2000" dirty="0">
                <a:latin typeface="Adobe 繁黑體 Std B" pitchFamily="34" charset="-120"/>
                <a:ea typeface="Adobe 繁黑體 Std B" pitchFamily="34" charset="-120"/>
              </a:rPr>
              <a:t>》</a:t>
            </a:r>
          </a:p>
        </p:txBody>
      </p:sp>
      <p:sp>
        <p:nvSpPr>
          <p:cNvPr id="17" name="矩形 16"/>
          <p:cNvSpPr/>
          <p:nvPr/>
        </p:nvSpPr>
        <p:spPr>
          <a:xfrm>
            <a:off x="2651409" y="1183984"/>
            <a:ext cx="32343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女性線上遊戲玩家青睞之遊戲</a:t>
            </a:r>
            <a:endParaRPr lang="zh-TW" altLang="en-US" dirty="0"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19" name="圓角矩形 18"/>
          <p:cNvSpPr/>
          <p:nvPr/>
        </p:nvSpPr>
        <p:spPr>
          <a:xfrm>
            <a:off x="3672160" y="2403529"/>
            <a:ext cx="1991761" cy="369332"/>
          </a:xfrm>
          <a:prstGeom prst="roundRect">
            <a:avLst/>
          </a:prstGeom>
          <a:ln w="28575">
            <a:solidFill>
              <a:schemeClr val="accent6">
                <a:lumMod val="40000"/>
                <a:lumOff val="60000"/>
              </a:schemeClr>
            </a:solidFill>
            <a:prstDash val="lgDashDot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矩形 19"/>
          <p:cNvSpPr/>
          <p:nvPr/>
        </p:nvSpPr>
        <p:spPr>
          <a:xfrm>
            <a:off x="3791713" y="2420888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北歐童話故事中</a:t>
            </a:r>
            <a:endParaRPr lang="zh-TW" altLang="en-US" dirty="0">
              <a:latin typeface="Adobe 繁黑體 Std B" pitchFamily="34" charset="-120"/>
              <a:ea typeface="Adobe 繁黑體 Std B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31794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線接點 5"/>
          <p:cNvCxnSpPr/>
          <p:nvPr/>
        </p:nvCxnSpPr>
        <p:spPr>
          <a:xfrm>
            <a:off x="-90264" y="1083661"/>
            <a:ext cx="9324528" cy="0"/>
          </a:xfrm>
          <a:prstGeom prst="line">
            <a:avLst/>
          </a:prstGeom>
          <a:ln w="41275" cmpd="sng">
            <a:solidFill>
              <a:schemeClr val="accent3">
                <a:lumMod val="40000"/>
                <a:lumOff val="60000"/>
              </a:schemeClr>
            </a:solidFill>
            <a:prstDash val="lg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0" y="-41033"/>
            <a:ext cx="9144000" cy="105273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矩形 1"/>
          <p:cNvSpPr/>
          <p:nvPr/>
        </p:nvSpPr>
        <p:spPr>
          <a:xfrm>
            <a:off x="1371445" y="300669"/>
            <a:ext cx="64011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(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二</a:t>
            </a:r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)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遊戲簡介</a:t>
            </a:r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-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遊戲中的女性符號</a:t>
            </a:r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: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線上遊戲如何吸引女性</a:t>
            </a:r>
            <a:endParaRPr lang="zh-TW" altLang="zh-TW" sz="2000" dirty="0"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74692" y="1235903"/>
            <a:ext cx="39485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smtClean="0">
                <a:latin typeface="Adobe 繁黑體 Std B" pitchFamily="34" charset="-120"/>
                <a:ea typeface="Adobe 繁黑體 Std B" pitchFamily="34" charset="-120"/>
              </a:rPr>
              <a:t>2.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 </a:t>
            </a:r>
            <a:r>
              <a:rPr lang="zh-TW" altLang="zh-TW" dirty="0" smtClean="0">
                <a:latin typeface="Adobe 繁黑體 Std B" pitchFamily="34" charset="-120"/>
                <a:ea typeface="Adobe 繁黑體 Std B" pitchFamily="34" charset="-120"/>
              </a:rPr>
              <a:t>創造</a:t>
            </a:r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夢想生活</a:t>
            </a:r>
            <a:r>
              <a:rPr lang="en-US" altLang="zh-TW" dirty="0">
                <a:latin typeface="Adobe 繁黑體 Std B" pitchFamily="34" charset="-120"/>
                <a:ea typeface="Adobe 繁黑體 Std B" pitchFamily="34" charset="-120"/>
              </a:rPr>
              <a:t>-</a:t>
            </a:r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個人獨特的冒險故事</a:t>
            </a:r>
            <a:endParaRPr lang="zh-TW" altLang="en-US" dirty="0">
              <a:latin typeface="Adobe 繁黑體 Std B" pitchFamily="34" charset="-120"/>
              <a:ea typeface="Adobe 繁黑體 Std B" pitchFamily="34" charset="-120"/>
            </a:endParaRPr>
          </a:p>
        </p:txBody>
      </p:sp>
      <p:pic>
        <p:nvPicPr>
          <p:cNvPr id="16" name="圖片 15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9" t="21164" r="13593"/>
          <a:stretch/>
        </p:blipFill>
        <p:spPr bwMode="auto">
          <a:xfrm>
            <a:off x="1371445" y="2420888"/>
            <a:ext cx="6875080" cy="39884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矩形 11"/>
          <p:cNvSpPr/>
          <p:nvPr/>
        </p:nvSpPr>
        <p:spPr>
          <a:xfrm>
            <a:off x="1691680" y="1644313"/>
            <a:ext cx="68407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 沒有固定的劇本，偶爾在廣場中與夥伴們來場溫馨的營火晚會</a:t>
            </a:r>
            <a:endParaRPr lang="zh-TW" altLang="en-US" dirty="0">
              <a:latin typeface="Adobe 繁黑體 Std B" pitchFamily="34" charset="-120"/>
              <a:ea typeface="Adobe 繁黑體 Std B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57559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線接點 5"/>
          <p:cNvCxnSpPr/>
          <p:nvPr/>
        </p:nvCxnSpPr>
        <p:spPr>
          <a:xfrm>
            <a:off x="-90264" y="1083661"/>
            <a:ext cx="9324528" cy="0"/>
          </a:xfrm>
          <a:prstGeom prst="line">
            <a:avLst/>
          </a:prstGeom>
          <a:ln w="41275" cmpd="sng">
            <a:solidFill>
              <a:schemeClr val="accent3">
                <a:lumMod val="40000"/>
                <a:lumOff val="60000"/>
              </a:schemeClr>
            </a:solidFill>
            <a:prstDash val="lg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0" y="-41033"/>
            <a:ext cx="9144000" cy="105273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矩形 1"/>
          <p:cNvSpPr/>
          <p:nvPr/>
        </p:nvSpPr>
        <p:spPr>
          <a:xfrm>
            <a:off x="1371445" y="300669"/>
            <a:ext cx="64011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(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二</a:t>
            </a:r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)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遊戲簡介</a:t>
            </a:r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-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遊戲中的女性符號</a:t>
            </a:r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: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線上遊戲如何吸引女性</a:t>
            </a:r>
            <a:endParaRPr lang="zh-TW" altLang="zh-TW" sz="2000" dirty="0"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74692" y="1235903"/>
            <a:ext cx="34932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smtClean="0">
                <a:latin typeface="Adobe 繁黑體 Std B" pitchFamily="34" charset="-120"/>
                <a:ea typeface="Adobe 繁黑體 Std B" pitchFamily="34" charset="-120"/>
              </a:rPr>
              <a:t>3.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 </a:t>
            </a:r>
            <a:r>
              <a:rPr lang="zh-TW" altLang="zh-TW" b="1" dirty="0" smtClean="0">
                <a:latin typeface="Adobe 繁黑體 Std B" pitchFamily="34" charset="-120"/>
                <a:ea typeface="Adobe 繁黑體 Std B" pitchFamily="34" charset="-120"/>
              </a:rPr>
              <a:t>打造</a:t>
            </a:r>
            <a:r>
              <a:rPr lang="zh-TW" altLang="zh-TW" b="1" dirty="0">
                <a:latin typeface="Adobe 繁黑體 Std B" pitchFamily="34" charset="-120"/>
                <a:ea typeface="Adobe 繁黑體 Std B" pitchFamily="34" charset="-120"/>
              </a:rPr>
              <a:t>獨特的自己</a:t>
            </a:r>
            <a:r>
              <a:rPr lang="en-US" altLang="zh-TW" b="1" dirty="0">
                <a:latin typeface="Adobe 繁黑體 Std B" pitchFamily="34" charset="-120"/>
                <a:ea typeface="Adobe 繁黑體 Std B" pitchFamily="34" charset="-120"/>
              </a:rPr>
              <a:t>-</a:t>
            </a:r>
            <a:r>
              <a:rPr lang="zh-TW" altLang="zh-TW" b="1" dirty="0">
                <a:latin typeface="Adobe 繁黑體 Std B" pitchFamily="34" charset="-120"/>
                <a:ea typeface="Adobe 繁黑體 Std B" pitchFamily="34" charset="-120"/>
              </a:rPr>
              <a:t>角色養成系統</a:t>
            </a:r>
            <a:endParaRPr lang="zh-TW" altLang="en-US" dirty="0"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691680" y="1644313"/>
            <a:ext cx="68407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玩家能改變角色的外表、技能組合、稱號等等</a:t>
            </a:r>
            <a:endParaRPr lang="zh-TW" altLang="en-US" dirty="0">
              <a:latin typeface="Adobe 繁黑體 Std B" pitchFamily="34" charset="-120"/>
              <a:ea typeface="Adobe 繁黑體 Std B" pitchFamily="34" charset="-120"/>
            </a:endParaRPr>
          </a:p>
        </p:txBody>
      </p:sp>
      <p:pic>
        <p:nvPicPr>
          <p:cNvPr id="8" name="圖片 7"/>
          <p:cNvPicPr/>
          <p:nvPr/>
        </p:nvPicPr>
        <p:blipFill rotWithShape="1">
          <a:blip r:embed="rId2" cstate="print"/>
          <a:srcRect l="20525" t="33933" r="22381" b="18766"/>
          <a:stretch/>
        </p:blipFill>
        <p:spPr bwMode="auto">
          <a:xfrm>
            <a:off x="899592" y="2040123"/>
            <a:ext cx="5023400" cy="23398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圖片 8"/>
          <p:cNvPicPr/>
          <p:nvPr/>
        </p:nvPicPr>
        <p:blipFill rotWithShape="1">
          <a:blip r:embed="rId3" cstate="print"/>
          <a:srcRect l="21537" t="47815" r="24549" b="8226"/>
          <a:stretch/>
        </p:blipFill>
        <p:spPr bwMode="auto">
          <a:xfrm>
            <a:off x="3131840" y="4379955"/>
            <a:ext cx="4924592" cy="225710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58927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線接點 5"/>
          <p:cNvCxnSpPr/>
          <p:nvPr/>
        </p:nvCxnSpPr>
        <p:spPr>
          <a:xfrm>
            <a:off x="-90264" y="1083661"/>
            <a:ext cx="9324528" cy="0"/>
          </a:xfrm>
          <a:prstGeom prst="line">
            <a:avLst/>
          </a:prstGeom>
          <a:ln w="41275" cmpd="sng">
            <a:solidFill>
              <a:schemeClr val="accent3">
                <a:lumMod val="40000"/>
                <a:lumOff val="60000"/>
              </a:schemeClr>
            </a:solidFill>
            <a:prstDash val="lg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0" y="-41033"/>
            <a:ext cx="9144000" cy="105273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矩形 1"/>
          <p:cNvSpPr/>
          <p:nvPr/>
        </p:nvSpPr>
        <p:spPr>
          <a:xfrm>
            <a:off x="1371445" y="300669"/>
            <a:ext cx="64011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(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二</a:t>
            </a:r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)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遊戲簡介</a:t>
            </a:r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-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遊戲中的女性符號</a:t>
            </a:r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: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線上遊戲如何吸引女性</a:t>
            </a:r>
            <a:endParaRPr lang="zh-TW" altLang="zh-TW" sz="2000" dirty="0"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74692" y="1235903"/>
            <a:ext cx="34932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smtClean="0">
                <a:latin typeface="Adobe 繁黑體 Std B" pitchFamily="34" charset="-120"/>
                <a:ea typeface="Adobe 繁黑體 Std B" pitchFamily="34" charset="-120"/>
              </a:rPr>
              <a:t>3.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 </a:t>
            </a:r>
            <a:r>
              <a:rPr lang="zh-TW" altLang="zh-TW" b="1" dirty="0" smtClean="0">
                <a:latin typeface="Adobe 繁黑體 Std B" pitchFamily="34" charset="-120"/>
                <a:ea typeface="Adobe 繁黑體 Std B" pitchFamily="34" charset="-120"/>
              </a:rPr>
              <a:t>打造</a:t>
            </a:r>
            <a:r>
              <a:rPr lang="zh-TW" altLang="zh-TW" b="1" dirty="0">
                <a:latin typeface="Adobe 繁黑體 Std B" pitchFamily="34" charset="-120"/>
                <a:ea typeface="Adobe 繁黑體 Std B" pitchFamily="34" charset="-120"/>
              </a:rPr>
              <a:t>獨特的自己</a:t>
            </a:r>
            <a:r>
              <a:rPr lang="en-US" altLang="zh-TW" b="1" dirty="0">
                <a:latin typeface="Adobe 繁黑體 Std B" pitchFamily="34" charset="-120"/>
                <a:ea typeface="Adobe 繁黑體 Std B" pitchFamily="34" charset="-120"/>
              </a:rPr>
              <a:t>-</a:t>
            </a:r>
            <a:r>
              <a:rPr lang="zh-TW" altLang="zh-TW" b="1" dirty="0">
                <a:latin typeface="Adobe 繁黑體 Std B" pitchFamily="34" charset="-120"/>
                <a:ea typeface="Adobe 繁黑體 Std B" pitchFamily="34" charset="-120"/>
              </a:rPr>
              <a:t>角色養成系統</a:t>
            </a:r>
            <a:endParaRPr lang="zh-TW" altLang="en-US" dirty="0"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95536" y="1642706"/>
            <a:ext cx="99371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玩家可以自由選擇想要開始養成角色的年齡、外觀、性別、膚色、髮色及</a:t>
            </a:r>
            <a:r>
              <a:rPr lang="zh-TW" altLang="zh-TW" dirty="0" smtClean="0">
                <a:latin typeface="Adobe 繁黑體 Std B" pitchFamily="34" charset="-120"/>
                <a:ea typeface="Adobe 繁黑體 Std B" pitchFamily="34" charset="-120"/>
              </a:rPr>
              <a:t>穿著</a:t>
            </a:r>
            <a:endParaRPr lang="zh-TW" altLang="en-US" dirty="0">
              <a:latin typeface="Adobe 繁黑體 Std B" pitchFamily="34" charset="-120"/>
              <a:ea typeface="Adobe 繁黑體 Std B" pitchFamily="34" charset="-120"/>
            </a:endParaRPr>
          </a:p>
        </p:txBody>
      </p:sp>
      <p:pic>
        <p:nvPicPr>
          <p:cNvPr id="10" name="圖片 9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03" t="1041" r="34701" b="17501"/>
          <a:stretch/>
        </p:blipFill>
        <p:spPr bwMode="auto">
          <a:xfrm>
            <a:off x="3442999" y="2575328"/>
            <a:ext cx="1584176" cy="34621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圖片 1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476437"/>
            <a:ext cx="1512168" cy="36598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內容版面配置區 3" descr="429457_10150597508477333_746022332_9104556_534689898_n.jpg"/>
          <p:cNvPicPr/>
          <p:nvPr/>
        </p:nvPicPr>
        <p:blipFill>
          <a:blip r:embed="rId4" cstate="print"/>
          <a:srcRect l="80339" t="28613" r="8633" b="26318"/>
          <a:stretch>
            <a:fillRect/>
          </a:stretch>
        </p:blipFill>
        <p:spPr>
          <a:xfrm>
            <a:off x="251520" y="2424598"/>
            <a:ext cx="1435893" cy="37165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圖片 13" descr="C:\Users\user\Documents\mabinogi\遊戲擷圖\mabinogi_2012_03_06_057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61" r="38452" b="14155"/>
          <a:stretch/>
        </p:blipFill>
        <p:spPr bwMode="auto">
          <a:xfrm>
            <a:off x="5220071" y="3120445"/>
            <a:ext cx="3583033" cy="23718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16483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線接點 5"/>
          <p:cNvCxnSpPr/>
          <p:nvPr/>
        </p:nvCxnSpPr>
        <p:spPr>
          <a:xfrm>
            <a:off x="-90264" y="1083661"/>
            <a:ext cx="9324528" cy="0"/>
          </a:xfrm>
          <a:prstGeom prst="line">
            <a:avLst/>
          </a:prstGeom>
          <a:ln w="41275" cmpd="sng">
            <a:solidFill>
              <a:schemeClr val="accent3">
                <a:lumMod val="40000"/>
                <a:lumOff val="60000"/>
              </a:schemeClr>
            </a:solidFill>
            <a:prstDash val="lg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0" y="-41033"/>
            <a:ext cx="9144000" cy="105273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矩形 1"/>
          <p:cNvSpPr/>
          <p:nvPr/>
        </p:nvSpPr>
        <p:spPr>
          <a:xfrm>
            <a:off x="1371445" y="300669"/>
            <a:ext cx="64011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(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二</a:t>
            </a:r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)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遊戲簡介</a:t>
            </a:r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-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遊戲中的女性符號</a:t>
            </a:r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: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線上遊戲如何吸引女性</a:t>
            </a:r>
            <a:endParaRPr lang="zh-TW" altLang="zh-TW" sz="2000" dirty="0"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74692" y="1235903"/>
            <a:ext cx="41296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>
                <a:latin typeface="Adobe 繁黑體 Std B" pitchFamily="34" charset="-120"/>
                <a:ea typeface="Adobe 繁黑體 Std B" pitchFamily="34" charset="-120"/>
              </a:rPr>
              <a:t>4</a:t>
            </a:r>
            <a:r>
              <a:rPr lang="en-US" altLang="zh-TW" dirty="0" smtClean="0">
                <a:latin typeface="Adobe 繁黑體 Std B" pitchFamily="34" charset="-120"/>
                <a:ea typeface="Adobe 繁黑體 Std B" pitchFamily="34" charset="-120"/>
              </a:rPr>
              <a:t>.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 </a:t>
            </a:r>
            <a:r>
              <a:rPr lang="zh-TW" altLang="zh-TW" dirty="0" smtClean="0">
                <a:latin typeface="Adobe 繁黑體 Std B" pitchFamily="34" charset="-120"/>
                <a:ea typeface="Adobe 繁黑體 Std B" pitchFamily="34" charset="-120"/>
              </a:rPr>
              <a:t>染</a:t>
            </a:r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製特色裝扮</a:t>
            </a:r>
            <a:r>
              <a:rPr lang="en-US" altLang="zh-TW" dirty="0">
                <a:latin typeface="Adobe 繁黑體 Std B" pitchFamily="34" charset="-120"/>
                <a:ea typeface="Adobe 繁黑體 Std B" pitchFamily="34" charset="-120"/>
              </a:rPr>
              <a:t>-</a:t>
            </a:r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自己的</a:t>
            </a:r>
            <a:r>
              <a:rPr lang="en-US" altLang="zh-TW" dirty="0">
                <a:latin typeface="Adobe 繁黑體 Std B" pitchFamily="34" charset="-120"/>
                <a:ea typeface="Adobe 繁黑體 Std B" pitchFamily="34" charset="-120"/>
              </a:rPr>
              <a:t>STYLE</a:t>
            </a:r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自己決定</a:t>
            </a:r>
          </a:p>
        </p:txBody>
      </p:sp>
      <p:sp>
        <p:nvSpPr>
          <p:cNvPr id="12" name="矩形 11"/>
          <p:cNvSpPr/>
          <p:nvPr/>
        </p:nvSpPr>
        <p:spPr>
          <a:xfrm>
            <a:off x="633550" y="1625424"/>
            <a:ext cx="8136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從剪羊毛、紡紗、織布到製成衣服和成品的販售，這些都是《瑪奇</a:t>
            </a:r>
            <a:r>
              <a:rPr lang="en-US" altLang="zh-TW" dirty="0" err="1">
                <a:latin typeface="Adobe 繁黑體 Std B" pitchFamily="34" charset="-120"/>
                <a:ea typeface="Adobe 繁黑體 Std B" pitchFamily="34" charset="-120"/>
              </a:rPr>
              <a:t>mabinogi</a:t>
            </a:r>
            <a:r>
              <a:rPr lang="zh-TW" altLang="zh-TW" dirty="0" smtClean="0">
                <a:latin typeface="Adobe 繁黑體 Std B" pitchFamily="34" charset="-120"/>
                <a:ea typeface="Adobe 繁黑體 Std B" pitchFamily="34" charset="-120"/>
              </a:rPr>
              <a:t>》</a:t>
            </a:r>
            <a:endParaRPr lang="en-US" altLang="zh-TW" dirty="0" smtClean="0">
              <a:latin typeface="Adobe 繁黑體 Std B" pitchFamily="34" charset="-120"/>
              <a:ea typeface="Adobe 繁黑體 Std B" pitchFamily="34" charset="-120"/>
            </a:endParaRPr>
          </a:p>
          <a:p>
            <a:r>
              <a:rPr lang="zh-TW" altLang="zh-TW" dirty="0" smtClean="0">
                <a:latin typeface="Adobe 繁黑體 Std B" pitchFamily="34" charset="-120"/>
                <a:ea typeface="Adobe 繁黑體 Std B" pitchFamily="34" charset="-120"/>
              </a:rPr>
              <a:t>生活</a:t>
            </a:r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中的一部份</a:t>
            </a:r>
            <a:endParaRPr lang="zh-TW" altLang="en-US" dirty="0">
              <a:latin typeface="Adobe 繁黑體 Std B" pitchFamily="34" charset="-120"/>
              <a:ea typeface="Adobe 繁黑體 Std B" pitchFamily="34" charset="-120"/>
            </a:endParaRPr>
          </a:p>
        </p:txBody>
      </p:sp>
      <p:pic>
        <p:nvPicPr>
          <p:cNvPr id="16" name="圖片 1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271755"/>
            <a:ext cx="1682115" cy="2849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圖片 1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3573058"/>
            <a:ext cx="1623060" cy="30626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圖片 1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87" y="2636912"/>
            <a:ext cx="1775460" cy="25977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圖片 18" descr="C:\Users\user\Documents\mabinogi\遊戲擷圖\mabinogi_2012_03_11_003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33" t="17808" r="31220" b="13444"/>
          <a:stretch/>
        </p:blipFill>
        <p:spPr bwMode="auto">
          <a:xfrm>
            <a:off x="6833984" y="2100085"/>
            <a:ext cx="1257300" cy="22936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" name="圖片 19" descr="C:\Users\user\Documents\mabinogi\遊戲擷圖\mabinogi_2012_03_06_014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17" t="43607" r="36719" b="6392"/>
          <a:stretch/>
        </p:blipFill>
        <p:spPr bwMode="auto">
          <a:xfrm>
            <a:off x="6136754" y="4432104"/>
            <a:ext cx="2651760" cy="22332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36497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圖片 15" descr="C:\Users\user\Documents\mabinogi\遊戲擷圖\snapshot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774789"/>
            <a:ext cx="2736304" cy="54726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6" name="直線接點 5"/>
          <p:cNvCxnSpPr/>
          <p:nvPr/>
        </p:nvCxnSpPr>
        <p:spPr>
          <a:xfrm>
            <a:off x="-90264" y="1083661"/>
            <a:ext cx="9324528" cy="0"/>
          </a:xfrm>
          <a:prstGeom prst="line">
            <a:avLst/>
          </a:prstGeom>
          <a:ln w="41275" cmpd="sng">
            <a:solidFill>
              <a:schemeClr val="accent3">
                <a:lumMod val="40000"/>
                <a:lumOff val="60000"/>
              </a:schemeClr>
            </a:solidFill>
            <a:prstDash val="lg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0" y="-41033"/>
            <a:ext cx="9144000" cy="105273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矩形 1"/>
          <p:cNvSpPr/>
          <p:nvPr/>
        </p:nvSpPr>
        <p:spPr>
          <a:xfrm>
            <a:off x="1371445" y="300669"/>
            <a:ext cx="64011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(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二</a:t>
            </a:r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)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遊戲簡介</a:t>
            </a:r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-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遊戲中的女性符號</a:t>
            </a:r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: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線上遊戲如何吸引女性</a:t>
            </a:r>
            <a:endParaRPr lang="zh-TW" altLang="zh-TW" sz="2000" dirty="0"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74692" y="1235903"/>
            <a:ext cx="41793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latin typeface="Adobe 繁黑體 Std B" pitchFamily="34" charset="-120"/>
                <a:ea typeface="Adobe 繁黑體 Std B" pitchFamily="34" charset="-120"/>
              </a:rPr>
              <a:t>5</a:t>
            </a:r>
            <a:r>
              <a:rPr lang="en-US" altLang="zh-TW" b="1" dirty="0" smtClean="0">
                <a:latin typeface="Adobe 繁黑體 Std B" pitchFamily="34" charset="-120"/>
                <a:ea typeface="Adobe 繁黑體 Std B" pitchFamily="34" charset="-120"/>
              </a:rPr>
              <a:t>.</a:t>
            </a:r>
            <a:r>
              <a:rPr lang="zh-TW" altLang="en-US" b="1" dirty="0" smtClean="0">
                <a:latin typeface="Adobe 繁黑體 Std B" pitchFamily="34" charset="-120"/>
                <a:ea typeface="Adobe 繁黑體 Std B" pitchFamily="34" charset="-120"/>
              </a:rPr>
              <a:t> </a:t>
            </a:r>
            <a:r>
              <a:rPr lang="zh-TW" altLang="zh-TW" b="1" dirty="0" smtClean="0">
                <a:latin typeface="Adobe 繁黑體 Std B" pitchFamily="34" charset="-120"/>
                <a:ea typeface="Adobe 繁黑體 Std B" pitchFamily="34" charset="-120"/>
              </a:rPr>
              <a:t>技能</a:t>
            </a:r>
            <a:r>
              <a:rPr lang="zh-TW" altLang="zh-TW" b="1" dirty="0">
                <a:latin typeface="Adobe 繁黑體 Std B" pitchFamily="34" charset="-120"/>
                <a:ea typeface="Adobe 繁黑體 Std B" pitchFamily="34" charset="-120"/>
              </a:rPr>
              <a:t>自由智慧培養</a:t>
            </a:r>
            <a:r>
              <a:rPr lang="en-US" altLang="zh-TW" b="1" dirty="0">
                <a:latin typeface="Adobe 繁黑體 Std B" pitchFamily="34" charset="-120"/>
                <a:ea typeface="Adobe 繁黑體 Std B" pitchFamily="34" charset="-120"/>
              </a:rPr>
              <a:t>-</a:t>
            </a:r>
            <a:r>
              <a:rPr lang="zh-TW" altLang="zh-TW" b="1" dirty="0">
                <a:latin typeface="Adobe 繁黑體 Std B" pitchFamily="34" charset="-120"/>
                <a:ea typeface="Adobe 繁黑體 Std B" pitchFamily="34" charset="-120"/>
              </a:rPr>
              <a:t>沒有強制職業分類</a:t>
            </a:r>
            <a:endParaRPr lang="zh-TW" altLang="zh-TW" dirty="0"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007096" y="1625424"/>
            <a:ext cx="8136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可於重生時選定技能修習方向，也可不選，藉練習不同的技能來變得更強。</a:t>
            </a:r>
            <a:endParaRPr lang="zh-TW" altLang="en-US" dirty="0">
              <a:latin typeface="Adobe 繁黑體 Std B" pitchFamily="34" charset="-120"/>
              <a:ea typeface="Adobe 繁黑體 Std B" pitchFamily="34" charset="-120"/>
            </a:endParaRPr>
          </a:p>
        </p:txBody>
      </p:sp>
      <p:pic>
        <p:nvPicPr>
          <p:cNvPr id="11" name="圖片 10" descr="C:\Users\user\Documents\mabinogi\遊戲擷圖\mabinogi_2012_03_06_033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7" t="11644" r="33829" b="23059"/>
          <a:stretch/>
        </p:blipFill>
        <p:spPr bwMode="auto">
          <a:xfrm>
            <a:off x="323527" y="2725374"/>
            <a:ext cx="3641927" cy="25038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7" name="圖片 16" descr="C:\Users\user\Documents\mabinogi\遊戲擷圖\mabinogi_2012_03_06_034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91" t="20548" r="39175" b="26484"/>
          <a:stretch/>
        </p:blipFill>
        <p:spPr bwMode="auto">
          <a:xfrm>
            <a:off x="5638995" y="2204864"/>
            <a:ext cx="3288469" cy="20902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8" name="圖片 17" descr="C:\Users\user\Documents\mabinogi\遊戲擷圖\mabinogi_2012_03_06_043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77" b="39954"/>
          <a:stretch/>
        </p:blipFill>
        <p:spPr bwMode="auto">
          <a:xfrm>
            <a:off x="5669293" y="4511093"/>
            <a:ext cx="3203337" cy="21652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41221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線接點 5"/>
          <p:cNvCxnSpPr/>
          <p:nvPr/>
        </p:nvCxnSpPr>
        <p:spPr>
          <a:xfrm>
            <a:off x="-90264" y="1083661"/>
            <a:ext cx="9324528" cy="0"/>
          </a:xfrm>
          <a:prstGeom prst="line">
            <a:avLst/>
          </a:prstGeom>
          <a:ln w="41275" cmpd="sng">
            <a:solidFill>
              <a:schemeClr val="accent3">
                <a:lumMod val="40000"/>
                <a:lumOff val="60000"/>
              </a:schemeClr>
            </a:solidFill>
            <a:prstDash val="lg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0" y="-41033"/>
            <a:ext cx="9144000" cy="105273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矩形 1"/>
          <p:cNvSpPr/>
          <p:nvPr/>
        </p:nvSpPr>
        <p:spPr>
          <a:xfrm>
            <a:off x="1371445" y="300669"/>
            <a:ext cx="64011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(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二</a:t>
            </a:r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)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遊戲簡介</a:t>
            </a:r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-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遊戲中的女性符號</a:t>
            </a:r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: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線上遊戲如何吸引女性</a:t>
            </a:r>
            <a:endParaRPr lang="zh-TW" altLang="zh-TW" sz="2000" dirty="0"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74692" y="1235903"/>
            <a:ext cx="62712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smtClean="0">
                <a:latin typeface="Adobe 繁黑體 Std B" pitchFamily="34" charset="-120"/>
                <a:ea typeface="Adobe 繁黑體 Std B" pitchFamily="34" charset="-120"/>
              </a:rPr>
              <a:t>6.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 </a:t>
            </a:r>
            <a:r>
              <a:rPr lang="zh-TW" altLang="zh-TW" b="1" dirty="0" smtClean="0">
                <a:latin typeface="Adobe 繁黑體 Std B" pitchFamily="34" charset="-120"/>
                <a:ea typeface="Adobe 繁黑體 Std B" pitchFamily="34" charset="-120"/>
              </a:rPr>
              <a:t>特色</a:t>
            </a:r>
            <a:r>
              <a:rPr lang="zh-TW" altLang="zh-TW" b="1" dirty="0">
                <a:latin typeface="Adobe 繁黑體 Std B" pitchFamily="34" charset="-120"/>
                <a:ea typeface="Adobe 繁黑體 Std B" pitchFamily="34" charset="-120"/>
              </a:rPr>
              <a:t>生活</a:t>
            </a:r>
            <a:r>
              <a:rPr lang="en-US" altLang="zh-TW" b="1" dirty="0">
                <a:latin typeface="Adobe 繁黑體 Std B" pitchFamily="34" charset="-120"/>
                <a:ea typeface="Adobe 繁黑體 Std B" pitchFamily="34" charset="-120"/>
              </a:rPr>
              <a:t>-</a:t>
            </a:r>
            <a:r>
              <a:rPr lang="zh-TW" altLang="zh-TW" b="1" dirty="0">
                <a:latin typeface="Adobe 繁黑體 Std B" pitchFamily="34" charset="-120"/>
                <a:ea typeface="Adobe 繁黑體 Std B" pitchFamily="34" charset="-120"/>
              </a:rPr>
              <a:t>種田、釣魚、紡織、礦工、兼職、商人時代生活</a:t>
            </a:r>
            <a:endParaRPr lang="zh-TW" altLang="zh-TW" dirty="0"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007096" y="1625424"/>
            <a:ext cx="81369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有結婚系統，一對異性角色如果願意並繳交訂金的話，就可以在教堂內和</a:t>
            </a:r>
            <a:r>
              <a:rPr lang="zh-TW" altLang="zh-TW" dirty="0" smtClean="0">
                <a:latin typeface="Adobe 繁黑體 Std B" pitchFamily="34" charset="-120"/>
                <a:ea typeface="Adobe 繁黑體 Std B" pitchFamily="34" charset="-120"/>
              </a:rPr>
              <a:t>另一半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結婚，</a:t>
            </a:r>
            <a:r>
              <a:rPr lang="zh-TW" altLang="zh-TW" dirty="0" smtClean="0">
                <a:latin typeface="Adobe 繁黑體 Std B" pitchFamily="34" charset="-120"/>
                <a:ea typeface="Adobe 繁黑體 Std B" pitchFamily="34" charset="-120"/>
              </a:rPr>
              <a:t>玩家</a:t>
            </a:r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可購買樂器及樂譜，然後將你喜愛的曲子在遊戲中譜奏出來</a:t>
            </a:r>
            <a:endParaRPr lang="zh-TW" altLang="en-US" dirty="0">
              <a:latin typeface="Adobe 繁黑體 Std B" pitchFamily="34" charset="-120"/>
              <a:ea typeface="Adobe 繁黑體 Std B" pitchFamily="34" charset="-120"/>
            </a:endParaRPr>
          </a:p>
          <a:p>
            <a:endParaRPr lang="zh-TW" altLang="en-US" dirty="0">
              <a:latin typeface="Adobe 繁黑體 Std B" pitchFamily="34" charset="-120"/>
              <a:ea typeface="Adobe 繁黑體 Std B" pitchFamily="34" charset="-120"/>
            </a:endParaRPr>
          </a:p>
        </p:txBody>
      </p:sp>
      <p:pic>
        <p:nvPicPr>
          <p:cNvPr id="9" name="圖片 8" descr="悠閒午後，再提村釣魚">
            <a:hlinkClick r:id="rId2" tooltip="悠閒午後，再提村釣魚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839" y="2394364"/>
            <a:ext cx="4105275" cy="21164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圖片 9" descr="田園生活">
            <a:hlinkClick r:id="rId4" tooltip="田園生活"/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197432"/>
            <a:ext cx="1704895" cy="3312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圖片 10" descr="C:\Users\user\Documents\mabinogi\遊戲擷圖\mabinogi_2012_03_06_034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02" t="20286" r="41058" b="21428"/>
          <a:stretch/>
        </p:blipFill>
        <p:spPr bwMode="auto">
          <a:xfrm>
            <a:off x="5735026" y="4538433"/>
            <a:ext cx="2938137" cy="21875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圖片 14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722" y="2153973"/>
            <a:ext cx="1734331" cy="25972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內容版面配置區 3" descr="429543_10150597508997333_746022332_9104559_998792552_n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01" t="16407" r="43158" b="6058"/>
          <a:stretch>
            <a:fillRect/>
          </a:stretch>
        </p:blipFill>
        <p:spPr>
          <a:xfrm>
            <a:off x="2915816" y="4754584"/>
            <a:ext cx="2338111" cy="1755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89977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線接點 5"/>
          <p:cNvCxnSpPr/>
          <p:nvPr/>
        </p:nvCxnSpPr>
        <p:spPr>
          <a:xfrm>
            <a:off x="-90264" y="1083661"/>
            <a:ext cx="9324528" cy="0"/>
          </a:xfrm>
          <a:prstGeom prst="line">
            <a:avLst/>
          </a:prstGeom>
          <a:ln w="41275" cmpd="sng">
            <a:solidFill>
              <a:schemeClr val="accent3">
                <a:lumMod val="40000"/>
                <a:lumOff val="60000"/>
              </a:schemeClr>
            </a:solidFill>
            <a:prstDash val="lg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0" y="-41033"/>
            <a:ext cx="9144000" cy="105273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矩形 1"/>
          <p:cNvSpPr/>
          <p:nvPr/>
        </p:nvSpPr>
        <p:spPr>
          <a:xfrm>
            <a:off x="1371445" y="300669"/>
            <a:ext cx="64011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(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二</a:t>
            </a:r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)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遊戲簡介</a:t>
            </a:r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-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遊戲中的女性符號</a:t>
            </a:r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: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線上遊戲如何吸引女性</a:t>
            </a:r>
            <a:endParaRPr lang="zh-TW" altLang="zh-TW" sz="2000" dirty="0"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74692" y="1235903"/>
            <a:ext cx="3400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>
                <a:latin typeface="Adobe 繁黑體 Std B" pitchFamily="34" charset="-120"/>
                <a:ea typeface="Adobe 繁黑體 Std B" pitchFamily="34" charset="-120"/>
              </a:rPr>
              <a:t>9</a:t>
            </a:r>
            <a:r>
              <a:rPr lang="en-US" altLang="zh-TW" dirty="0" smtClean="0">
                <a:latin typeface="Adobe 繁黑體 Std B" pitchFamily="34" charset="-120"/>
                <a:ea typeface="Adobe 繁黑體 Std B" pitchFamily="34" charset="-120"/>
              </a:rPr>
              <a:t>. </a:t>
            </a:r>
            <a:r>
              <a:rPr lang="zh-TW" altLang="zh-TW" dirty="0" smtClean="0">
                <a:latin typeface="Adobe 繁黑體 Std B" pitchFamily="34" charset="-120"/>
                <a:ea typeface="Adobe 繁黑體 Std B" pitchFamily="34" charset="-120"/>
              </a:rPr>
              <a:t>和</a:t>
            </a:r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遊戲中的</a:t>
            </a:r>
            <a:r>
              <a:rPr lang="en-US" altLang="zh-TW" dirty="0">
                <a:latin typeface="Adobe 繁黑體 Std B" pitchFamily="34" charset="-120"/>
                <a:ea typeface="Adobe 繁黑體 Std B" pitchFamily="34" charset="-120"/>
              </a:rPr>
              <a:t>NPC</a:t>
            </a:r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好好培養感情</a:t>
            </a:r>
          </a:p>
        </p:txBody>
      </p:sp>
      <p:sp>
        <p:nvSpPr>
          <p:cNvPr id="12" name="矩形 11"/>
          <p:cNvSpPr/>
          <p:nvPr/>
        </p:nvSpPr>
        <p:spPr>
          <a:xfrm>
            <a:off x="503548" y="1605235"/>
            <a:ext cx="84609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玩家能夠利用一些方法來增進與</a:t>
            </a:r>
            <a:r>
              <a:rPr lang="en-US" altLang="zh-TW" dirty="0">
                <a:latin typeface="Adobe 繁黑體 Std B" pitchFamily="34" charset="-120"/>
                <a:ea typeface="Adobe 繁黑體 Std B" pitchFamily="34" charset="-120"/>
              </a:rPr>
              <a:t>NPC</a:t>
            </a:r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的感情，跟他們成為互相分享秘密的朋友</a:t>
            </a:r>
            <a:r>
              <a:rPr lang="zh-TW" altLang="zh-TW" dirty="0" smtClean="0">
                <a:latin typeface="Adobe 繁黑體 Std B" pitchFamily="34" charset="-120"/>
                <a:ea typeface="Adobe 繁黑體 Std B" pitchFamily="34" charset="-120"/>
              </a:rPr>
              <a:t>喔</a:t>
            </a:r>
            <a:endParaRPr lang="zh-TW" altLang="en-US" dirty="0">
              <a:latin typeface="Adobe 繁黑體 Std B" pitchFamily="34" charset="-120"/>
              <a:ea typeface="Adobe 繁黑體 Std B" pitchFamily="34" charset="-120"/>
            </a:endParaRPr>
          </a:p>
        </p:txBody>
      </p:sp>
      <p:pic>
        <p:nvPicPr>
          <p:cNvPr id="8" name="圖片 7" descr="http://www.yatta.com.tw/mabinogi/images/npcicon/img_npc_174.gif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098664"/>
            <a:ext cx="2266140" cy="226614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圖片 8" descr="http://www.yatta.com.tw/mabinogi/images/npcicon/img_npc_144.gif">
            <a:hlinkClick r:id="rId4"/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3689" y="2165167"/>
            <a:ext cx="2133134" cy="21331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圖片 9" descr="http://www.yatta.com.tw/mabinogi/images/npcicon/img_npc_56.gif">
            <a:hlinkClick r:id="rId6"/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453" y="2308009"/>
            <a:ext cx="1963648" cy="19636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圖片 10" descr="http://www.yatta.com.tw/mabinogi/images/img_npc_morrighan.gif">
            <a:hlinkClick r:id="rId8"/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610" y="4628719"/>
            <a:ext cx="1952244" cy="19522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圖片 13" descr="http://www.yatta.com.tw/mabinogi/images/npcicon/img_npc_255.png">
            <a:hlinkClick r:id="rId10"/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4018" y="4470630"/>
            <a:ext cx="1982706" cy="198270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6887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線接點 5"/>
          <p:cNvCxnSpPr/>
          <p:nvPr/>
        </p:nvCxnSpPr>
        <p:spPr>
          <a:xfrm>
            <a:off x="-90264" y="1083661"/>
            <a:ext cx="9324528" cy="0"/>
          </a:xfrm>
          <a:prstGeom prst="line">
            <a:avLst/>
          </a:prstGeom>
          <a:ln w="41275" cmpd="sng">
            <a:solidFill>
              <a:schemeClr val="accent3">
                <a:lumMod val="40000"/>
                <a:lumOff val="60000"/>
              </a:schemeClr>
            </a:solidFill>
            <a:prstDash val="lg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0" y="-41033"/>
            <a:ext cx="9144000" cy="105273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矩形 1"/>
          <p:cNvSpPr/>
          <p:nvPr/>
        </p:nvSpPr>
        <p:spPr>
          <a:xfrm>
            <a:off x="1371445" y="300669"/>
            <a:ext cx="64011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(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二</a:t>
            </a:r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)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遊戲簡介</a:t>
            </a:r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-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遊戲中的女性符號</a:t>
            </a:r>
            <a:r>
              <a:rPr lang="en-US" altLang="zh-TW" sz="2000" b="1" dirty="0">
                <a:latin typeface="Adobe 繁黑體 Std B" pitchFamily="34" charset="-120"/>
                <a:ea typeface="Adobe 繁黑體 Std B" pitchFamily="34" charset="-120"/>
              </a:rPr>
              <a:t>:</a:t>
            </a:r>
            <a:r>
              <a:rPr lang="zh-TW" altLang="zh-TW" sz="2000" b="1" dirty="0">
                <a:latin typeface="Adobe 繁黑體 Std B" pitchFamily="34" charset="-120"/>
                <a:ea typeface="Adobe 繁黑體 Std B" pitchFamily="34" charset="-120"/>
              </a:rPr>
              <a:t>線上遊戲如何吸引女性</a:t>
            </a:r>
            <a:endParaRPr lang="zh-TW" altLang="zh-TW" sz="2000" dirty="0"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74692" y="1235903"/>
            <a:ext cx="4045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>
                <a:latin typeface="Adobe 繁黑體 Std B" pitchFamily="34" charset="-120"/>
                <a:ea typeface="Adobe 繁黑體 Std B" pitchFamily="34" charset="-120"/>
              </a:rPr>
              <a:t>9</a:t>
            </a:r>
            <a:r>
              <a:rPr lang="en-US" altLang="zh-TW" dirty="0" smtClean="0">
                <a:latin typeface="Adobe 繁黑體 Std B" pitchFamily="34" charset="-120"/>
                <a:ea typeface="Adobe 繁黑體 Std B" pitchFamily="34" charset="-120"/>
              </a:rPr>
              <a:t>. </a:t>
            </a:r>
            <a:r>
              <a:rPr lang="zh-TW" altLang="zh-TW" dirty="0" smtClean="0">
                <a:latin typeface="Adobe 繁黑體 Std B" pitchFamily="34" charset="-120"/>
                <a:ea typeface="Adobe 繁黑體 Std B" pitchFamily="34" charset="-120"/>
              </a:rPr>
              <a:t>打造</a:t>
            </a:r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自己的家</a:t>
            </a:r>
            <a:r>
              <a:rPr lang="zh-TW" altLang="zh-TW" dirty="0" smtClean="0">
                <a:latin typeface="Adobe 繁黑體 Std B" pitchFamily="34" charset="-120"/>
                <a:ea typeface="Adobe 繁黑體 Std B" pitchFamily="34" charset="-120"/>
              </a:rPr>
              <a:t>！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飼養夢幻寵物</a:t>
            </a:r>
            <a:endParaRPr lang="zh-TW" altLang="zh-TW" dirty="0">
              <a:latin typeface="Adobe 繁黑體 Std B" pitchFamily="34" charset="-120"/>
              <a:ea typeface="Adobe 繁黑體 Std B" pitchFamily="34" charset="-120"/>
            </a:endParaRPr>
          </a:p>
          <a:p>
            <a:endParaRPr lang="zh-TW" altLang="zh-TW" dirty="0"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03548" y="1605235"/>
            <a:ext cx="84609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玩家可以隨心所欲進行不同的活動，飼養寵物，或是自行選擇提升不同的</a:t>
            </a:r>
            <a:r>
              <a:rPr lang="zh-TW" altLang="zh-TW" dirty="0" smtClean="0">
                <a:latin typeface="Adobe 繁黑體 Std B" pitchFamily="34" charset="-120"/>
                <a:ea typeface="Adobe 繁黑體 Std B" pitchFamily="34" charset="-120"/>
              </a:rPr>
              <a:t>技能</a:t>
            </a:r>
            <a:endParaRPr lang="zh-TW" altLang="en-US" dirty="0">
              <a:latin typeface="Adobe 繁黑體 Std B" pitchFamily="34" charset="-120"/>
              <a:ea typeface="Adobe 繁黑體 Std B" pitchFamily="34" charset="-120"/>
            </a:endParaRPr>
          </a:p>
        </p:txBody>
      </p:sp>
      <p:pic>
        <p:nvPicPr>
          <p:cNvPr id="13" name="內容版面配置區 3" descr="417289_1911275558780_1748629531_939515_1325925171_n.jpg"/>
          <p:cNvPicPr/>
          <p:nvPr/>
        </p:nvPicPr>
        <p:blipFill>
          <a:blip r:embed="rId2" cstate="print"/>
          <a:srcRect l="23279" t="2832" r="2763" b="25713"/>
          <a:stretch>
            <a:fillRect/>
          </a:stretch>
        </p:blipFill>
        <p:spPr>
          <a:xfrm>
            <a:off x="875475" y="2009914"/>
            <a:ext cx="2388494" cy="20083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圖片 14" descr="F:\瑪琪遊戲介紹\f3dbd07dc1dfefb13e0da5fb473aeffd_640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48" y="4123876"/>
            <a:ext cx="3132348" cy="2262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內容版面配置區 3" descr="416855_10150597518937333_746022332_9104584_793728558_n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79" t="31431" r="31439" b="6618"/>
          <a:stretch>
            <a:fillRect/>
          </a:stretch>
        </p:blipFill>
        <p:spPr>
          <a:xfrm>
            <a:off x="3995936" y="2045661"/>
            <a:ext cx="3168351" cy="2315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圖片 9" descr="今日發現的房屋怪事">
            <a:hlinkClick r:id="rId5" tooltip="今日發現的房屋怪事"/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400281"/>
            <a:ext cx="2508878" cy="21441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68299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線接點 5"/>
          <p:cNvCxnSpPr/>
          <p:nvPr/>
        </p:nvCxnSpPr>
        <p:spPr>
          <a:xfrm>
            <a:off x="-90264" y="1083661"/>
            <a:ext cx="9324528" cy="0"/>
          </a:xfrm>
          <a:prstGeom prst="line">
            <a:avLst/>
          </a:prstGeom>
          <a:ln w="41275" cmpd="sng">
            <a:solidFill>
              <a:schemeClr val="accent3">
                <a:lumMod val="40000"/>
                <a:lumOff val="60000"/>
              </a:schemeClr>
            </a:solidFill>
            <a:prstDash val="lg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0" y="-41033"/>
            <a:ext cx="9144000" cy="105273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矩形 1"/>
          <p:cNvSpPr/>
          <p:nvPr/>
        </p:nvSpPr>
        <p:spPr>
          <a:xfrm>
            <a:off x="1371445" y="300669"/>
            <a:ext cx="64011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latin typeface="Adobe 繁黑體 Std B" pitchFamily="34" charset="-120"/>
                <a:ea typeface="Adobe 繁黑體 Std B" pitchFamily="34" charset="-120"/>
              </a:rPr>
              <a:t>(</a:t>
            </a:r>
            <a:r>
              <a:rPr lang="zh-TW" altLang="zh-TW" sz="2000" b="1" dirty="0" smtClean="0">
                <a:latin typeface="Adobe 繁黑體 Std B" pitchFamily="34" charset="-120"/>
                <a:ea typeface="Adobe 繁黑體 Std B" pitchFamily="34" charset="-120"/>
              </a:rPr>
              <a:t>二</a:t>
            </a:r>
            <a:r>
              <a:rPr lang="en-US" altLang="zh-TW" sz="2000" b="1" dirty="0" smtClean="0">
                <a:latin typeface="Adobe 繁黑體 Std B" pitchFamily="34" charset="-120"/>
                <a:ea typeface="Adobe 繁黑體 Std B" pitchFamily="34" charset="-120"/>
              </a:rPr>
              <a:t>)</a:t>
            </a:r>
            <a:r>
              <a:rPr lang="zh-TW" altLang="zh-TW" sz="2000" b="1" dirty="0" smtClean="0">
                <a:latin typeface="Adobe 繁黑體 Std B" pitchFamily="34" charset="-120"/>
                <a:ea typeface="Adobe 繁黑體 Std B" pitchFamily="34" charset="-120"/>
              </a:rPr>
              <a:t>遊戲簡介</a:t>
            </a:r>
            <a:r>
              <a:rPr lang="en-US" altLang="zh-TW" sz="2000" b="1" dirty="0" smtClean="0">
                <a:latin typeface="Adobe 繁黑體 Std B" pitchFamily="34" charset="-120"/>
                <a:ea typeface="Adobe 繁黑體 Std B" pitchFamily="34" charset="-120"/>
              </a:rPr>
              <a:t>-</a:t>
            </a:r>
            <a:r>
              <a:rPr lang="zh-TW" altLang="zh-TW" sz="2000" b="1" dirty="0" smtClean="0">
                <a:latin typeface="Adobe 繁黑體 Std B" pitchFamily="34" charset="-120"/>
                <a:ea typeface="Adobe 繁黑體 Std B" pitchFamily="34" charset="-120"/>
              </a:rPr>
              <a:t>遊戲中的女性符號</a:t>
            </a:r>
            <a:r>
              <a:rPr lang="en-US" altLang="zh-TW" sz="2000" b="1" dirty="0" smtClean="0">
                <a:latin typeface="Adobe 繁黑體 Std B" pitchFamily="34" charset="-120"/>
                <a:ea typeface="Adobe 繁黑體 Std B" pitchFamily="34" charset="-120"/>
              </a:rPr>
              <a:t>:</a:t>
            </a:r>
            <a:r>
              <a:rPr lang="zh-TW" altLang="zh-TW" sz="2000" b="1" dirty="0" smtClean="0">
                <a:latin typeface="Adobe 繁黑體 Std B" pitchFamily="34" charset="-120"/>
                <a:ea typeface="Adobe 繁黑體 Std B" pitchFamily="34" charset="-120"/>
              </a:rPr>
              <a:t>線上遊戲如何吸引女性</a:t>
            </a:r>
            <a:endParaRPr lang="zh-TW" altLang="zh-TW" sz="2000" dirty="0"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74692" y="1235903"/>
            <a:ext cx="50930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smtClean="0">
                <a:latin typeface="Adobe 繁黑體 Std B" pitchFamily="34" charset="-120"/>
                <a:ea typeface="Adobe 繁黑體 Std B" pitchFamily="34" charset="-120"/>
              </a:rPr>
              <a:t>12. </a:t>
            </a:r>
            <a:r>
              <a:rPr lang="zh-TW" altLang="zh-TW" dirty="0" smtClean="0">
                <a:latin typeface="Adobe 繁黑體 Std B" pitchFamily="34" charset="-120"/>
                <a:ea typeface="Adobe 繁黑體 Std B" pitchFamily="34" charset="-120"/>
              </a:rPr>
              <a:t>融入</a:t>
            </a:r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莎士比亞劇</a:t>
            </a:r>
            <a:r>
              <a:rPr lang="en-US" altLang="zh-TW" dirty="0">
                <a:latin typeface="Adobe 繁黑體 Std B" pitchFamily="34" charset="-120"/>
                <a:ea typeface="Adobe 繁黑體 Std B" pitchFamily="34" charset="-120"/>
              </a:rPr>
              <a:t>=</a:t>
            </a:r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感性劇情豐富的主線任務劇</a:t>
            </a:r>
          </a:p>
        </p:txBody>
      </p:sp>
      <p:pic>
        <p:nvPicPr>
          <p:cNvPr id="8" name="圖片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875617"/>
            <a:ext cx="2668905" cy="1851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875617"/>
            <a:ext cx="2496820" cy="18726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圖片 1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158" y="4077072"/>
            <a:ext cx="2719070" cy="1882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圖片 11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901812"/>
            <a:ext cx="2232660" cy="2232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40494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圓角矩形 4"/>
          <p:cNvSpPr/>
          <p:nvPr/>
        </p:nvSpPr>
        <p:spPr>
          <a:xfrm>
            <a:off x="1954914" y="2312875"/>
            <a:ext cx="5234171" cy="2679397"/>
          </a:xfrm>
          <a:prstGeom prst="roundRect">
            <a:avLst/>
          </a:prstGeom>
          <a:ln w="57150"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6" name="直線接點 5"/>
          <p:cNvCxnSpPr/>
          <p:nvPr/>
        </p:nvCxnSpPr>
        <p:spPr>
          <a:xfrm>
            <a:off x="-90264" y="1083661"/>
            <a:ext cx="9324528" cy="0"/>
          </a:xfrm>
          <a:prstGeom prst="line">
            <a:avLst/>
          </a:prstGeom>
          <a:ln w="41275" cmpd="sng">
            <a:solidFill>
              <a:schemeClr val="accent3">
                <a:lumMod val="40000"/>
                <a:lumOff val="60000"/>
              </a:schemeClr>
            </a:solidFill>
            <a:prstDash val="lg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0" y="-41033"/>
            <a:ext cx="9144000" cy="105273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矩形 1"/>
          <p:cNvSpPr/>
          <p:nvPr/>
        </p:nvSpPr>
        <p:spPr>
          <a:xfrm>
            <a:off x="3966706" y="300669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000" dirty="0">
                <a:latin typeface="Adobe 繁黑體 Std B" pitchFamily="34" charset="-120"/>
                <a:ea typeface="Adobe 繁黑體 Std B" pitchFamily="34" charset="-120"/>
              </a:rPr>
              <a:t>結論</a:t>
            </a:r>
            <a:r>
              <a:rPr lang="zh-TW" altLang="zh-TW" sz="2000" dirty="0" smtClean="0">
                <a:latin typeface="Adobe 繁黑體 Std B" pitchFamily="34" charset="-120"/>
                <a:ea typeface="Adobe 繁黑體 Std B" pitchFamily="34" charset="-120"/>
              </a:rPr>
              <a:t>分析</a:t>
            </a:r>
            <a:endParaRPr lang="zh-TW" altLang="zh-TW" sz="2000" dirty="0"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411760" y="2636912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可愛的角色扮演戀愛養成遊戲，從遊戲中得到人際關係自我滿足、體驗奇幻人生、勇於</a:t>
            </a:r>
            <a:r>
              <a:rPr lang="zh-TW" altLang="zh-TW" dirty="0" smtClean="0">
                <a:latin typeface="Adobe 繁黑體 Std B" pitchFamily="34" charset="-120"/>
                <a:ea typeface="Adobe 繁黑體 Std B" pitchFamily="34" charset="-120"/>
              </a:rPr>
              <a:t>冒險</a:t>
            </a:r>
            <a:r>
              <a:rPr lang="zh-TW" altLang="en-US" dirty="0" smtClean="0">
                <a:latin typeface="Adobe 繁黑體 Std B" pitchFamily="34" charset="-120"/>
                <a:ea typeface="Adobe 繁黑體 Std B" pitchFamily="34" charset="-120"/>
              </a:rPr>
              <a:t>。</a:t>
            </a:r>
            <a:endParaRPr lang="en-US" altLang="zh-TW" dirty="0" smtClean="0">
              <a:latin typeface="Adobe 繁黑體 Std B" pitchFamily="34" charset="-120"/>
              <a:ea typeface="Adobe 繁黑體 Std B" pitchFamily="34" charset="-120"/>
            </a:endParaRPr>
          </a:p>
          <a:p>
            <a:endParaRPr lang="en-US" altLang="zh-TW" dirty="0" smtClean="0">
              <a:latin typeface="Adobe 繁黑體 Std B" pitchFamily="34" charset="-120"/>
              <a:ea typeface="Adobe 繁黑體 Std B" pitchFamily="34" charset="-120"/>
            </a:endParaRPr>
          </a:p>
          <a:p>
            <a:r>
              <a:rPr lang="zh-TW" altLang="zh-TW" dirty="0">
                <a:latin typeface="Adobe 繁黑體 Std B" pitchFamily="34" charset="-120"/>
                <a:ea typeface="Adobe 繁黑體 Std B" pitchFamily="34" charset="-120"/>
              </a:rPr>
              <a:t>現實中害羞內向不敢表達自我的女性，在遊戲中可以得到滿足，大膽特色地嶄露自己個人獨特風格。</a:t>
            </a:r>
            <a:endParaRPr lang="zh-TW" altLang="en-US" dirty="0">
              <a:latin typeface="Adobe 繁黑體 Std B" pitchFamily="34" charset="-120"/>
              <a:ea typeface="Adobe 繁黑體 Std B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02347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1270</TotalTime>
  <Words>636</Words>
  <Application>Microsoft Office PowerPoint</Application>
  <PresentationFormat>如螢幕大小 (4:3)</PresentationFormat>
  <Paragraphs>48</Paragraphs>
  <Slides>13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14" baseType="lpstr"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Kevin-007;wei-chia</dc:creator>
  <cp:lastModifiedBy>aa</cp:lastModifiedBy>
  <cp:revision>32</cp:revision>
  <dcterms:created xsi:type="dcterms:W3CDTF">2012-03-20T17:41:34Z</dcterms:created>
  <dcterms:modified xsi:type="dcterms:W3CDTF">2012-03-27T11:22:09Z</dcterms:modified>
</cp:coreProperties>
</file>