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5" r:id="rId10"/>
    <p:sldId id="266" r:id="rId11"/>
    <p:sldId id="268" r:id="rId12"/>
    <p:sldId id="271" r:id="rId13"/>
    <p:sldId id="272" r:id="rId14"/>
    <p:sldId id="273" r:id="rId15"/>
    <p:sldId id="275" r:id="rId16"/>
    <p:sldId id="277" r:id="rId17"/>
    <p:sldId id="276" r:id="rId1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59" autoAdjust="0"/>
    <p:restoredTop sz="86364" autoAdjust="0"/>
  </p:normalViewPr>
  <p:slideViewPr>
    <p:cSldViewPr>
      <p:cViewPr varScale="1">
        <p:scale>
          <a:sx n="66" d="100"/>
          <a:sy n="66" d="100"/>
        </p:scale>
        <p:origin x="-101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1"/>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bwMode="auto">
          <a:xfrm rot="5400000">
            <a:off x="7764621" y="1174097"/>
            <a:ext cx="2286000" cy="381000"/>
          </a:xfrm>
        </p:spPr>
        <p:txBody>
          <a:bodyPr/>
          <a:lstStyle/>
          <a:p>
            <a:fld id="{41A21DDB-1A71-465A-A959-3C196435299D}" type="datetimeFigureOut">
              <a:rPr lang="zh-TW" altLang="en-US" smtClean="0"/>
              <a:t>2013/10/30</a:t>
            </a:fld>
            <a:endParaRPr lang="zh-TW" altLang="en-US"/>
          </a:p>
        </p:txBody>
      </p:sp>
      <p:sp>
        <p:nvSpPr>
          <p:cNvPr id="17" name="頁尾版面配置區 16"/>
          <p:cNvSpPr>
            <a:spLocks noGrp="1"/>
          </p:cNvSpPr>
          <p:nvPr>
            <p:ph type="ftr" sz="quarter" idx="11"/>
          </p:nvPr>
        </p:nvSpPr>
        <p:spPr bwMode="auto">
          <a:xfrm rot="5400000">
            <a:off x="7077269" y="4181669"/>
            <a:ext cx="3657600" cy="384048"/>
          </a:xfrm>
        </p:spPr>
        <p:txBody>
          <a:bodyPr/>
          <a:lstStyle/>
          <a:p>
            <a:endParaRPr lang="zh-TW"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1325544" y="4928702"/>
            <a:ext cx="609600" cy="517524"/>
          </a:xfrm>
        </p:spPr>
        <p:txBody>
          <a:bodyPr/>
          <a:lstStyle/>
          <a:p>
            <a:fld id="{D05FB655-3FFC-4F71-AB38-BD149FED4EBF}" type="slidenum">
              <a:rPr lang="zh-TW" altLang="en-US" smtClean="0"/>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8" name="內容版面配置區 7"/>
          <p:cNvSpPr>
            <a:spLocks noGrp="1"/>
          </p:cNvSpPr>
          <p:nvPr>
            <p:ph sz="quarter" idx="1"/>
          </p:nvPr>
        </p:nvSpPr>
        <p:spPr>
          <a:xfrm>
            <a:off x="457200" y="1600200"/>
            <a:ext cx="7467600" cy="487375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4"/>
          </p:nvPr>
        </p:nvSpPr>
        <p:spPr/>
        <p:txBody>
          <a:bodyPr rtlCol="0"/>
          <a:lstStyle/>
          <a:p>
            <a:fld id="{41A21DDB-1A71-465A-A959-3C196435299D}" type="datetimeFigureOut">
              <a:rPr lang="zh-TW" altLang="en-US" smtClean="0"/>
              <a:t>2013/10/30</a:t>
            </a:fld>
            <a:endParaRPr lang="zh-TW" altLang="en-US"/>
          </a:p>
        </p:txBody>
      </p:sp>
      <p:sp>
        <p:nvSpPr>
          <p:cNvPr id="9" name="投影片編號版面配置區 8"/>
          <p:cNvSpPr>
            <a:spLocks noGrp="1"/>
          </p:cNvSpPr>
          <p:nvPr>
            <p:ph type="sldNum" sz="quarter" idx="15"/>
          </p:nvPr>
        </p:nvSpPr>
        <p:spPr/>
        <p:txBody>
          <a:bodyPr rtlCol="0"/>
          <a:lstStyle/>
          <a:p>
            <a:fld id="{D05FB655-3FFC-4F71-AB38-BD149FED4EBF}" type="slidenum">
              <a:rPr lang="zh-TW" altLang="en-US" smtClean="0"/>
              <a:t>‹#›</a:t>
            </a:fld>
            <a:endParaRPr lang="zh-TW" altLang="en-US"/>
          </a:p>
        </p:txBody>
      </p:sp>
      <p:sp>
        <p:nvSpPr>
          <p:cNvPr id="10" name="頁尾版面配置區 9"/>
          <p:cNvSpPr>
            <a:spLocks noGrp="1"/>
          </p:cNvSpPr>
          <p:nvPr>
            <p:ph type="ftr" sz="quarter" idx="16"/>
          </p:nvPr>
        </p:nvSpPr>
        <p:spPr/>
        <p:txBody>
          <a:bodyPr rtlCol="0"/>
          <a:lstStyle/>
          <a:p>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bwMode="auto">
          <a:xfrm rot="5400000">
            <a:off x="7763256" y="1170432"/>
            <a:ext cx="2286000" cy="381000"/>
          </a:xfrm>
        </p:spPr>
        <p:txBody>
          <a:bodyPr/>
          <a:lstStyle/>
          <a:p>
            <a:fld id="{41A21DDB-1A71-465A-A959-3C196435299D}" type="datetimeFigureOut">
              <a:rPr lang="zh-TW" altLang="en-US" smtClean="0"/>
              <a:t>2013/10/30</a:t>
            </a:fld>
            <a:endParaRPr lang="zh-TW" altLang="en-US"/>
          </a:p>
        </p:txBody>
      </p:sp>
      <p:sp>
        <p:nvSpPr>
          <p:cNvPr id="5" name="頁尾版面配置區 4"/>
          <p:cNvSpPr>
            <a:spLocks noGrp="1"/>
          </p:cNvSpPr>
          <p:nvPr>
            <p:ph type="ftr" sz="quarter" idx="11"/>
          </p:nvPr>
        </p:nvSpPr>
        <p:spPr bwMode="auto">
          <a:xfrm rot="5400000">
            <a:off x="7077456" y="4178808"/>
            <a:ext cx="3657600" cy="384048"/>
          </a:xfrm>
        </p:spPr>
        <p:txBody>
          <a:bodyPr/>
          <a:lstStyle/>
          <a:p>
            <a:endParaRPr lang="zh-TW"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橢圓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橢圓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接點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投影片編號版面配置區 5"/>
          <p:cNvSpPr>
            <a:spLocks noGrp="1"/>
          </p:cNvSpPr>
          <p:nvPr>
            <p:ph type="sldNum" sz="quarter" idx="12"/>
          </p:nvPr>
        </p:nvSpPr>
        <p:spPr bwMode="auto">
          <a:xfrm>
            <a:off x="1340616" y="4928702"/>
            <a:ext cx="609600" cy="517524"/>
          </a:xfrm>
        </p:spPr>
        <p:txBody>
          <a:bodyPr/>
          <a:lstStyle/>
          <a:p>
            <a:fld id="{D05FB655-3FFC-4F71-AB38-BD149FED4EBF}" type="slidenum">
              <a:rPr lang="zh-TW" altLang="en-US" smtClean="0"/>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41A21DDB-1A71-465A-A959-3C196435299D}" type="datetimeFigureOut">
              <a:rPr lang="zh-TW" altLang="en-US" smtClean="0"/>
              <a:t>2013/10/30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05FB655-3FFC-4F71-AB38-BD149FED4EBF}" type="slidenum">
              <a:rPr lang="zh-TW" altLang="en-US" smtClean="0"/>
              <a:t>‹#›</a:t>
            </a:fld>
            <a:endParaRPr lang="zh-TW" altLang="en-US"/>
          </a:p>
        </p:txBody>
      </p:sp>
      <p:sp>
        <p:nvSpPr>
          <p:cNvPr id="9" name="內容版面配置區 8"/>
          <p:cNvSpPr>
            <a:spLocks noGrp="1"/>
          </p:cNvSpPr>
          <p:nvPr>
            <p:ph sz="quarter" idx="1"/>
          </p:nvPr>
        </p:nvSpPr>
        <p:spPr>
          <a:xfrm>
            <a:off x="457200"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270248"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nchor="b"/>
          <a:lstStyle>
            <a:lvl1pPr>
              <a:defRPr/>
            </a:lvl1pPr>
          </a:lstStyle>
          <a:p>
            <a:r>
              <a:rPr kumimoji="0" lang="zh-TW" altLang="en-US" smtClean="0"/>
              <a:t>按一下以編輯母片標題樣式</a:t>
            </a:r>
            <a:endParaRPr kumimoji="0" lang="en-US"/>
          </a:p>
        </p:txBody>
      </p:sp>
      <p:sp>
        <p:nvSpPr>
          <p:cNvPr id="7" name="日期版面配置區 6"/>
          <p:cNvSpPr>
            <a:spLocks noGrp="1"/>
          </p:cNvSpPr>
          <p:nvPr>
            <p:ph type="dt" sz="half" idx="10"/>
          </p:nvPr>
        </p:nvSpPr>
        <p:spPr/>
        <p:txBody>
          <a:bodyPr/>
          <a:lstStyle/>
          <a:p>
            <a:fld id="{41A21DDB-1A71-465A-A959-3C196435299D}" type="datetimeFigureOut">
              <a:rPr lang="zh-TW" altLang="en-US" smtClean="0"/>
              <a:t>2013/10/30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05FB655-3FFC-4F71-AB38-BD149FED4EBF}" type="slidenum">
              <a:rPr lang="zh-TW" altLang="en-US" smtClean="0"/>
              <a:t>‹#›</a:t>
            </a:fld>
            <a:endParaRPr lang="zh-TW" altLang="en-US"/>
          </a:p>
        </p:txBody>
      </p:sp>
      <p:sp>
        <p:nvSpPr>
          <p:cNvPr id="11" name="內容版面配置區 10"/>
          <p:cNvSpPr>
            <a:spLocks noGrp="1"/>
          </p:cNvSpPr>
          <p:nvPr>
            <p:ph sz="quarter" idx="2"/>
          </p:nvPr>
        </p:nvSpPr>
        <p:spPr>
          <a:xfrm>
            <a:off x="457200"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371975"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fld id="{41A21DDB-1A71-465A-A959-3C196435299D}" type="datetimeFigureOut">
              <a:rPr lang="zh-TW" altLang="en-US" smtClean="0"/>
              <a:t>2013/10/30</a:t>
            </a:fld>
            <a:endParaRPr lang="zh-TW" altLang="en-US"/>
          </a:p>
        </p:txBody>
      </p:sp>
      <p:sp>
        <p:nvSpPr>
          <p:cNvPr id="7" name="投影片編號版面配置區 6"/>
          <p:cNvSpPr>
            <a:spLocks noGrp="1"/>
          </p:cNvSpPr>
          <p:nvPr>
            <p:ph type="sldNum" sz="quarter" idx="11"/>
          </p:nvPr>
        </p:nvSpPr>
        <p:spPr/>
        <p:txBody>
          <a:bodyPr rtlCol="0"/>
          <a:lstStyle/>
          <a:p>
            <a:fld id="{D05FB655-3FFC-4F71-AB38-BD149FED4EBF}" type="slidenum">
              <a:rPr lang="zh-TW" altLang="en-US" smtClean="0"/>
              <a:t>‹#›</a:t>
            </a:fld>
            <a:endParaRPr lang="zh-TW" altLang="en-US"/>
          </a:p>
        </p:txBody>
      </p:sp>
      <p:sp>
        <p:nvSpPr>
          <p:cNvPr id="8" name="頁尾版面配置區 7"/>
          <p:cNvSpPr>
            <a:spLocks noGrp="1"/>
          </p:cNvSpPr>
          <p:nvPr>
            <p:ph type="ftr" sz="quarter" idx="12"/>
          </p:nvPr>
        </p:nvSpPr>
        <p:spPr/>
        <p:txBody>
          <a:bodyPr rtlCol="0"/>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41A21DDB-1A71-465A-A959-3C196435299D}" type="datetimeFigureOut">
              <a:rPr lang="zh-TW" altLang="en-US" smtClean="0"/>
              <a:t>2013/10/30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05FB655-3FFC-4F71-AB38-BD149FED4EBF}"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1"/>
      </p:bgRef>
    </p:bg>
    <p:spTree>
      <p:nvGrpSpPr>
        <p:cNvPr id="1" name=""/>
        <p:cNvGrpSpPr/>
        <p:nvPr/>
      </p:nvGrpSpPr>
      <p:grpSpPr>
        <a:xfrm>
          <a:off x="0" y="0"/>
          <a:ext cx="0" cy="0"/>
          <a:chOff x="0" y="0"/>
          <a:chExt cx="0" cy="0"/>
        </a:xfrm>
      </p:grpSpPr>
      <p:sp>
        <p:nvSpPr>
          <p:cNvPr id="10"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標題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8"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接點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橢圓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內容版面配置區 17"/>
          <p:cNvSpPr>
            <a:spLocks noGrp="1"/>
          </p:cNvSpPr>
          <p:nvPr>
            <p:ph sz="quarter" idx="1"/>
          </p:nvPr>
        </p:nvSpPr>
        <p:spPr>
          <a:xfrm>
            <a:off x="304800" y="274320"/>
            <a:ext cx="5638800" cy="6327648"/>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4"/>
          </p:nvPr>
        </p:nvSpPr>
        <p:spPr/>
        <p:txBody>
          <a:bodyPr rtlCol="0"/>
          <a:lstStyle/>
          <a:p>
            <a:fld id="{41A21DDB-1A71-465A-A959-3C196435299D}" type="datetimeFigureOut">
              <a:rPr lang="zh-TW" altLang="en-US" smtClean="0"/>
              <a:t>2013/10/30</a:t>
            </a:fld>
            <a:endParaRPr lang="zh-TW" altLang="en-US"/>
          </a:p>
        </p:txBody>
      </p:sp>
      <p:sp>
        <p:nvSpPr>
          <p:cNvPr id="22" name="投影片編號版面配置區 21"/>
          <p:cNvSpPr>
            <a:spLocks noGrp="1"/>
          </p:cNvSpPr>
          <p:nvPr>
            <p:ph type="sldNum" sz="quarter" idx="15"/>
          </p:nvPr>
        </p:nvSpPr>
        <p:spPr/>
        <p:txBody>
          <a:bodyPr rtlCol="0"/>
          <a:lstStyle/>
          <a:p>
            <a:fld id="{D05FB655-3FFC-4F71-AB38-BD149FED4EBF}" type="slidenum">
              <a:rPr lang="zh-TW" altLang="en-US" smtClean="0"/>
              <a:t>‹#›</a:t>
            </a:fld>
            <a:endParaRPr lang="zh-TW" altLang="en-US"/>
          </a:p>
        </p:txBody>
      </p:sp>
      <p:sp>
        <p:nvSpPr>
          <p:cNvPr id="23" name="頁尾版面配置區 22"/>
          <p:cNvSpPr>
            <a:spLocks noGrp="1"/>
          </p:cNvSpPr>
          <p:nvPr>
            <p:ph type="ftr" sz="quarter" idx="16"/>
          </p:nvPr>
        </p:nvSpPr>
        <p:spPr/>
        <p:txBody>
          <a:bodyPr rtlCol="0"/>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橢圓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標題 1"/>
          <p:cNvSpPr>
            <a:spLocks noGrp="1"/>
          </p:cNvSpPr>
          <p:nvPr>
            <p:ph type="title"/>
          </p:nvPr>
        </p:nvSpPr>
        <p:spPr>
          <a:xfrm rot="5400000">
            <a:off x="3350133" y="3200400"/>
            <a:ext cx="6309360" cy="457200"/>
          </a:xfrm>
        </p:spPr>
        <p:txBody>
          <a:bodyPr anchor="b"/>
          <a:lstStyle>
            <a:lvl1pPr algn="l">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TW" altLang="en-US" smtClean="0"/>
              <a:t>按一下圖示以新增圖片</a:t>
            </a:r>
            <a:endParaRPr kumimoji="0" lang="en-US"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10"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接點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版面配置區 16"/>
          <p:cNvSpPr>
            <a:spLocks noGrp="1"/>
          </p:cNvSpPr>
          <p:nvPr>
            <p:ph type="dt" sz="half" idx="10"/>
          </p:nvPr>
        </p:nvSpPr>
        <p:spPr/>
        <p:txBody>
          <a:bodyPr rtlCol="0"/>
          <a:lstStyle/>
          <a:p>
            <a:fld id="{41A21DDB-1A71-465A-A959-3C196435299D}" type="datetimeFigureOut">
              <a:rPr lang="zh-TW" altLang="en-US" smtClean="0"/>
              <a:t>2013/10/30</a:t>
            </a:fld>
            <a:endParaRPr lang="zh-TW" altLang="en-US"/>
          </a:p>
        </p:txBody>
      </p:sp>
      <p:sp>
        <p:nvSpPr>
          <p:cNvPr id="18" name="投影片編號版面配置區 17"/>
          <p:cNvSpPr>
            <a:spLocks noGrp="1"/>
          </p:cNvSpPr>
          <p:nvPr>
            <p:ph type="sldNum" sz="quarter" idx="11"/>
          </p:nvPr>
        </p:nvSpPr>
        <p:spPr/>
        <p:txBody>
          <a:bodyPr rtlCol="0"/>
          <a:lstStyle/>
          <a:p>
            <a:fld id="{D05FB655-3FFC-4F71-AB38-BD149FED4EBF}" type="slidenum">
              <a:rPr lang="zh-TW" altLang="en-US" smtClean="0"/>
              <a:t>‹#›</a:t>
            </a:fld>
            <a:endParaRPr lang="zh-TW" altLang="en-US"/>
          </a:p>
        </p:txBody>
      </p:sp>
      <p:sp>
        <p:nvSpPr>
          <p:cNvPr id="21" name="頁尾版面配置區 20"/>
          <p:cNvSpPr>
            <a:spLocks noGrp="1"/>
          </p:cNvSpPr>
          <p:nvPr>
            <p:ph type="ftr" sz="quarter" idx="12"/>
          </p:nvPr>
        </p:nvSpPr>
        <p:spPr/>
        <p:txBody>
          <a:bodyPr rtlCol="0"/>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41A21DDB-1A71-465A-A959-3C196435299D}" type="datetimeFigureOut">
              <a:rPr lang="zh-TW" altLang="en-US" smtClean="0"/>
              <a:t>2013/10/30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05FB655-3FFC-4F71-AB38-BD149FED4EBF}"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41A21DDB-1A71-465A-A959-3C196435299D}" type="datetimeFigureOut">
              <a:rPr lang="zh-TW" altLang="en-US" smtClean="0"/>
              <a:t>2013/10/30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05FB655-3FFC-4F71-AB38-BD149FED4EBF}"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1A21DDB-1A71-465A-A959-3C196435299D}" type="datetimeFigureOut">
              <a:rPr lang="zh-TW" altLang="en-US" smtClean="0"/>
              <a:t>2013/10/30</a:t>
            </a:fld>
            <a:endParaRPr lang="zh-TW" altLang="en-US"/>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TW" altLang="en-US"/>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05FB655-3FFC-4F71-AB38-BD149FED4EBF}"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LFYNP40vfmE&amp;app=desktop" TargetMode="Externa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764704"/>
            <a:ext cx="7772400" cy="2088232"/>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zh-TW" altLang="en-US" sz="6000" b="1" dirty="0" smtClean="0">
                <a:latin typeface="微軟正黑體" panose="020B0604030504040204" pitchFamily="34" charset="-120"/>
                <a:ea typeface="微軟正黑體" panose="020B0604030504040204" pitchFamily="34" charset="-120"/>
              </a:rPr>
              <a:t>英文實習課報告</a:t>
            </a:r>
            <a:endParaRPr lang="zh-TW" altLang="en-US" sz="6000" b="1"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1259632" y="3212976"/>
            <a:ext cx="7128792" cy="2736304"/>
          </a:xfrm>
        </p:spPr>
        <p:txBody>
          <a:bodyPr/>
          <a:lstStyle/>
          <a:p>
            <a:pPr algn="ctr"/>
            <a:r>
              <a:rPr lang="zh-TW" altLang="en-US" sz="4000" dirty="0" smtClean="0">
                <a:solidFill>
                  <a:srgbClr val="002060"/>
                </a:solidFill>
                <a:latin typeface="微軟正黑體" panose="020B0604030504040204" pitchFamily="34" charset="-120"/>
                <a:ea typeface="微軟正黑體" panose="020B0604030504040204" pitchFamily="34" charset="-120"/>
              </a:rPr>
              <a:t>主題：第</a:t>
            </a:r>
            <a:r>
              <a:rPr lang="en-US" altLang="zh-TW" sz="4000" dirty="0" smtClean="0">
                <a:solidFill>
                  <a:srgbClr val="002060"/>
                </a:solidFill>
                <a:latin typeface="微軟正黑體" panose="020B0604030504040204" pitchFamily="34" charset="-120"/>
                <a:ea typeface="微軟正黑體" panose="020B0604030504040204" pitchFamily="34" charset="-120"/>
              </a:rPr>
              <a:t>11</a:t>
            </a:r>
            <a:r>
              <a:rPr lang="zh-TW" altLang="en-US" sz="4000" dirty="0" smtClean="0">
                <a:solidFill>
                  <a:srgbClr val="002060"/>
                </a:solidFill>
                <a:latin typeface="微軟正黑體" panose="020B0604030504040204" pitchFamily="34" charset="-120"/>
                <a:ea typeface="微軟正黑體" panose="020B0604030504040204" pitchFamily="34" charset="-120"/>
              </a:rPr>
              <a:t>課</a:t>
            </a:r>
            <a:endParaRPr lang="en-US" altLang="zh-TW" dirty="0" smtClean="0">
              <a:solidFill>
                <a:srgbClr val="002060"/>
              </a:solidFill>
              <a:latin typeface="微軟正黑體" panose="020B0604030504040204" pitchFamily="34" charset="-120"/>
              <a:ea typeface="微軟正黑體" panose="020B0604030504040204" pitchFamily="34" charset="-120"/>
            </a:endParaRPr>
          </a:p>
          <a:p>
            <a:pPr algn="ctr"/>
            <a:r>
              <a:rPr lang="zh-TW" altLang="en-US" sz="3600" dirty="0" smtClean="0">
                <a:solidFill>
                  <a:srgbClr val="002060"/>
                </a:solidFill>
                <a:latin typeface="微軟正黑體" panose="020B0604030504040204" pitchFamily="34" charset="-120"/>
                <a:ea typeface="微軟正黑體" panose="020B0604030504040204" pitchFamily="34" charset="-120"/>
              </a:rPr>
              <a:t>組員：陳韋儒、陳奕萱、李孟臻、吳映嬅、陳聖樺、王廷耀、黃士瑋</a:t>
            </a:r>
            <a:endParaRPr lang="en-US" altLang="zh-TW" sz="3600" dirty="0" smtClean="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187186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548680"/>
            <a:ext cx="7772400" cy="1656184"/>
          </a:xfrm>
        </p:spPr>
        <p:txBody>
          <a:bodyPr>
            <a:normAutofit/>
          </a:bodyPr>
          <a:lstStyle/>
          <a:p>
            <a:pPr algn="ctr"/>
            <a:r>
              <a:rPr lang="en-US" altLang="zh-TW" b="1" dirty="0" smtClean="0">
                <a:latin typeface="微軟正黑體" panose="020B0604030504040204" pitchFamily="34" charset="-120"/>
                <a:ea typeface="微軟正黑體" panose="020B0604030504040204" pitchFamily="34" charset="-120"/>
              </a:rPr>
              <a:t>1.Technology</a:t>
            </a:r>
            <a:br>
              <a:rPr lang="en-US" altLang="zh-TW" b="1" dirty="0" smtClean="0">
                <a:latin typeface="微軟正黑體" panose="020B0604030504040204" pitchFamily="34" charset="-120"/>
                <a:ea typeface="微軟正黑體" panose="020B0604030504040204" pitchFamily="34" charset="-120"/>
              </a:rPr>
            </a:br>
            <a:r>
              <a:rPr lang="zh-TW" altLang="en-US" b="1" dirty="0" smtClean="0">
                <a:solidFill>
                  <a:srgbClr val="002060"/>
                </a:solidFill>
                <a:latin typeface="微軟正黑體" panose="020B0604030504040204" pitchFamily="34" charset="-120"/>
                <a:ea typeface="微軟正黑體" panose="020B0604030504040204" pitchFamily="34" charset="-120"/>
              </a:rPr>
              <a:t>工藝學</a:t>
            </a:r>
            <a:r>
              <a:rPr lang="en-US" altLang="zh-TW" b="1" dirty="0" smtClean="0">
                <a:solidFill>
                  <a:srgbClr val="002060"/>
                </a:solidFill>
                <a:latin typeface="微軟正黑體" panose="020B0604030504040204" pitchFamily="34" charset="-120"/>
                <a:ea typeface="微軟正黑體" panose="020B0604030504040204" pitchFamily="34" charset="-120"/>
              </a:rPr>
              <a:t>; </a:t>
            </a:r>
            <a:r>
              <a:rPr lang="zh-TW" altLang="en-US" b="1" dirty="0" smtClean="0">
                <a:solidFill>
                  <a:srgbClr val="002060"/>
                </a:solidFill>
                <a:latin typeface="微軟正黑體" panose="020B0604030504040204" pitchFamily="34" charset="-120"/>
                <a:ea typeface="微軟正黑體" panose="020B0604030504040204" pitchFamily="34" charset="-120"/>
              </a:rPr>
              <a:t>工藝</a:t>
            </a:r>
            <a:r>
              <a:rPr lang="en-US" altLang="zh-TW" b="1" dirty="0" smtClean="0">
                <a:solidFill>
                  <a:srgbClr val="002060"/>
                </a:solidFill>
                <a:latin typeface="微軟正黑體" panose="020B0604030504040204" pitchFamily="34" charset="-120"/>
                <a:ea typeface="微軟正黑體" panose="020B0604030504040204" pitchFamily="34" charset="-120"/>
              </a:rPr>
              <a:t>, </a:t>
            </a:r>
            <a:r>
              <a:rPr lang="zh-TW" altLang="en-US" b="1" dirty="0" smtClean="0">
                <a:solidFill>
                  <a:srgbClr val="002060"/>
                </a:solidFill>
                <a:latin typeface="微軟正黑體" panose="020B0604030504040204" pitchFamily="34" charset="-120"/>
                <a:ea typeface="微軟正黑體" panose="020B0604030504040204" pitchFamily="34" charset="-120"/>
              </a:rPr>
              <a:t>技術</a:t>
            </a:r>
            <a:r>
              <a:rPr lang="zh-TW" altLang="en-US" dirty="0" smtClean="0">
                <a:solidFill>
                  <a:srgbClr val="002060"/>
                </a:solidFill>
                <a:latin typeface="微軟正黑體" panose="020B0604030504040204" pitchFamily="34" charset="-120"/>
                <a:ea typeface="微軟正黑體" panose="020B0604030504040204" pitchFamily="34" charset="-120"/>
              </a:rPr>
              <a:t/>
            </a:r>
            <a:br>
              <a:rPr lang="zh-TW" altLang="en-US" dirty="0" smtClean="0">
                <a:solidFill>
                  <a:srgbClr val="002060"/>
                </a:solidFill>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539552" y="1844824"/>
            <a:ext cx="8352928" cy="3793976"/>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The results of this research can be applied to new developments in technology.</a:t>
            </a: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這項研究成果能應用於新的技術開發方面。</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C00000"/>
                </a:solidFill>
                <a:latin typeface="微軟正黑體" panose="020B0604030504040204" pitchFamily="34" charset="-120"/>
                <a:ea typeface="微軟正黑體" panose="020B0604030504040204" pitchFamily="34" charset="-120"/>
              </a:rPr>
              <a:t>延伸：</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pPr fontAlgn="t"/>
            <a:r>
              <a:rPr lang="en-US" altLang="zh-TW" sz="2200" dirty="0">
                <a:solidFill>
                  <a:srgbClr val="C00000"/>
                </a:solidFill>
                <a:latin typeface="微軟正黑體" panose="020B0604030504040204" pitchFamily="34" charset="-120"/>
                <a:ea typeface="微軟正黑體" panose="020B0604030504040204" pitchFamily="34" charset="-120"/>
              </a:rPr>
              <a:t>multimedia </a:t>
            </a:r>
            <a:r>
              <a:rPr lang="en-US" altLang="zh-TW" sz="2200" dirty="0" smtClean="0">
                <a:solidFill>
                  <a:srgbClr val="C00000"/>
                </a:solidFill>
                <a:latin typeface="微軟正黑體" panose="020B0604030504040204" pitchFamily="34" charset="-120"/>
                <a:ea typeface="微軟正黑體" panose="020B0604030504040204" pitchFamily="34" charset="-120"/>
              </a:rPr>
              <a:t>technology</a:t>
            </a:r>
            <a:endParaRPr lang="en-US" altLang="zh-TW" sz="2200" dirty="0">
              <a:solidFill>
                <a:srgbClr val="C00000"/>
              </a:solidFill>
              <a:latin typeface="微軟正黑體" panose="020B0604030504040204" pitchFamily="34" charset="-120"/>
              <a:ea typeface="微軟正黑體" panose="020B0604030504040204" pitchFamily="34" charset="-120"/>
            </a:endParaRPr>
          </a:p>
          <a:p>
            <a:pPr fontAlgn="t"/>
            <a:r>
              <a:rPr lang="en-US" altLang="zh-TW" sz="2200" dirty="0" smtClean="0">
                <a:solidFill>
                  <a:srgbClr val="C00000"/>
                </a:solidFill>
                <a:latin typeface="微軟正黑體" panose="020B0604030504040204" pitchFamily="34" charset="-120"/>
                <a:ea typeface="微軟正黑體" panose="020B0604030504040204" pitchFamily="34" charset="-120"/>
              </a:rPr>
              <a:t>ph</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片語</a:t>
            </a:r>
          </a:p>
          <a:p>
            <a:pPr fontAlgn="t"/>
            <a:r>
              <a:rPr lang="zh-TW" altLang="en-US" sz="2200" dirty="0" smtClean="0">
                <a:solidFill>
                  <a:srgbClr val="C00000"/>
                </a:solidFill>
                <a:latin typeface="微軟正黑體" panose="020B0604030504040204" pitchFamily="34" charset="-120"/>
                <a:ea typeface="微軟正黑體" panose="020B0604030504040204" pitchFamily="34" charset="-120"/>
              </a:rPr>
              <a:t>多媒體</a:t>
            </a:r>
            <a:r>
              <a:rPr lang="zh-TW" altLang="en-US" sz="2200" dirty="0">
                <a:solidFill>
                  <a:srgbClr val="C00000"/>
                </a:solidFill>
                <a:latin typeface="微軟正黑體" panose="020B0604030504040204" pitchFamily="34" charset="-120"/>
                <a:ea typeface="微軟正黑體" panose="020B0604030504040204" pitchFamily="34" charset="-120"/>
              </a:rPr>
              <a:t>技術 </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是使電腦具有對聲音、文字、圖形、圖像信息進行輸入、識別、存儲、處理、管理、輸出等能力的一門技術</a:t>
            </a:r>
            <a:r>
              <a:rPr lang="en-US" altLang="zh-TW" sz="2200" dirty="0">
                <a:solidFill>
                  <a:srgbClr val="C00000"/>
                </a:solidFill>
                <a:latin typeface="微軟正黑體" panose="020B0604030504040204" pitchFamily="34" charset="-120"/>
                <a:ea typeface="微軟正黑體" panose="020B0604030504040204" pitchFamily="34" charset="-120"/>
              </a:rPr>
              <a:t>)</a:t>
            </a:r>
          </a:p>
          <a:p>
            <a:pPr algn="l"/>
            <a:endParaRPr lang="zh-TW" altLang="en-US" sz="2200" dirty="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043771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2.Broadband</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寬頻</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1979712" y="2132856"/>
            <a:ext cx="6768752" cy="4104456"/>
          </a:xfrm>
        </p:spPr>
        <p:txBody>
          <a:bodyPr/>
          <a:lstStyle/>
          <a:p>
            <a:pPr algn="l"/>
            <a:r>
              <a:rPr lang="zh-TW" altLang="en-US" sz="2400" dirty="0" smtClean="0">
                <a:solidFill>
                  <a:srgbClr val="002060"/>
                </a:solidFill>
                <a:latin typeface="微軟正黑體" panose="020B0604030504040204" pitchFamily="34" charset="-120"/>
                <a:ea typeface="微軟正黑體" panose="020B0604030504040204" pitchFamily="34" charset="-120"/>
              </a:rPr>
              <a:t>例句：</a:t>
            </a:r>
            <a:endParaRPr lang="en-US" altLang="zh-TW" sz="24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400" dirty="0" smtClean="0">
                <a:solidFill>
                  <a:srgbClr val="002060"/>
                </a:solidFill>
                <a:latin typeface="微軟正黑體" panose="020B0604030504040204" pitchFamily="34" charset="-120"/>
                <a:ea typeface="微軟正黑體" panose="020B0604030504040204" pitchFamily="34" charset="-120"/>
              </a:rPr>
              <a:t>The broadband of CHT is suck.</a:t>
            </a:r>
          </a:p>
          <a:p>
            <a:pPr algn="l"/>
            <a:r>
              <a:rPr lang="zh-TW" altLang="en-US" sz="2400" dirty="0" smtClean="0">
                <a:solidFill>
                  <a:srgbClr val="002060"/>
                </a:solidFill>
                <a:latin typeface="微軟正黑體" panose="020B0604030504040204" pitchFamily="34" charset="-120"/>
                <a:ea typeface="微軟正黑體" panose="020B0604030504040204" pitchFamily="34" charset="-120"/>
              </a:rPr>
              <a:t>中華電信的寬頻很爛。</a:t>
            </a:r>
            <a:endParaRPr lang="en-US" altLang="zh-TW" sz="24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400" dirty="0" smtClean="0">
                <a:solidFill>
                  <a:srgbClr val="C00000"/>
                </a:solidFill>
                <a:latin typeface="微軟正黑體" panose="020B0604030504040204" pitchFamily="34" charset="-120"/>
                <a:ea typeface="微軟正黑體" panose="020B0604030504040204" pitchFamily="34" charset="-120"/>
              </a:rPr>
              <a:t>延伸：</a:t>
            </a:r>
          </a:p>
          <a:p>
            <a:pPr fontAlgn="t"/>
            <a:r>
              <a:rPr lang="en-US" altLang="zh-TW" sz="2400" dirty="0">
                <a:solidFill>
                  <a:srgbClr val="C00000"/>
                </a:solidFill>
                <a:latin typeface="微軟正黑體" panose="020B0604030504040204" pitchFamily="34" charset="-120"/>
                <a:ea typeface="微軟正黑體" panose="020B0604030504040204" pitchFamily="34" charset="-120"/>
              </a:rPr>
              <a:t>broadband network</a:t>
            </a:r>
          </a:p>
          <a:p>
            <a:pPr fontAlgn="t"/>
            <a:r>
              <a:rPr lang="en-US" altLang="zh-TW" sz="2400" dirty="0" smtClean="0">
                <a:solidFill>
                  <a:srgbClr val="C00000"/>
                </a:solidFill>
                <a:latin typeface="微軟正黑體" panose="020B0604030504040204" pitchFamily="34" charset="-120"/>
                <a:ea typeface="微軟正黑體" panose="020B0604030504040204" pitchFamily="34" charset="-120"/>
              </a:rPr>
              <a:t>ph</a:t>
            </a:r>
            <a:r>
              <a:rPr lang="en-US" altLang="zh-TW" sz="2400" dirty="0">
                <a:solidFill>
                  <a:srgbClr val="C00000"/>
                </a:solidFill>
                <a:latin typeface="微軟正黑體" panose="020B0604030504040204" pitchFamily="34" charset="-120"/>
                <a:ea typeface="微軟正黑體" panose="020B0604030504040204" pitchFamily="34" charset="-120"/>
              </a:rPr>
              <a:t>. </a:t>
            </a:r>
            <a:r>
              <a:rPr lang="zh-TW" altLang="en-US" sz="2400" dirty="0">
                <a:solidFill>
                  <a:srgbClr val="C00000"/>
                </a:solidFill>
                <a:latin typeface="微軟正黑體" panose="020B0604030504040204" pitchFamily="34" charset="-120"/>
                <a:ea typeface="微軟正黑體" panose="020B0604030504040204" pitchFamily="34" charset="-120"/>
              </a:rPr>
              <a:t>片語</a:t>
            </a:r>
          </a:p>
          <a:p>
            <a:pPr fontAlgn="t"/>
            <a:r>
              <a:rPr lang="zh-TW" altLang="en-US" sz="2400" dirty="0" smtClean="0">
                <a:solidFill>
                  <a:srgbClr val="C00000"/>
                </a:solidFill>
                <a:latin typeface="微軟正黑體" panose="020B0604030504040204" pitchFamily="34" charset="-120"/>
                <a:ea typeface="微軟正黑體" panose="020B0604030504040204" pitchFamily="34" charset="-120"/>
              </a:rPr>
              <a:t>寬頻網路</a:t>
            </a:r>
            <a:endParaRPr lang="zh-TW" altLang="en-US" sz="2400" dirty="0">
              <a:solidFill>
                <a:srgbClr val="C00000"/>
              </a:solidFill>
              <a:latin typeface="微軟正黑體" panose="020B0604030504040204" pitchFamily="34" charset="-120"/>
              <a:ea typeface="微軟正黑體" panose="020B0604030504040204" pitchFamily="34" charset="-120"/>
            </a:endParaRPr>
          </a:p>
          <a:p>
            <a:endParaRPr lang="zh-TW" altLang="en-US" dirty="0" smtClean="0">
              <a:solidFill>
                <a:srgbClr val="002060"/>
              </a:solidFill>
            </a:endParaRPr>
          </a:p>
        </p:txBody>
      </p:sp>
    </p:spTree>
    <p:extLst>
      <p:ext uri="{BB962C8B-B14F-4D97-AF65-F5344CB8AC3E}">
        <p14:creationId xmlns:p14="http://schemas.microsoft.com/office/powerpoint/2010/main" val="1514457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27584" y="260648"/>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3.Bulletin board system</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電子佈告欄系統</a:t>
            </a:r>
            <a:r>
              <a:rPr lang="en-US" altLang="zh-TW" dirty="0" smtClean="0">
                <a:latin typeface="微軟正黑體" panose="020B0604030504040204" pitchFamily="34" charset="-120"/>
                <a:ea typeface="微軟正黑體" panose="020B0604030504040204" pitchFamily="34" charset="-120"/>
              </a:rPr>
              <a:t>(BBS)</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683568" y="1988840"/>
            <a:ext cx="7704856" cy="4392488"/>
          </a:xfrm>
        </p:spPr>
        <p:txBody>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Silent Code is a movie about villager of Bulletin Board System.</a:t>
            </a: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BBS</a:t>
            </a:r>
            <a:r>
              <a:rPr lang="zh-TW" altLang="en-US" sz="2200" dirty="0" smtClean="0">
                <a:solidFill>
                  <a:srgbClr val="002060"/>
                </a:solidFill>
                <a:latin typeface="微軟正黑體" panose="020B0604030504040204" pitchFamily="34" charset="-120"/>
                <a:ea typeface="微軟正黑體" panose="020B0604030504040204" pitchFamily="34" charset="-120"/>
              </a:rPr>
              <a:t>鄉民的正義 是一部關於鄉民的電影</a:t>
            </a:r>
            <a:r>
              <a:rPr lang="zh-TW" altLang="en-US" sz="2200" dirty="0" smtClean="0">
                <a:solidFill>
                  <a:srgbClr val="002060"/>
                </a:solidFill>
                <a:latin typeface="微軟正黑體" panose="020B0604030504040204" pitchFamily="34" charset="-120"/>
                <a:ea typeface="微軟正黑體" panose="020B0604030504040204" pitchFamily="34" charset="-120"/>
              </a:rPr>
              <a:t>。</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延伸</a:t>
            </a:r>
            <a:r>
              <a:rPr lang="zh-TW" altLang="en-US"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BBS Reader</a:t>
            </a:r>
          </a:p>
          <a:p>
            <a:r>
              <a:rPr lang="en-US" altLang="zh-TW" sz="2200" dirty="0" smtClean="0">
                <a:solidFill>
                  <a:srgbClr val="C00000"/>
                </a:solidFill>
                <a:latin typeface="微軟正黑體" panose="020B0604030504040204" pitchFamily="34" charset="-120"/>
                <a:ea typeface="微軟正黑體" panose="020B0604030504040204" pitchFamily="34" charset="-120"/>
              </a:rPr>
              <a:t>App. </a:t>
            </a:r>
            <a:r>
              <a:rPr lang="zh-TW" altLang="en-US" sz="2200" dirty="0" smtClean="0">
                <a:solidFill>
                  <a:srgbClr val="C00000"/>
                </a:solidFill>
                <a:latin typeface="微軟正黑體" panose="020B0604030504040204" pitchFamily="34" charset="-120"/>
                <a:ea typeface="微軟正黑體" panose="020B0604030504040204" pitchFamily="34" charset="-120"/>
              </a:rPr>
              <a:t>應用程式</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電子佈告欄瀏覽器</a:t>
            </a:r>
            <a:endParaRPr lang="en-US" altLang="zh-TW" sz="2200" dirty="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185809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476673"/>
            <a:ext cx="7772400" cy="720080"/>
          </a:xfrm>
        </p:spPr>
        <p:txBody>
          <a:bodyPr>
            <a:normAutofit fontScale="90000"/>
          </a:bodyPr>
          <a:lstStyle/>
          <a:p>
            <a:pPr algn="ctr"/>
            <a:r>
              <a:rPr lang="en-US" altLang="zh-TW" dirty="0" smtClean="0">
                <a:latin typeface="微軟正黑體" panose="020B0604030504040204" pitchFamily="34" charset="-120"/>
                <a:ea typeface="微軟正黑體" panose="020B0604030504040204" pitchFamily="34" charset="-120"/>
              </a:rPr>
              <a:t>4.Attachment</a:t>
            </a:r>
            <a:br>
              <a:rPr lang="en-US" altLang="zh-TW" dirty="0" smtClean="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附件</a:t>
            </a:r>
          </a:p>
        </p:txBody>
      </p:sp>
      <p:sp>
        <p:nvSpPr>
          <p:cNvPr id="3" name="副標題 2"/>
          <p:cNvSpPr>
            <a:spLocks noGrp="1"/>
          </p:cNvSpPr>
          <p:nvPr>
            <p:ph type="subTitle" idx="1"/>
          </p:nvPr>
        </p:nvSpPr>
        <p:spPr>
          <a:xfrm>
            <a:off x="611560" y="1340768"/>
            <a:ext cx="7704856" cy="5184576"/>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We should not doubt against his attachment to the company.</a:t>
            </a: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我們不應該懷疑他給公司的附件。</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C00000"/>
                </a:solidFill>
                <a:latin typeface="微軟正黑體" panose="020B0604030504040204" pitchFamily="34" charset="-120"/>
                <a:ea typeface="微軟正黑體" panose="020B0604030504040204" pitchFamily="34" charset="-120"/>
              </a:rPr>
              <a:t>延伸：</a:t>
            </a:r>
          </a:p>
          <a:p>
            <a:pPr fontAlgn="t"/>
            <a:r>
              <a:rPr lang="en-US" altLang="zh-TW" sz="2200" dirty="0">
                <a:solidFill>
                  <a:srgbClr val="C00000"/>
                </a:solidFill>
                <a:latin typeface="微軟正黑體" panose="020B0604030504040204" pitchFamily="34" charset="-120"/>
                <a:ea typeface="微軟正黑體" panose="020B0604030504040204" pitchFamily="34" charset="-120"/>
              </a:rPr>
              <a:t>n. </a:t>
            </a:r>
            <a:r>
              <a:rPr lang="zh-TW" altLang="en-US" sz="2200" dirty="0">
                <a:solidFill>
                  <a:srgbClr val="C00000"/>
                </a:solidFill>
                <a:latin typeface="微軟正黑體" panose="020B0604030504040204" pitchFamily="34" charset="-120"/>
                <a:ea typeface="微軟正黑體" panose="020B0604030504040204" pitchFamily="34" charset="-120"/>
              </a:rPr>
              <a:t>名詞</a:t>
            </a:r>
          </a:p>
          <a:p>
            <a:pPr fontAlgn="t"/>
            <a:r>
              <a:rPr lang="zh-TW" altLang="en-US" sz="2200" dirty="0" smtClean="0">
                <a:solidFill>
                  <a:srgbClr val="C00000"/>
                </a:solidFill>
                <a:latin typeface="微軟正黑體" panose="020B0604030504040204" pitchFamily="34" charset="-120"/>
                <a:ea typeface="微軟正黑體" panose="020B0604030504040204" pitchFamily="34" charset="-120"/>
              </a:rPr>
              <a:t>連接</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安裝</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附著</a:t>
            </a:r>
            <a:r>
              <a:rPr lang="en-US" altLang="zh-TW" sz="2200" dirty="0">
                <a:solidFill>
                  <a:srgbClr val="C00000"/>
                </a:solidFill>
                <a:latin typeface="微軟正黑體" panose="020B0604030504040204" pitchFamily="34" charset="-120"/>
                <a:ea typeface="微軟正黑體" panose="020B0604030504040204" pitchFamily="34" charset="-120"/>
              </a:rPr>
              <a:t>[U][(+to</a:t>
            </a:r>
            <a:r>
              <a:rPr lang="en-US" altLang="zh-TW"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a:solidFill>
                <a:srgbClr val="C00000"/>
              </a:solidFill>
              <a:latin typeface="微軟正黑體" panose="020B0604030504040204" pitchFamily="34" charset="-120"/>
              <a:ea typeface="微軟正黑體" panose="020B0604030504040204" pitchFamily="34" charset="-120"/>
            </a:endParaRPr>
          </a:p>
          <a:p>
            <a:pPr fontAlgn="t"/>
            <a:r>
              <a:rPr lang="zh-TW" altLang="en-US" sz="2200" dirty="0">
                <a:solidFill>
                  <a:srgbClr val="C00000"/>
                </a:solidFill>
                <a:latin typeface="微軟正黑體" panose="020B0604030504040204" pitchFamily="34" charset="-120"/>
                <a:ea typeface="微軟正黑體" panose="020B0604030504040204" pitchFamily="34" charset="-120"/>
              </a:rPr>
              <a:t>附屬物</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附件</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附加裝置</a:t>
            </a:r>
            <a:r>
              <a:rPr lang="en-US" altLang="zh-TW" sz="2200" dirty="0">
                <a:solidFill>
                  <a:srgbClr val="C00000"/>
                </a:solidFill>
                <a:latin typeface="微軟正黑體" panose="020B0604030504040204" pitchFamily="34" charset="-120"/>
                <a:ea typeface="微軟正黑體" panose="020B0604030504040204" pitchFamily="34" charset="-120"/>
              </a:rPr>
              <a:t>[C][(+to/for)]</a:t>
            </a:r>
          </a:p>
          <a:p>
            <a:pPr fontAlgn="t"/>
            <a:r>
              <a:rPr lang="en-US" altLang="zh-TW" sz="2200" dirty="0">
                <a:solidFill>
                  <a:srgbClr val="C00000"/>
                </a:solidFill>
                <a:latin typeface="微軟正黑體" panose="020B0604030504040204" pitchFamily="34" charset="-120"/>
                <a:ea typeface="微軟正黑體" panose="020B0604030504040204" pitchFamily="34" charset="-120"/>
              </a:rPr>
              <a:t>attachments to a reaping machine   </a:t>
            </a:r>
            <a:r>
              <a:rPr lang="zh-TW" altLang="en-US" sz="2200" dirty="0">
                <a:solidFill>
                  <a:srgbClr val="C00000"/>
                </a:solidFill>
                <a:latin typeface="微軟正黑體" panose="020B0604030504040204" pitchFamily="34" charset="-120"/>
                <a:ea typeface="微軟正黑體" panose="020B0604030504040204" pitchFamily="34" charset="-120"/>
              </a:rPr>
              <a:t>收割機的配件</a:t>
            </a:r>
          </a:p>
          <a:p>
            <a:pPr fontAlgn="t"/>
            <a:r>
              <a:rPr lang="zh-TW" altLang="en-US" sz="2200" dirty="0">
                <a:solidFill>
                  <a:srgbClr val="C00000"/>
                </a:solidFill>
                <a:latin typeface="微軟正黑體" panose="020B0604030504040204" pitchFamily="34" charset="-120"/>
                <a:ea typeface="微軟正黑體" panose="020B0604030504040204" pitchFamily="34" charset="-120"/>
              </a:rPr>
              <a:t>連接物</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如繩、帶、扣等</a:t>
            </a:r>
            <a:r>
              <a:rPr lang="en-US" altLang="zh-TW" sz="2200" dirty="0">
                <a:solidFill>
                  <a:srgbClr val="C00000"/>
                </a:solidFill>
                <a:latin typeface="微軟正黑體" panose="020B0604030504040204" pitchFamily="34" charset="-120"/>
                <a:ea typeface="微軟正黑體" panose="020B0604030504040204" pitchFamily="34" charset="-120"/>
              </a:rPr>
              <a:t>)[C</a:t>
            </a:r>
            <a:r>
              <a:rPr lang="en-US" altLang="zh-TW"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a:solidFill>
                <a:srgbClr val="C00000"/>
              </a:solidFill>
              <a:latin typeface="微軟正黑體" panose="020B0604030504040204" pitchFamily="34" charset="-120"/>
              <a:ea typeface="微軟正黑體" panose="020B0604030504040204" pitchFamily="34" charset="-120"/>
            </a:endParaRPr>
          </a:p>
          <a:p>
            <a:pPr fontAlgn="t"/>
            <a:r>
              <a:rPr lang="zh-TW" altLang="en-US" sz="2200" dirty="0">
                <a:solidFill>
                  <a:srgbClr val="C00000"/>
                </a:solidFill>
                <a:latin typeface="微軟正黑體" panose="020B0604030504040204" pitchFamily="34" charset="-120"/>
                <a:ea typeface="微軟正黑體" panose="020B0604030504040204" pitchFamily="34" charset="-120"/>
              </a:rPr>
              <a:t>情感</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愛慕</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忠誠</a:t>
            </a:r>
            <a:r>
              <a:rPr lang="en-US" altLang="zh-TW" sz="2200" dirty="0">
                <a:solidFill>
                  <a:srgbClr val="C00000"/>
                </a:solidFill>
                <a:latin typeface="微軟正黑體" panose="020B0604030504040204" pitchFamily="34" charset="-120"/>
                <a:ea typeface="微軟正黑體" panose="020B0604030504040204" pitchFamily="34" charset="-120"/>
              </a:rPr>
              <a:t>[U][C][(+to/for)]</a:t>
            </a:r>
          </a:p>
          <a:p>
            <a:pPr fontAlgn="t"/>
            <a:r>
              <a:rPr lang="en-US" altLang="zh-TW" sz="2200" dirty="0" smtClean="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律</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扣押</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扣押令</a:t>
            </a:r>
            <a:r>
              <a:rPr lang="en-US" altLang="zh-TW" sz="2200" dirty="0">
                <a:solidFill>
                  <a:srgbClr val="C00000"/>
                </a:solidFill>
                <a:latin typeface="微軟正黑體" panose="020B0604030504040204" pitchFamily="34" charset="-120"/>
                <a:ea typeface="微軟正黑體" panose="020B0604030504040204" pitchFamily="34" charset="-120"/>
              </a:rPr>
              <a:t>[U][C]</a:t>
            </a:r>
          </a:p>
          <a:p>
            <a:pPr algn="l"/>
            <a:endParaRPr lang="en-US" altLang="zh-TW" sz="2200" dirty="0" smtClean="0">
              <a:solidFill>
                <a:srgbClr val="002060"/>
              </a:solidFill>
            </a:endParaRPr>
          </a:p>
          <a:p>
            <a:pPr algn="l"/>
            <a:endParaRPr lang="zh-TW" altLang="en-US" sz="2200" dirty="0">
              <a:solidFill>
                <a:srgbClr val="002060"/>
              </a:solidFill>
            </a:endParaRPr>
          </a:p>
        </p:txBody>
      </p:sp>
    </p:spTree>
    <p:extLst>
      <p:ext uri="{BB962C8B-B14F-4D97-AF65-F5344CB8AC3E}">
        <p14:creationId xmlns:p14="http://schemas.microsoft.com/office/powerpoint/2010/main" val="3872199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404664"/>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5.Spam</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垃圾郵件</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539552" y="1916832"/>
            <a:ext cx="8136904" cy="4176464"/>
          </a:xfrm>
        </p:spPr>
        <p:txBody>
          <a:bodyPr>
            <a:normAutofit/>
          </a:bodyPr>
          <a:lstStyle/>
          <a:p>
            <a:pPr algn="l"/>
            <a:r>
              <a:rPr lang="zh-TW" altLang="en-US" sz="2400" dirty="0" smtClean="0">
                <a:solidFill>
                  <a:srgbClr val="002060"/>
                </a:solidFill>
                <a:latin typeface="微軟正黑體" panose="020B0604030504040204" pitchFamily="34" charset="-120"/>
                <a:ea typeface="微軟正黑體" panose="020B0604030504040204" pitchFamily="34" charset="-120"/>
              </a:rPr>
              <a:t>例句：</a:t>
            </a:r>
            <a:endParaRPr lang="en-US" altLang="zh-TW" sz="24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400" dirty="0" smtClean="0">
                <a:solidFill>
                  <a:srgbClr val="002060"/>
                </a:solidFill>
                <a:latin typeface="微軟正黑體" panose="020B0604030504040204" pitchFamily="34" charset="-120"/>
                <a:ea typeface="微軟正黑體" panose="020B0604030504040204" pitchFamily="34" charset="-120"/>
              </a:rPr>
              <a:t>There is a bitch who always sends spam mail to me make me bothered.</a:t>
            </a:r>
          </a:p>
          <a:p>
            <a:pPr algn="l"/>
            <a:r>
              <a:rPr lang="zh-TW" altLang="en-US" sz="2400" dirty="0" smtClean="0">
                <a:solidFill>
                  <a:srgbClr val="002060"/>
                </a:solidFill>
                <a:latin typeface="微軟正黑體" panose="020B0604030504040204" pitchFamily="34" charset="-120"/>
                <a:ea typeface="微軟正黑體" panose="020B0604030504040204" pitchFamily="34" charset="-120"/>
              </a:rPr>
              <a:t>有個賤貨總是傳垃圾信件給我造成我的困擾。</a:t>
            </a:r>
            <a:endParaRPr lang="en-US" altLang="zh-TW" sz="24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400" dirty="0" smtClean="0">
                <a:solidFill>
                  <a:srgbClr val="C00000"/>
                </a:solidFill>
                <a:latin typeface="微軟正黑體" panose="020B0604030504040204" pitchFamily="34" charset="-120"/>
                <a:ea typeface="微軟正黑體" panose="020B0604030504040204" pitchFamily="34" charset="-120"/>
              </a:rPr>
              <a:t>延伸：</a:t>
            </a:r>
            <a:endParaRPr lang="en-US" altLang="zh-TW" sz="2400" dirty="0" smtClean="0">
              <a:solidFill>
                <a:srgbClr val="C00000"/>
              </a:solidFill>
              <a:latin typeface="微軟正黑體" panose="020B0604030504040204" pitchFamily="34" charset="-120"/>
              <a:ea typeface="微軟正黑體" panose="020B0604030504040204" pitchFamily="34" charset="-120"/>
            </a:endParaRPr>
          </a:p>
          <a:p>
            <a:pPr fontAlgn="t"/>
            <a:r>
              <a:rPr lang="en-US" altLang="zh-TW" sz="2400" dirty="0">
                <a:solidFill>
                  <a:srgbClr val="C00000"/>
                </a:solidFill>
                <a:latin typeface="微軟正黑體" panose="020B0604030504040204" pitchFamily="34" charset="-120"/>
                <a:ea typeface="微軟正黑體" panose="020B0604030504040204" pitchFamily="34" charset="-120"/>
              </a:rPr>
              <a:t>virus spam mail</a:t>
            </a:r>
          </a:p>
          <a:p>
            <a:pPr fontAlgn="t"/>
            <a:r>
              <a:rPr lang="en-US" altLang="zh-TW" sz="2400" dirty="0">
                <a:solidFill>
                  <a:srgbClr val="C00000"/>
                </a:solidFill>
                <a:latin typeface="微軟正黑體" panose="020B0604030504040204" pitchFamily="34" charset="-120"/>
                <a:ea typeface="微軟正黑體" panose="020B0604030504040204" pitchFamily="34" charset="-120"/>
              </a:rPr>
              <a:t>ph. </a:t>
            </a:r>
            <a:r>
              <a:rPr lang="zh-TW" altLang="en-US" sz="2400" dirty="0">
                <a:solidFill>
                  <a:srgbClr val="C00000"/>
                </a:solidFill>
                <a:latin typeface="微軟正黑體" panose="020B0604030504040204" pitchFamily="34" charset="-120"/>
                <a:ea typeface="微軟正黑體" panose="020B0604030504040204" pitchFamily="34" charset="-120"/>
              </a:rPr>
              <a:t>片語</a:t>
            </a:r>
          </a:p>
          <a:p>
            <a:pPr fontAlgn="t"/>
            <a:r>
              <a:rPr lang="zh-TW" altLang="en-US" sz="2400" dirty="0" smtClean="0">
                <a:solidFill>
                  <a:srgbClr val="C00000"/>
                </a:solidFill>
                <a:latin typeface="微軟正黑體" panose="020B0604030504040204" pitchFamily="34" charset="-120"/>
                <a:ea typeface="微軟正黑體" panose="020B0604030504040204" pitchFamily="34" charset="-120"/>
              </a:rPr>
              <a:t>病毒</a:t>
            </a:r>
            <a:r>
              <a:rPr lang="zh-TW" altLang="en-US" sz="2400" dirty="0">
                <a:solidFill>
                  <a:srgbClr val="C00000"/>
                </a:solidFill>
                <a:latin typeface="微軟正黑體" panose="020B0604030504040204" pitchFamily="34" charset="-120"/>
                <a:ea typeface="微軟正黑體" panose="020B0604030504040204" pitchFamily="34" charset="-120"/>
              </a:rPr>
              <a:t>垃圾郵件（簡稱</a:t>
            </a:r>
            <a:r>
              <a:rPr lang="en-US" altLang="zh-TW" sz="2400" dirty="0">
                <a:solidFill>
                  <a:srgbClr val="C00000"/>
                </a:solidFill>
                <a:latin typeface="微軟正黑體" panose="020B0604030504040204" pitchFamily="34" charset="-120"/>
                <a:ea typeface="微軟正黑體" panose="020B0604030504040204" pitchFamily="34" charset="-120"/>
              </a:rPr>
              <a:t>v-spam email</a:t>
            </a:r>
            <a:r>
              <a:rPr lang="zh-TW" altLang="en-US" sz="2400" dirty="0">
                <a:solidFill>
                  <a:srgbClr val="C00000"/>
                </a:solidFill>
                <a:latin typeface="微軟正黑體" panose="020B0604030504040204" pitchFamily="34" charset="-120"/>
                <a:ea typeface="微軟正黑體" panose="020B0604030504040204" pitchFamily="34" charset="-120"/>
              </a:rPr>
              <a:t>）</a:t>
            </a:r>
          </a:p>
          <a:p>
            <a:endParaRPr lang="zh-TW" altLang="en-US" sz="2400" dirty="0" smtClean="0">
              <a:solidFill>
                <a:srgbClr val="002060"/>
              </a:solidFill>
              <a:latin typeface="微軟正黑體" panose="020B0604030504040204" pitchFamily="34" charset="-120"/>
              <a:ea typeface="微軟正黑體" panose="020B0604030504040204" pitchFamily="34" charset="-120"/>
            </a:endParaRPr>
          </a:p>
          <a:p>
            <a:pPr algn="l"/>
            <a:endParaRPr lang="zh-TW" altLang="en-US" sz="2400" dirty="0">
              <a:solidFill>
                <a:srgbClr val="002060"/>
              </a:solidFill>
            </a:endParaRPr>
          </a:p>
        </p:txBody>
      </p:sp>
    </p:spTree>
    <p:extLst>
      <p:ext uri="{BB962C8B-B14F-4D97-AF65-F5344CB8AC3E}">
        <p14:creationId xmlns:p14="http://schemas.microsoft.com/office/powerpoint/2010/main" val="34319429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188640"/>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6.Tweet</a:t>
            </a:r>
            <a:br>
              <a:rPr lang="en-US" altLang="zh-TW" dirty="0" smtClean="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鳴叫</a:t>
            </a:r>
          </a:p>
        </p:txBody>
      </p:sp>
      <p:sp>
        <p:nvSpPr>
          <p:cNvPr id="3" name="副標題 2"/>
          <p:cNvSpPr>
            <a:spLocks noGrp="1"/>
          </p:cNvSpPr>
          <p:nvPr>
            <p:ph type="subTitle" idx="1"/>
          </p:nvPr>
        </p:nvSpPr>
        <p:spPr>
          <a:xfrm>
            <a:off x="539552" y="2060848"/>
            <a:ext cx="8280920" cy="4104456"/>
          </a:xfrm>
        </p:spPr>
        <p:txBody>
          <a:bodyPr>
            <a:normAutofit/>
          </a:bodyPr>
          <a:lstStyle/>
          <a:p>
            <a:pPr algn="l"/>
            <a:r>
              <a:rPr lang="zh-TW" altLang="en-US" sz="2400" dirty="0" smtClean="0">
                <a:solidFill>
                  <a:srgbClr val="002060"/>
                </a:solidFill>
                <a:latin typeface="微軟正黑體" panose="020B0604030504040204" pitchFamily="34" charset="-120"/>
                <a:ea typeface="微軟正黑體" panose="020B0604030504040204" pitchFamily="34" charset="-120"/>
              </a:rPr>
              <a:t>例句：</a:t>
            </a:r>
            <a:endParaRPr lang="en-US" altLang="zh-TW" sz="24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400" dirty="0" smtClean="0">
                <a:solidFill>
                  <a:srgbClr val="002060"/>
                </a:solidFill>
                <a:latin typeface="微軟正黑體" panose="020B0604030504040204" pitchFamily="34" charset="-120"/>
                <a:ea typeface="微軟正黑體" panose="020B0604030504040204" pitchFamily="34" charset="-120"/>
              </a:rPr>
              <a:t>The birds do not tweet, the leaves do not whisper, and the insects do not sing</a:t>
            </a:r>
            <a:r>
              <a:rPr lang="zh-TW" altLang="en-US" sz="2400" dirty="0" smtClean="0">
                <a:solidFill>
                  <a:srgbClr val="002060"/>
                </a:solidFill>
                <a:latin typeface="微軟正黑體" panose="020B0604030504040204" pitchFamily="34" charset="-120"/>
                <a:ea typeface="微軟正黑體" panose="020B0604030504040204" pitchFamily="34" charset="-120"/>
              </a:rPr>
              <a:t> </a:t>
            </a:r>
            <a:r>
              <a:rPr lang="en-US" altLang="zh-TW" sz="2400" dirty="0" smtClean="0">
                <a:solidFill>
                  <a:srgbClr val="002060"/>
                </a:solidFill>
                <a:latin typeface="微軟正黑體" panose="020B0604030504040204" pitchFamily="34" charset="-120"/>
                <a:ea typeface="微軟正黑體" panose="020B0604030504040204" pitchFamily="34" charset="-120"/>
              </a:rPr>
              <a:t>,</a:t>
            </a:r>
            <a:r>
              <a:rPr lang="zh-TW" altLang="en-US" sz="2400" dirty="0" smtClean="0">
                <a:solidFill>
                  <a:srgbClr val="002060"/>
                </a:solidFill>
                <a:latin typeface="微軟正黑體" panose="020B0604030504040204" pitchFamily="34" charset="-120"/>
                <a:ea typeface="微軟正黑體" panose="020B0604030504040204" pitchFamily="34" charset="-120"/>
              </a:rPr>
              <a:t> </a:t>
            </a:r>
            <a:r>
              <a:rPr lang="en-US" altLang="zh-TW" sz="2400" dirty="0" smtClean="0">
                <a:solidFill>
                  <a:srgbClr val="002060"/>
                </a:solidFill>
                <a:latin typeface="微軟正黑體" panose="020B0604030504040204" pitchFamily="34" charset="-120"/>
                <a:ea typeface="微軟正黑體" panose="020B0604030504040204" pitchFamily="34" charset="-120"/>
              </a:rPr>
              <a:t>because autumn is coming.</a:t>
            </a:r>
          </a:p>
          <a:p>
            <a:pPr algn="l"/>
            <a:r>
              <a:rPr lang="zh-TW" altLang="en-US" sz="2400" dirty="0" smtClean="0">
                <a:solidFill>
                  <a:srgbClr val="002060"/>
                </a:solidFill>
                <a:latin typeface="微軟正黑體" panose="020B0604030504040204" pitchFamily="34" charset="-120"/>
                <a:ea typeface="微軟正黑體" panose="020B0604030504040204" pitchFamily="34" charset="-120"/>
              </a:rPr>
              <a:t>鳥兒不再鳴叫，樹葉不再作響，昆蟲不再歌唱，因為秋天來了</a:t>
            </a:r>
            <a:r>
              <a:rPr lang="zh-TW" altLang="en-US" sz="2400" dirty="0" smtClean="0">
                <a:solidFill>
                  <a:srgbClr val="002060"/>
                </a:solidFill>
                <a:latin typeface="微軟正黑體" panose="020B0604030504040204" pitchFamily="34" charset="-120"/>
                <a:ea typeface="微軟正黑體" panose="020B0604030504040204" pitchFamily="34" charset="-120"/>
              </a:rPr>
              <a:t>。</a:t>
            </a:r>
            <a:endParaRPr lang="en-US" altLang="zh-TW" sz="2400" dirty="0">
              <a:solidFill>
                <a:srgbClr val="002060"/>
              </a:solidFill>
              <a:latin typeface="微軟正黑體" panose="020B0604030504040204" pitchFamily="34" charset="-120"/>
              <a:ea typeface="微軟正黑體" panose="020B0604030504040204" pitchFamily="34" charset="-120"/>
            </a:endParaRPr>
          </a:p>
          <a:p>
            <a:r>
              <a:rPr lang="zh-TW" altLang="en-US" sz="2400" dirty="0">
                <a:solidFill>
                  <a:srgbClr val="C00000"/>
                </a:solidFill>
                <a:latin typeface="微軟正黑體" panose="020B0604030504040204" pitchFamily="34" charset="-120"/>
                <a:ea typeface="微軟正黑體" panose="020B0604030504040204" pitchFamily="34" charset="-120"/>
              </a:rPr>
              <a:t>延伸</a:t>
            </a:r>
            <a:r>
              <a:rPr lang="zh-TW" altLang="en-US" sz="2400" dirty="0" smtClean="0">
                <a:solidFill>
                  <a:srgbClr val="C00000"/>
                </a:solidFill>
                <a:latin typeface="微軟正黑體" panose="020B0604030504040204" pitchFamily="34" charset="-120"/>
                <a:ea typeface="微軟正黑體" panose="020B0604030504040204" pitchFamily="34" charset="-120"/>
              </a:rPr>
              <a:t>：</a:t>
            </a:r>
            <a:endParaRPr lang="en-US" altLang="zh-TW" sz="2400" dirty="0" smtClean="0">
              <a:solidFill>
                <a:srgbClr val="C00000"/>
              </a:solidFill>
              <a:latin typeface="微軟正黑體" panose="020B0604030504040204" pitchFamily="34" charset="-120"/>
              <a:ea typeface="微軟正黑體" panose="020B0604030504040204" pitchFamily="34" charset="-120"/>
            </a:endParaRPr>
          </a:p>
          <a:p>
            <a:r>
              <a:rPr lang="en-US" altLang="zh-TW" sz="2400" dirty="0" smtClean="0">
                <a:solidFill>
                  <a:srgbClr val="C00000"/>
                </a:solidFill>
                <a:latin typeface="微軟正黑體" panose="020B0604030504040204" pitchFamily="34" charset="-120"/>
                <a:ea typeface="微軟正黑體" panose="020B0604030504040204" pitchFamily="34" charset="-120"/>
              </a:rPr>
              <a:t>tweeter</a:t>
            </a:r>
          </a:p>
          <a:p>
            <a:r>
              <a:rPr lang="en-US" altLang="zh-TW" sz="2400" dirty="0" smtClean="0">
                <a:solidFill>
                  <a:srgbClr val="C00000"/>
                </a:solidFill>
                <a:latin typeface="微軟正黑體" panose="020B0604030504040204" pitchFamily="34" charset="-120"/>
                <a:ea typeface="微軟正黑體" panose="020B0604030504040204" pitchFamily="34" charset="-120"/>
              </a:rPr>
              <a:t>n. </a:t>
            </a:r>
            <a:r>
              <a:rPr lang="zh-TW" altLang="en-US" sz="2400" dirty="0" smtClean="0">
                <a:solidFill>
                  <a:srgbClr val="C00000"/>
                </a:solidFill>
                <a:latin typeface="微軟正黑體" panose="020B0604030504040204" pitchFamily="34" charset="-120"/>
                <a:ea typeface="微軟正黑體" panose="020B0604030504040204" pitchFamily="34" charset="-120"/>
              </a:rPr>
              <a:t>名詞</a:t>
            </a:r>
            <a:endParaRPr lang="en-US" altLang="zh-TW" sz="2400" dirty="0" smtClean="0">
              <a:solidFill>
                <a:srgbClr val="C00000"/>
              </a:solidFill>
              <a:latin typeface="微軟正黑體" panose="020B0604030504040204" pitchFamily="34" charset="-120"/>
              <a:ea typeface="微軟正黑體" panose="020B0604030504040204" pitchFamily="34" charset="-120"/>
            </a:endParaRPr>
          </a:p>
          <a:p>
            <a:r>
              <a:rPr lang="zh-TW" altLang="en-US" sz="2400" dirty="0" smtClean="0">
                <a:solidFill>
                  <a:srgbClr val="C00000"/>
                </a:solidFill>
                <a:latin typeface="微軟正黑體" panose="020B0604030504040204" pitchFamily="34" charset="-120"/>
                <a:ea typeface="微軟正黑體" panose="020B0604030504040204" pitchFamily="34" charset="-120"/>
              </a:rPr>
              <a:t>高頻揚聲器，高音用擴音器</a:t>
            </a:r>
            <a:endParaRPr lang="en-US" altLang="zh-TW" sz="2400" dirty="0" smtClean="0">
              <a:solidFill>
                <a:srgbClr val="C00000"/>
              </a:solidFill>
              <a:latin typeface="微軟正黑體" panose="020B0604030504040204" pitchFamily="34" charset="-120"/>
              <a:ea typeface="微軟正黑體" panose="020B0604030504040204" pitchFamily="34" charset="-120"/>
            </a:endParaRPr>
          </a:p>
          <a:p>
            <a:endParaRPr lang="zh-TW" altLang="en-US" sz="2400" dirty="0">
              <a:solidFill>
                <a:srgbClr val="C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705508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260649"/>
            <a:ext cx="7772400" cy="936103"/>
          </a:xfrm>
        </p:spPr>
        <p:txBody>
          <a:bodyPr>
            <a:normAutofit fontScale="90000"/>
          </a:bodyPr>
          <a:lstStyle/>
          <a:p>
            <a:pPr algn="ctr"/>
            <a:r>
              <a:rPr lang="en-US" altLang="zh-TW" dirty="0" smtClean="0">
                <a:latin typeface="微軟正黑體" panose="020B0604030504040204" pitchFamily="34" charset="-120"/>
                <a:ea typeface="微軟正黑體" panose="020B0604030504040204" pitchFamily="34" charset="-120"/>
              </a:rPr>
              <a:t>7.Comparative</a:t>
            </a:r>
            <a:br>
              <a:rPr lang="en-US" altLang="zh-TW" dirty="0" smtClean="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比較</a:t>
            </a:r>
          </a:p>
        </p:txBody>
      </p:sp>
      <p:sp>
        <p:nvSpPr>
          <p:cNvPr id="3" name="副標題 2"/>
          <p:cNvSpPr>
            <a:spLocks noGrp="1"/>
          </p:cNvSpPr>
          <p:nvPr>
            <p:ph type="subTitle" idx="1"/>
          </p:nvPr>
        </p:nvSpPr>
        <p:spPr>
          <a:xfrm>
            <a:off x="539552" y="1412776"/>
            <a:ext cx="8208912" cy="5112568"/>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In the world of hunky boy</a:t>
            </a:r>
            <a:r>
              <a:rPr lang="zh-TW" altLang="en-US" sz="2200" dirty="0" smtClean="0">
                <a:solidFill>
                  <a:srgbClr val="002060"/>
                </a:solidFill>
                <a:latin typeface="微軟正黑體" panose="020B0604030504040204" pitchFamily="34" charset="-120"/>
                <a:ea typeface="微軟正黑體" panose="020B0604030504040204" pitchFamily="34" charset="-120"/>
              </a:rPr>
              <a:t> </a:t>
            </a:r>
            <a:r>
              <a:rPr lang="en-US" altLang="zh-TW" sz="2200" dirty="0" smtClean="0">
                <a:solidFill>
                  <a:srgbClr val="002060"/>
                </a:solidFill>
                <a:latin typeface="微軟正黑體" panose="020B0604030504040204" pitchFamily="34" charset="-120"/>
                <a:ea typeface="微軟正黑體" panose="020B0604030504040204" pitchFamily="34" charset="-120"/>
              </a:rPr>
              <a:t>,</a:t>
            </a:r>
            <a:r>
              <a:rPr lang="zh-TW" altLang="en-US" sz="2200" dirty="0" smtClean="0">
                <a:solidFill>
                  <a:srgbClr val="002060"/>
                </a:solidFill>
                <a:latin typeface="微軟正黑體" panose="020B0604030504040204" pitchFamily="34" charset="-120"/>
                <a:ea typeface="微軟正黑體" panose="020B0604030504040204" pitchFamily="34" charset="-120"/>
              </a:rPr>
              <a:t> </a:t>
            </a:r>
            <a:r>
              <a:rPr lang="en-US" altLang="zh-TW" sz="2200" dirty="0" smtClean="0">
                <a:solidFill>
                  <a:srgbClr val="002060"/>
                </a:solidFill>
                <a:latin typeface="微軟正黑體" panose="020B0604030504040204" pitchFamily="34" charset="-120"/>
                <a:ea typeface="微軟正黑體" panose="020B0604030504040204" pitchFamily="34" charset="-120"/>
              </a:rPr>
              <a:t>Sid and Ting-Yao can't be comparative.</a:t>
            </a: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在猛男的世界裡</a:t>
            </a:r>
            <a:r>
              <a:rPr lang="en-US" altLang="zh-TW" sz="2200" dirty="0" smtClean="0">
                <a:solidFill>
                  <a:srgbClr val="002060"/>
                </a:solidFill>
                <a:latin typeface="微軟正黑體" panose="020B0604030504040204" pitchFamily="34" charset="-120"/>
                <a:ea typeface="微軟正黑體" panose="020B0604030504040204" pitchFamily="34" charset="-120"/>
              </a:rPr>
              <a:t>,</a:t>
            </a:r>
            <a:r>
              <a:rPr lang="zh-TW" altLang="en-US" sz="2200" dirty="0">
                <a:solidFill>
                  <a:srgbClr val="002060"/>
                </a:solidFill>
                <a:latin typeface="微軟正黑體" panose="020B0604030504040204" pitchFamily="34" charset="-120"/>
                <a:ea typeface="微軟正黑體" panose="020B0604030504040204" pitchFamily="34" charset="-120"/>
              </a:rPr>
              <a:t>喜德</a:t>
            </a:r>
            <a:r>
              <a:rPr lang="zh-TW" altLang="en-US" sz="2200" dirty="0" smtClean="0">
                <a:solidFill>
                  <a:srgbClr val="002060"/>
                </a:solidFill>
                <a:latin typeface="微軟正黑體" panose="020B0604030504040204" pitchFamily="34" charset="-120"/>
                <a:ea typeface="微軟正黑體" panose="020B0604030504040204" pitchFamily="34" charset="-120"/>
              </a:rPr>
              <a:t>跟</a:t>
            </a:r>
            <a:r>
              <a:rPr lang="zh-TW" altLang="en-US" sz="2200" dirty="0" smtClean="0">
                <a:solidFill>
                  <a:srgbClr val="002060"/>
                </a:solidFill>
                <a:latin typeface="微軟正黑體" panose="020B0604030504040204" pitchFamily="34" charset="-120"/>
                <a:ea typeface="微軟正黑體" panose="020B0604030504040204" pitchFamily="34" charset="-120"/>
              </a:rPr>
              <a:t>廷耀是無法相比擬的。</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C00000"/>
                </a:solidFill>
                <a:latin typeface="微軟正黑體" panose="020B0604030504040204" pitchFamily="34" charset="-120"/>
                <a:ea typeface="微軟正黑體" panose="020B0604030504040204" pitchFamily="34" charset="-120"/>
              </a:rPr>
              <a:t>延伸：</a:t>
            </a:r>
          </a:p>
          <a:p>
            <a:r>
              <a:rPr lang="en-US" altLang="zh-TW" sz="2200" dirty="0">
                <a:solidFill>
                  <a:srgbClr val="C00000"/>
                </a:solidFill>
                <a:latin typeface="微軟正黑體" panose="020B0604030504040204" pitchFamily="34" charset="-120"/>
                <a:ea typeface="微軟正黑體" panose="020B0604030504040204" pitchFamily="34" charset="-120"/>
              </a:rPr>
              <a:t>a. </a:t>
            </a:r>
            <a:r>
              <a:rPr lang="zh-TW" altLang="en-US" sz="2200" dirty="0">
                <a:solidFill>
                  <a:srgbClr val="C00000"/>
                </a:solidFill>
                <a:latin typeface="微軟正黑體" panose="020B0604030504040204" pitchFamily="34" charset="-120"/>
                <a:ea typeface="微軟正黑體" panose="020B0604030504040204" pitchFamily="34" charset="-120"/>
              </a:rPr>
              <a:t>形容詞 </a:t>
            </a:r>
            <a:r>
              <a:rPr lang="zh-TW" altLang="en-US" sz="2200" dirty="0" smtClean="0">
                <a:solidFill>
                  <a:srgbClr val="C00000"/>
                </a:solidFill>
                <a:latin typeface="微軟正黑體" panose="020B0604030504040204" pitchFamily="34" charset="-120"/>
                <a:ea typeface="微軟正黑體" panose="020B0604030504040204" pitchFamily="34" charset="-120"/>
              </a:rPr>
              <a:t>：比較</a:t>
            </a:r>
            <a:r>
              <a:rPr lang="zh-TW" altLang="en-US" sz="2200" dirty="0">
                <a:solidFill>
                  <a:srgbClr val="C00000"/>
                </a:solidFill>
                <a:latin typeface="微軟正黑體" panose="020B0604030504040204" pitchFamily="34" charset="-120"/>
                <a:ea typeface="微軟正黑體" panose="020B0604030504040204" pitchFamily="34" charset="-120"/>
              </a:rPr>
              <a:t>的</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用比較方法的</a:t>
            </a:r>
          </a:p>
          <a:p>
            <a:r>
              <a:rPr lang="zh-TW" altLang="en-US" sz="2200" dirty="0" smtClean="0">
                <a:solidFill>
                  <a:srgbClr val="C00000"/>
                </a:solidFill>
                <a:latin typeface="微軟正黑體" panose="020B0604030504040204" pitchFamily="34" charset="-120"/>
                <a:ea typeface="微軟正黑體" panose="020B0604030504040204" pitchFamily="34" charset="-120"/>
              </a:rPr>
              <a:t>比較</a:t>
            </a:r>
            <a:r>
              <a:rPr lang="zh-TW" altLang="en-US" sz="2200" dirty="0">
                <a:solidFill>
                  <a:srgbClr val="C00000"/>
                </a:solidFill>
                <a:latin typeface="微軟正黑體" panose="020B0604030504040204" pitchFamily="34" charset="-120"/>
                <a:ea typeface="微軟正黑體" panose="020B0604030504040204" pitchFamily="34" charset="-120"/>
              </a:rPr>
              <a:t>而言的</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相對</a:t>
            </a:r>
            <a:r>
              <a:rPr lang="zh-TW" altLang="en-US" sz="2200" dirty="0" smtClean="0">
                <a:solidFill>
                  <a:srgbClr val="C00000"/>
                </a:solidFill>
                <a:latin typeface="微軟正黑體" panose="020B0604030504040204" pitchFamily="34" charset="-120"/>
                <a:ea typeface="微軟正黑體" panose="020B0604030504040204" pitchFamily="34" charset="-120"/>
              </a:rPr>
              <a:t>的 </a:t>
            </a:r>
            <a:r>
              <a:rPr lang="en-US" altLang="zh-TW" sz="2200" dirty="0" smtClean="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語</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比較級</a:t>
            </a:r>
            <a:r>
              <a:rPr lang="zh-TW" altLang="en-US" sz="2200" dirty="0" smtClean="0">
                <a:solidFill>
                  <a:srgbClr val="C00000"/>
                </a:solidFill>
                <a:latin typeface="微軟正黑體" panose="020B0604030504040204" pitchFamily="34" charset="-120"/>
                <a:ea typeface="微軟正黑體" panose="020B0604030504040204" pitchFamily="34" charset="-120"/>
              </a:rPr>
              <a:t>的</a:t>
            </a:r>
            <a:r>
              <a:rPr lang="en-US" altLang="zh-TW" sz="2200" dirty="0" smtClean="0">
                <a:solidFill>
                  <a:srgbClr val="C00000"/>
                </a:solidFill>
                <a:latin typeface="微軟正黑體" panose="020B0604030504040204" pitchFamily="34" charset="-120"/>
                <a:ea typeface="微軟正黑體" panose="020B0604030504040204" pitchFamily="34" charset="-120"/>
              </a:rPr>
              <a:t>)</a:t>
            </a:r>
            <a:endParaRPr lang="zh-TW" altLang="en-US" sz="2200" dirty="0">
              <a:solidFill>
                <a:srgbClr val="C00000"/>
              </a:solidFill>
              <a:latin typeface="微軟正黑體" panose="020B0604030504040204" pitchFamily="34" charset="-120"/>
              <a:ea typeface="微軟正黑體" panose="020B0604030504040204" pitchFamily="34" charset="-120"/>
            </a:endParaRPr>
          </a:p>
          <a:p>
            <a:r>
              <a:rPr lang="en-US" altLang="zh-TW" sz="2200" dirty="0">
                <a:solidFill>
                  <a:srgbClr val="C00000"/>
                </a:solidFill>
                <a:latin typeface="微軟正黑體" panose="020B0604030504040204" pitchFamily="34" charset="-120"/>
                <a:ea typeface="微軟正黑體" panose="020B0604030504040204" pitchFamily="34" charset="-120"/>
              </a:rPr>
              <a:t>n. </a:t>
            </a:r>
            <a:r>
              <a:rPr lang="zh-TW" altLang="en-US" sz="2200" dirty="0">
                <a:solidFill>
                  <a:srgbClr val="C00000"/>
                </a:solidFill>
                <a:latin typeface="微軟正黑體" panose="020B0604030504040204" pitchFamily="34" charset="-120"/>
                <a:ea typeface="微軟正黑體" panose="020B0604030504040204" pitchFamily="34" charset="-120"/>
              </a:rPr>
              <a:t>名詞 </a:t>
            </a:r>
            <a:r>
              <a:rPr lang="zh-TW" altLang="en-US" sz="2200" dirty="0" smtClean="0">
                <a:solidFill>
                  <a:srgbClr val="C00000"/>
                </a:solidFill>
                <a:latin typeface="微軟正黑體" panose="020B0604030504040204" pitchFamily="34" charset="-120"/>
                <a:ea typeface="微軟正黑體" panose="020B0604030504040204" pitchFamily="34" charset="-120"/>
              </a:rPr>
              <a:t>：</a:t>
            </a:r>
            <a:r>
              <a:rPr lang="en-US" altLang="zh-TW" sz="2200" dirty="0" smtClean="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語</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比較級</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或詞</a:t>
            </a:r>
            <a:r>
              <a:rPr lang="en-US" altLang="zh-TW" sz="2200" dirty="0">
                <a:solidFill>
                  <a:srgbClr val="C00000"/>
                </a:solidFill>
                <a:latin typeface="微軟正黑體" panose="020B0604030504040204" pitchFamily="34" charset="-120"/>
                <a:ea typeface="微軟正黑體" panose="020B0604030504040204" pitchFamily="34" charset="-120"/>
              </a:rPr>
              <a:t>)[the S]</a:t>
            </a:r>
          </a:p>
          <a:p>
            <a:r>
              <a:rPr lang="en-US" altLang="zh-TW" sz="2200" dirty="0" smtClean="0">
                <a:solidFill>
                  <a:srgbClr val="C00000"/>
                </a:solidFill>
                <a:latin typeface="微軟正黑體" panose="020B0604030504040204" pitchFamily="34" charset="-120"/>
                <a:ea typeface="微軟正黑體" panose="020B0604030504040204" pitchFamily="34" charset="-120"/>
              </a:rPr>
              <a:t>" Worse " is the comparative of " bad " .   "worse"</a:t>
            </a:r>
            <a:r>
              <a:rPr lang="zh-TW" altLang="en-US" sz="2200" dirty="0" smtClean="0">
                <a:solidFill>
                  <a:srgbClr val="C00000"/>
                </a:solidFill>
                <a:latin typeface="微軟正黑體" panose="020B0604030504040204" pitchFamily="34" charset="-120"/>
                <a:ea typeface="微軟正黑體" panose="020B0604030504040204" pitchFamily="34" charset="-120"/>
              </a:rPr>
              <a:t>是</a:t>
            </a:r>
            <a:r>
              <a:rPr lang="en-US" altLang="zh-TW" sz="2200" dirty="0" smtClean="0">
                <a:solidFill>
                  <a:srgbClr val="C00000"/>
                </a:solidFill>
                <a:latin typeface="微軟正黑體" panose="020B0604030504040204" pitchFamily="34" charset="-120"/>
                <a:ea typeface="微軟正黑體" panose="020B0604030504040204" pitchFamily="34" charset="-120"/>
              </a:rPr>
              <a:t>"bad"</a:t>
            </a:r>
            <a:r>
              <a:rPr lang="zh-TW" altLang="en-US" sz="2200" dirty="0" smtClean="0">
                <a:solidFill>
                  <a:srgbClr val="C00000"/>
                </a:solidFill>
                <a:latin typeface="微軟正黑體" panose="020B0604030504040204" pitchFamily="34" charset="-120"/>
                <a:ea typeface="微軟正黑體" panose="020B0604030504040204" pitchFamily="34" charset="-120"/>
              </a:rPr>
              <a:t>的比較級。</a:t>
            </a:r>
          </a:p>
          <a:p>
            <a:r>
              <a:rPr lang="zh-TW" altLang="en-US" sz="2200" dirty="0">
                <a:solidFill>
                  <a:srgbClr val="C00000"/>
                </a:solidFill>
                <a:latin typeface="微軟正黑體" panose="020B0604030504040204" pitchFamily="34" charset="-120"/>
                <a:ea typeface="微軟正黑體" panose="020B0604030504040204" pitchFamily="34" charset="-120"/>
              </a:rPr>
              <a:t>同義詞 </a:t>
            </a:r>
            <a:r>
              <a:rPr lang="en-US" altLang="zh-TW" sz="2200" dirty="0">
                <a:solidFill>
                  <a:srgbClr val="C00000"/>
                </a:solidFill>
                <a:latin typeface="微軟正黑體" panose="020B0604030504040204" pitchFamily="34" charset="-120"/>
                <a:ea typeface="微軟正黑體" panose="020B0604030504040204" pitchFamily="34" charset="-120"/>
              </a:rPr>
              <a:t>relative, comparable, near, close</a:t>
            </a:r>
          </a:p>
          <a:p>
            <a:r>
              <a:rPr lang="zh-TW" altLang="en-US" sz="2200" dirty="0">
                <a:solidFill>
                  <a:srgbClr val="C00000"/>
                </a:solidFill>
                <a:latin typeface="微軟正黑體" panose="020B0604030504040204" pitchFamily="34" charset="-120"/>
                <a:ea typeface="微軟正黑體" panose="020B0604030504040204" pitchFamily="34" charset="-120"/>
              </a:rPr>
              <a:t>反義詞 </a:t>
            </a:r>
            <a:r>
              <a:rPr lang="en-US" altLang="zh-TW" sz="2200" dirty="0">
                <a:solidFill>
                  <a:srgbClr val="C00000"/>
                </a:solidFill>
                <a:latin typeface="微軟正黑體" panose="020B0604030504040204" pitchFamily="34" charset="-120"/>
                <a:ea typeface="微軟正黑體" panose="020B0604030504040204" pitchFamily="34" charset="-120"/>
              </a:rPr>
              <a:t>absolute</a:t>
            </a:r>
          </a:p>
          <a:p>
            <a:endParaRPr lang="zh-TW" altLang="en-US" dirty="0"/>
          </a:p>
        </p:txBody>
      </p:sp>
    </p:spTree>
    <p:extLst>
      <p:ext uri="{BB962C8B-B14F-4D97-AF65-F5344CB8AC3E}">
        <p14:creationId xmlns:p14="http://schemas.microsoft.com/office/powerpoint/2010/main" val="35879447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27584"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8.Modifiers</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修飾詞</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395536" y="2060848"/>
            <a:ext cx="8208912" cy="4176464"/>
          </a:xfrm>
        </p:spPr>
        <p:txBody>
          <a:bodyPr>
            <a:normAutofit lnSpcReduction="10000"/>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In three complete sentences use an adjective,</a:t>
            </a:r>
            <a:r>
              <a:rPr lang="zh-TW" altLang="en-US" sz="2200" dirty="0" smtClean="0">
                <a:solidFill>
                  <a:srgbClr val="002060"/>
                </a:solidFill>
                <a:latin typeface="微軟正黑體" panose="020B0604030504040204" pitchFamily="34" charset="-120"/>
                <a:ea typeface="微軟正黑體" panose="020B0604030504040204" pitchFamily="34" charset="-120"/>
              </a:rPr>
              <a:t> </a:t>
            </a:r>
            <a:r>
              <a:rPr lang="en-US" altLang="zh-TW" sz="2200" dirty="0" smtClean="0">
                <a:solidFill>
                  <a:srgbClr val="002060"/>
                </a:solidFill>
                <a:latin typeface="微軟正黑體" panose="020B0604030504040204" pitchFamily="34" charset="-120"/>
                <a:ea typeface="微軟正黑體" panose="020B0604030504040204" pitchFamily="34" charset="-120"/>
              </a:rPr>
              <a:t>two noun modifiers and an adverb.</a:t>
            </a: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在這三個完整的句子裡用了一個形容詞兩個名詞修飾詞還有一個副詞。</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C00000"/>
                </a:solidFill>
                <a:latin typeface="微軟正黑體" panose="020B0604030504040204" pitchFamily="34" charset="-120"/>
                <a:ea typeface="微軟正黑體" panose="020B0604030504040204" pitchFamily="34" charset="-120"/>
              </a:rPr>
              <a:t>延伸：</a:t>
            </a:r>
          </a:p>
          <a:p>
            <a:r>
              <a:rPr lang="en-US" altLang="zh-TW" sz="2200" dirty="0">
                <a:solidFill>
                  <a:srgbClr val="C00000"/>
                </a:solidFill>
                <a:latin typeface="微軟正黑體" panose="020B0604030504040204" pitchFamily="34" charset="-120"/>
                <a:ea typeface="微軟正黑體" panose="020B0604030504040204" pitchFamily="34" charset="-120"/>
              </a:rPr>
              <a:t>n. </a:t>
            </a:r>
            <a:r>
              <a:rPr lang="zh-TW" altLang="en-US" sz="2200" dirty="0">
                <a:solidFill>
                  <a:srgbClr val="C00000"/>
                </a:solidFill>
                <a:latin typeface="微軟正黑體" panose="020B0604030504040204" pitchFamily="34" charset="-120"/>
                <a:ea typeface="微軟正黑體" panose="020B0604030504040204" pitchFamily="34" charset="-120"/>
              </a:rPr>
              <a:t>名詞 </a:t>
            </a:r>
          </a:p>
          <a:p>
            <a:r>
              <a:rPr lang="zh-TW" altLang="en-US" sz="2200" dirty="0">
                <a:solidFill>
                  <a:srgbClr val="C00000"/>
                </a:solidFill>
                <a:latin typeface="微軟正黑體" panose="020B0604030504040204" pitchFamily="34" charset="-120"/>
                <a:ea typeface="微軟正黑體" panose="020B0604030504040204" pitchFamily="34" charset="-120"/>
              </a:rPr>
              <a:t>修改者</a:t>
            </a:r>
          </a:p>
          <a:p>
            <a:r>
              <a:rPr lang="zh-TW" altLang="en-US" sz="2200" dirty="0">
                <a:solidFill>
                  <a:srgbClr val="C00000"/>
                </a:solidFill>
                <a:latin typeface="微軟正黑體" panose="020B0604030504040204" pitchFamily="34" charset="-120"/>
                <a:ea typeface="微軟正黑體" panose="020B0604030504040204" pitchFamily="34" charset="-120"/>
              </a:rPr>
              <a:t>修飾詞語</a:t>
            </a:r>
          </a:p>
          <a:p>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生</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修飾基因</a:t>
            </a:r>
          </a:p>
          <a:p>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化</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改性劑</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endParaRPr lang="zh-TW" altLang="en-US" dirty="0"/>
          </a:p>
        </p:txBody>
      </p:sp>
    </p:spTree>
    <p:extLst>
      <p:ext uri="{BB962C8B-B14F-4D97-AF65-F5344CB8AC3E}">
        <p14:creationId xmlns:p14="http://schemas.microsoft.com/office/powerpoint/2010/main" val="8708418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9.Subordinate</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使居次要地位</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539552" y="1844824"/>
            <a:ext cx="8208912" cy="4536504"/>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r>
              <a:rPr lang="zh-TW" altLang="en-US" sz="2200" dirty="0" smtClean="0">
                <a:solidFill>
                  <a:srgbClr val="002060"/>
                </a:solidFill>
                <a:latin typeface="微軟正黑體" panose="020B0604030504040204" pitchFamily="34" charset="-120"/>
                <a:ea typeface="微軟正黑體" panose="020B0604030504040204" pitchFamily="34" charset="-120"/>
              </a:rPr>
              <a:t>：</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To keep his job, he had to subordinate his interests to the objectives of his company.</a:t>
            </a:r>
          </a:p>
          <a:p>
            <a:pPr algn="l"/>
            <a:r>
              <a:rPr lang="zh-TW" altLang="en-US" sz="2200" dirty="0">
                <a:solidFill>
                  <a:srgbClr val="002060"/>
                </a:solidFill>
                <a:latin typeface="微軟正黑體" panose="020B0604030504040204" pitchFamily="34" charset="-120"/>
                <a:ea typeface="微軟正黑體" panose="020B0604030504040204" pitchFamily="34" charset="-120"/>
              </a:rPr>
              <a:t>為保住他的工作，他不得不以公司的目標為主，自己的利益居在其次。</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延伸</a:t>
            </a:r>
            <a:r>
              <a:rPr lang="zh-TW" altLang="en-US"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a. </a:t>
            </a:r>
            <a:r>
              <a:rPr lang="zh-TW" altLang="en-US" sz="2200" dirty="0" smtClean="0">
                <a:solidFill>
                  <a:srgbClr val="C00000"/>
                </a:solidFill>
                <a:latin typeface="微軟正黑體" panose="020B0604030504040204" pitchFamily="34" charset="-120"/>
                <a:ea typeface="微軟正黑體" panose="020B0604030504040204" pitchFamily="34" charset="-120"/>
              </a:rPr>
              <a:t>形容詞</a:t>
            </a:r>
            <a:r>
              <a:rPr lang="en-US" altLang="zh-TW" sz="2200" dirty="0" smtClean="0">
                <a:solidFill>
                  <a:srgbClr val="C00000"/>
                </a:solidFill>
                <a:latin typeface="微軟正黑體" panose="020B0604030504040204" pitchFamily="34" charset="-120"/>
                <a:ea typeface="微軟正黑體" panose="020B0604030504040204" pitchFamily="34" charset="-120"/>
              </a:rPr>
              <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zh-TW" altLang="en-US" sz="2200" dirty="0" smtClean="0">
                <a:solidFill>
                  <a:srgbClr val="C00000"/>
                </a:solidFill>
                <a:latin typeface="微軟正黑體" panose="020B0604030504040204" pitchFamily="34" charset="-120"/>
                <a:ea typeface="微軟正黑體" panose="020B0604030504040204" pitchFamily="34" charset="-120"/>
              </a:rPr>
              <a:t>次要的，下級的</a:t>
            </a:r>
            <a:r>
              <a:rPr lang="en-US" altLang="zh-TW" sz="2200" dirty="0">
                <a:solidFill>
                  <a:srgbClr val="C00000"/>
                </a:solidFill>
                <a:latin typeface="微軟正黑體" panose="020B0604030504040204" pitchFamily="34" charset="-120"/>
                <a:ea typeface="微軟正黑體" panose="020B0604030504040204" pitchFamily="34" charset="-120"/>
              </a:rPr>
              <a:t/>
            </a:r>
            <a:br>
              <a:rPr lang="en-US" altLang="zh-TW" sz="2200" dirty="0">
                <a:solidFill>
                  <a:srgbClr val="C00000"/>
                </a:solidFill>
                <a:latin typeface="微軟正黑體" panose="020B0604030504040204" pitchFamily="34" charset="-120"/>
                <a:ea typeface="微軟正黑體" panose="020B0604030504040204" pitchFamily="34" charset="-120"/>
              </a:rPr>
            </a:br>
            <a:r>
              <a:rPr lang="zh-TW" altLang="en-US" sz="2200" dirty="0" smtClean="0">
                <a:solidFill>
                  <a:srgbClr val="C00000"/>
                </a:solidFill>
                <a:latin typeface="微軟正黑體" panose="020B0604030504040204" pitchFamily="34" charset="-120"/>
                <a:ea typeface="微軟正黑體" panose="020B0604030504040204" pitchFamily="34" charset="-120"/>
              </a:rPr>
              <a:t>從屬的，附屬的，隸屬的</a:t>
            </a:r>
            <a:r>
              <a:rPr lang="en-US" altLang="zh-TW" sz="2200" dirty="0" smtClean="0">
                <a:solidFill>
                  <a:srgbClr val="C00000"/>
                </a:solidFill>
                <a:latin typeface="微軟正黑體" panose="020B0604030504040204" pitchFamily="34" charset="-120"/>
                <a:ea typeface="微軟正黑體" panose="020B0604030504040204" pitchFamily="34" charset="-120"/>
              </a:rPr>
              <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en-US" altLang="zh-TW" sz="2200" dirty="0" smtClean="0">
                <a:solidFill>
                  <a:srgbClr val="C00000"/>
                </a:solidFill>
                <a:latin typeface="微軟正黑體" panose="020B0604030504040204" pitchFamily="34" charset="-120"/>
                <a:ea typeface="微軟正黑體" panose="020B0604030504040204" pitchFamily="34" charset="-120"/>
              </a:rPr>
              <a:t>【</a:t>
            </a:r>
            <a:r>
              <a:rPr lang="zh-TW" altLang="en-US" sz="2200" dirty="0" smtClean="0">
                <a:solidFill>
                  <a:srgbClr val="C00000"/>
                </a:solidFill>
                <a:latin typeface="微軟正黑體" panose="020B0604030504040204" pitchFamily="34" charset="-120"/>
                <a:ea typeface="微軟正黑體" panose="020B0604030504040204" pitchFamily="34" charset="-120"/>
              </a:rPr>
              <a:t>文</a:t>
            </a:r>
            <a:r>
              <a:rPr lang="en-US" altLang="zh-TW" sz="2200" dirty="0" smtClean="0">
                <a:solidFill>
                  <a:srgbClr val="C00000"/>
                </a:solidFill>
                <a:latin typeface="微軟正黑體" panose="020B0604030504040204" pitchFamily="34" charset="-120"/>
                <a:ea typeface="微軟正黑體" panose="020B0604030504040204" pitchFamily="34" charset="-120"/>
              </a:rPr>
              <a:t>】</a:t>
            </a:r>
            <a:r>
              <a:rPr lang="zh-TW" altLang="en-US" sz="2200" dirty="0" smtClean="0">
                <a:solidFill>
                  <a:srgbClr val="C00000"/>
                </a:solidFill>
                <a:latin typeface="微軟正黑體" panose="020B0604030504040204" pitchFamily="34" charset="-120"/>
                <a:ea typeface="微軟正黑體" panose="020B0604030504040204" pitchFamily="34" charset="-120"/>
              </a:rPr>
              <a:t>從屬的</a:t>
            </a:r>
            <a:r>
              <a:rPr lang="en-US" altLang="zh-TW" sz="2200" dirty="0" smtClean="0">
                <a:solidFill>
                  <a:srgbClr val="C00000"/>
                </a:solidFill>
                <a:latin typeface="微軟正黑體" panose="020B0604030504040204" pitchFamily="34" charset="-120"/>
                <a:ea typeface="微軟正黑體" panose="020B0604030504040204" pitchFamily="34" charset="-120"/>
              </a:rPr>
              <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en-US" altLang="zh-TW" sz="2200" dirty="0" smtClean="0">
                <a:solidFill>
                  <a:srgbClr val="C00000"/>
                </a:solidFill>
                <a:latin typeface="微軟正黑體" panose="020B0604030504040204" pitchFamily="34" charset="-120"/>
                <a:ea typeface="微軟正黑體" panose="020B0604030504040204" pitchFamily="34" charset="-120"/>
              </a:rPr>
              <a:t>A colonel is subordinate to a brigadier general.</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zh-TW" altLang="en-US" sz="2200" dirty="0">
                <a:solidFill>
                  <a:srgbClr val="C00000"/>
                </a:solidFill>
                <a:latin typeface="微軟正黑體" panose="020B0604030504040204" pitchFamily="34" charset="-120"/>
                <a:ea typeface="微軟正黑體" panose="020B0604030504040204" pitchFamily="34" charset="-120"/>
              </a:rPr>
              <a:t>上校級別低於準將</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endParaRPr lang="en-US" altLang="zh-TW" sz="2200" dirty="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515403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10.Superlatives</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盛況空前</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395536" y="2060848"/>
            <a:ext cx="8352928" cy="4314074"/>
          </a:xfrm>
        </p:spPr>
        <p:txBody>
          <a:bodyPr>
            <a:normAutofit/>
          </a:bodyPr>
          <a:lstStyle/>
          <a:p>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r>
              <a:rPr lang="en-US" altLang="zh-TW" sz="2200" dirty="0" smtClean="0">
                <a:solidFill>
                  <a:srgbClr val="002060"/>
                </a:solidFill>
                <a:latin typeface="微軟正黑體" panose="020B0604030504040204" pitchFamily="34" charset="-120"/>
                <a:ea typeface="微軟正黑體" panose="020B0604030504040204" pitchFamily="34" charset="-120"/>
              </a:rPr>
              <a:t>The </a:t>
            </a:r>
            <a:r>
              <a:rPr lang="en-US" altLang="zh-TW" sz="2200" dirty="0">
                <a:solidFill>
                  <a:srgbClr val="002060"/>
                </a:solidFill>
                <a:latin typeface="微軟正黑體" panose="020B0604030504040204" pitchFamily="34" charset="-120"/>
                <a:ea typeface="微軟正黑體" panose="020B0604030504040204" pitchFamily="34" charset="-120"/>
              </a:rPr>
              <a:t>week of TKUIM is superlative</a:t>
            </a:r>
            <a:r>
              <a:rPr lang="zh-TW" altLang="en-US" sz="2200" dirty="0">
                <a:solidFill>
                  <a:srgbClr val="002060"/>
                </a:solidFill>
                <a:latin typeface="微軟正黑體" panose="020B0604030504040204" pitchFamily="34" charset="-120"/>
                <a:ea typeface="微軟正黑體" panose="020B0604030504040204" pitchFamily="34" charset="-120"/>
              </a:rPr>
              <a:t> </a:t>
            </a:r>
            <a:r>
              <a:rPr lang="en-US" altLang="zh-TW" sz="2200" dirty="0">
                <a:solidFill>
                  <a:srgbClr val="002060"/>
                </a:solidFill>
                <a:latin typeface="微軟正黑體" panose="020B0604030504040204" pitchFamily="34" charset="-120"/>
                <a:ea typeface="微軟正黑體" panose="020B0604030504040204" pitchFamily="34" charset="-120"/>
              </a:rPr>
              <a:t>,</a:t>
            </a:r>
            <a:r>
              <a:rPr lang="zh-TW" altLang="en-US" sz="2200" dirty="0">
                <a:solidFill>
                  <a:srgbClr val="002060"/>
                </a:solidFill>
                <a:latin typeface="微軟正黑體" panose="020B0604030504040204" pitchFamily="34" charset="-120"/>
                <a:ea typeface="微軟正黑體" panose="020B0604030504040204" pitchFamily="34" charset="-120"/>
              </a:rPr>
              <a:t> </a:t>
            </a:r>
            <a:r>
              <a:rPr lang="en-US" altLang="zh-TW" sz="2200" dirty="0">
                <a:solidFill>
                  <a:srgbClr val="002060"/>
                </a:solidFill>
                <a:latin typeface="微軟正黑體" panose="020B0604030504040204" pitchFamily="34" charset="-120"/>
                <a:ea typeface="微軟正黑體" panose="020B0604030504040204" pitchFamily="34" charset="-120"/>
              </a:rPr>
              <a:t>but many people are disappointed. Because they didn't got the Polaroid.</a:t>
            </a:r>
          </a:p>
          <a:p>
            <a:r>
              <a:rPr lang="zh-TW" altLang="en-US" sz="2200" dirty="0">
                <a:solidFill>
                  <a:srgbClr val="002060"/>
                </a:solidFill>
                <a:latin typeface="微軟正黑體" panose="020B0604030504040204" pitchFamily="34" charset="-120"/>
                <a:ea typeface="微軟正黑體" panose="020B0604030504040204" pitchFamily="34" charset="-120"/>
              </a:rPr>
              <a:t>雖然資管週盛況空前</a:t>
            </a:r>
            <a:r>
              <a:rPr lang="en-US" altLang="zh-TW" sz="2200" dirty="0">
                <a:solidFill>
                  <a:srgbClr val="002060"/>
                </a:solidFill>
                <a:latin typeface="微軟正黑體" panose="020B0604030504040204" pitchFamily="34" charset="-120"/>
                <a:ea typeface="微軟正黑體" panose="020B0604030504040204" pitchFamily="34" charset="-120"/>
              </a:rPr>
              <a:t>,</a:t>
            </a:r>
            <a:r>
              <a:rPr lang="zh-TW" altLang="en-US" sz="2200" dirty="0">
                <a:solidFill>
                  <a:srgbClr val="002060"/>
                </a:solidFill>
                <a:latin typeface="微軟正黑體" panose="020B0604030504040204" pitchFamily="34" charset="-120"/>
                <a:ea typeface="微軟正黑體" panose="020B0604030504040204" pitchFamily="34" charset="-120"/>
              </a:rPr>
              <a:t>但還是令很多人失望</a:t>
            </a:r>
            <a:r>
              <a:rPr lang="en-US" altLang="zh-TW" sz="2200" dirty="0">
                <a:solidFill>
                  <a:srgbClr val="002060"/>
                </a:solidFill>
                <a:latin typeface="微軟正黑體" panose="020B0604030504040204" pitchFamily="34" charset="-120"/>
                <a:ea typeface="微軟正黑體" panose="020B0604030504040204" pitchFamily="34" charset="-120"/>
              </a:rPr>
              <a:t>,</a:t>
            </a:r>
            <a:r>
              <a:rPr lang="zh-TW" altLang="en-US" sz="2200" dirty="0">
                <a:solidFill>
                  <a:srgbClr val="002060"/>
                </a:solidFill>
                <a:latin typeface="微軟正黑體" panose="020B0604030504040204" pitchFamily="34" charset="-120"/>
                <a:ea typeface="微軟正黑體" panose="020B0604030504040204" pitchFamily="34" charset="-120"/>
              </a:rPr>
              <a:t>因為他們沒得到拍立得</a:t>
            </a:r>
            <a:r>
              <a:rPr lang="zh-TW" altLang="en-US" sz="2200" dirty="0" smtClean="0">
                <a:solidFill>
                  <a:srgbClr val="002060"/>
                </a:solidFill>
                <a:latin typeface="微軟正黑體" panose="020B0604030504040204" pitchFamily="34" charset="-120"/>
                <a:ea typeface="微軟正黑體" panose="020B0604030504040204" pitchFamily="34" charset="-120"/>
              </a:rPr>
              <a:t>。</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延伸</a:t>
            </a:r>
            <a:r>
              <a:rPr lang="zh-TW" altLang="en-US"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n. </a:t>
            </a:r>
            <a:r>
              <a:rPr lang="zh-TW" altLang="en-US" sz="2200" dirty="0" smtClean="0">
                <a:solidFill>
                  <a:srgbClr val="C00000"/>
                </a:solidFill>
                <a:latin typeface="微軟正黑體" panose="020B0604030504040204" pitchFamily="34" charset="-120"/>
                <a:ea typeface="微軟正黑體" panose="020B0604030504040204" pitchFamily="34" charset="-120"/>
              </a:rPr>
              <a:t>名詞</a:t>
            </a:r>
            <a:r>
              <a:rPr lang="en-US" altLang="zh-TW" sz="2200" dirty="0" smtClean="0">
                <a:solidFill>
                  <a:srgbClr val="C00000"/>
                </a:solidFill>
                <a:latin typeface="微軟正黑體" panose="020B0604030504040204" pitchFamily="34" charset="-120"/>
                <a:ea typeface="微軟正黑體" panose="020B0604030504040204" pitchFamily="34" charset="-120"/>
              </a:rPr>
              <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zh-TW" altLang="en-US" sz="2200" dirty="0" smtClean="0">
                <a:solidFill>
                  <a:srgbClr val="C00000"/>
                </a:solidFill>
                <a:latin typeface="微軟正黑體" panose="020B0604030504040204" pitchFamily="34" charset="-120"/>
                <a:ea typeface="微軟正黑體" panose="020B0604030504040204" pitchFamily="34" charset="-120"/>
              </a:rPr>
              <a:t>最好的人，頂峰，極致</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完璧，</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語</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最高級的字，最高級的</a:t>
            </a:r>
            <a:r>
              <a:rPr lang="zh-TW" altLang="en-US" sz="2200" dirty="0" smtClean="0">
                <a:solidFill>
                  <a:srgbClr val="C00000"/>
                </a:solidFill>
                <a:latin typeface="微軟正黑體" panose="020B0604030504040204" pitchFamily="34" charset="-120"/>
                <a:ea typeface="微軟正黑體" panose="020B0604030504040204" pitchFamily="34" charset="-120"/>
              </a:rPr>
              <a:t>言辭</a:t>
            </a:r>
            <a:r>
              <a:rPr lang="en-US" altLang="zh-TW" sz="2200" dirty="0" smtClean="0">
                <a:solidFill>
                  <a:srgbClr val="C00000"/>
                </a:solidFill>
                <a:latin typeface="微軟正黑體" panose="020B0604030504040204" pitchFamily="34" charset="-120"/>
                <a:ea typeface="微軟正黑體" panose="020B0604030504040204" pitchFamily="34" charset="-120"/>
              </a:rPr>
              <a:t/>
            </a:r>
            <a:br>
              <a:rPr lang="en-US" altLang="zh-TW" sz="2200" dirty="0" smtClean="0">
                <a:solidFill>
                  <a:srgbClr val="C00000"/>
                </a:solidFill>
                <a:latin typeface="微軟正黑體" panose="020B0604030504040204" pitchFamily="34" charset="-120"/>
                <a:ea typeface="微軟正黑體" panose="020B0604030504040204" pitchFamily="34" charset="-120"/>
              </a:rPr>
            </a:br>
            <a:r>
              <a:rPr lang="zh-TW" altLang="en-US" sz="2200" dirty="0" smtClean="0">
                <a:solidFill>
                  <a:srgbClr val="C00000"/>
                </a:solidFill>
                <a:latin typeface="微軟正黑體" panose="020B0604030504040204" pitchFamily="34" charset="-120"/>
                <a:ea typeface="微軟正黑體" panose="020B0604030504040204" pitchFamily="34" charset="-120"/>
              </a:rPr>
              <a:t>最高程度</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endParaRPr lang="zh-TW" altLang="en-US" sz="2200" dirty="0"/>
          </a:p>
        </p:txBody>
      </p:sp>
    </p:spTree>
    <p:extLst>
      <p:ext uri="{BB962C8B-B14F-4D97-AF65-F5344CB8AC3E}">
        <p14:creationId xmlns:p14="http://schemas.microsoft.com/office/powerpoint/2010/main" val="2895156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11.Interactive</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交互的</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611560" y="1916832"/>
            <a:ext cx="8136904" cy="4320480"/>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Kids love to learn when the lessons are taught </a:t>
            </a:r>
            <a:r>
              <a:rPr lang="en-US" altLang="zh-TW" sz="2200" dirty="0" smtClean="0">
                <a:solidFill>
                  <a:srgbClr val="002060"/>
                </a:solidFill>
                <a:latin typeface="微軟正黑體" panose="020B0604030504040204" pitchFamily="34" charset="-120"/>
                <a:ea typeface="微軟正黑體" panose="020B0604030504040204" pitchFamily="34" charset="-120"/>
              </a:rPr>
              <a:t>interactive.</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小孩子都喜歡互動的教學課程</a:t>
            </a:r>
            <a:r>
              <a:rPr lang="zh-TW" altLang="en-US" sz="2200" dirty="0" smtClean="0">
                <a:solidFill>
                  <a:srgbClr val="002060"/>
                </a:solidFill>
                <a:latin typeface="微軟正黑體" panose="020B0604030504040204" pitchFamily="34" charset="-120"/>
                <a:ea typeface="微軟正黑體" panose="020B0604030504040204" pitchFamily="34" charset="-120"/>
              </a:rPr>
              <a:t>。</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zh-TW" altLang="en-US" sz="2200" dirty="0" smtClean="0">
                <a:solidFill>
                  <a:srgbClr val="C00000"/>
                </a:solidFill>
                <a:latin typeface="微軟正黑體" panose="020B0604030504040204" pitchFamily="34" charset="-120"/>
                <a:ea typeface="微軟正黑體" panose="020B0604030504040204" pitchFamily="34" charset="-120"/>
              </a:rPr>
              <a:t>延伸：</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ph. </a:t>
            </a:r>
            <a:r>
              <a:rPr lang="zh-TW" altLang="en-US" sz="2200" dirty="0" smtClean="0">
                <a:solidFill>
                  <a:srgbClr val="C00000"/>
                </a:solidFill>
                <a:latin typeface="微軟正黑體" panose="020B0604030504040204" pitchFamily="34" charset="-120"/>
                <a:ea typeface="微軟正黑體" panose="020B0604030504040204" pitchFamily="34" charset="-120"/>
              </a:rPr>
              <a:t>片語</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Interactive lexicon</a:t>
            </a:r>
          </a:p>
          <a:p>
            <a:r>
              <a:rPr lang="zh-TW" altLang="en-US" sz="2200" dirty="0">
                <a:solidFill>
                  <a:srgbClr val="C00000"/>
                </a:solidFill>
                <a:latin typeface="微軟正黑體" panose="020B0604030504040204" pitchFamily="34" charset="-120"/>
                <a:ea typeface="微軟正黑體" panose="020B0604030504040204" pitchFamily="34" charset="-120"/>
              </a:rPr>
              <a:t>交互式</a:t>
            </a:r>
            <a:r>
              <a:rPr lang="zh-TW" altLang="en-US" sz="2200" dirty="0" smtClean="0">
                <a:solidFill>
                  <a:srgbClr val="C00000"/>
                </a:solidFill>
                <a:latin typeface="微軟正黑體" panose="020B0604030504040204" pitchFamily="34" charset="-120"/>
                <a:ea typeface="微軟正黑體" panose="020B0604030504040204" pitchFamily="34" charset="-120"/>
              </a:rPr>
              <a:t>詞彙</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Interactive </a:t>
            </a:r>
            <a:r>
              <a:rPr lang="en-US" altLang="zh-TW" sz="2200" dirty="0" err="1" smtClean="0">
                <a:solidFill>
                  <a:srgbClr val="C00000"/>
                </a:solidFill>
                <a:latin typeface="微軟正黑體" panose="020B0604030504040204" pitchFamily="34" charset="-120"/>
                <a:ea typeface="微軟正黑體" panose="020B0604030504040204" pitchFamily="34" charset="-120"/>
              </a:rPr>
              <a:t>serice</a:t>
            </a:r>
            <a:endParaRPr lang="en-US" altLang="zh-TW" sz="2200" dirty="0">
              <a:solidFill>
                <a:srgbClr val="C0000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對話業務</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9505428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576" y="260648"/>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12.Standardized</a:t>
            </a:r>
            <a:br>
              <a:rPr lang="en-US" altLang="zh-TW" dirty="0" smtClean="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使標準化</a:t>
            </a:r>
            <a:r>
              <a:rPr lang="en-US" altLang="zh-TW" b="1" dirty="0">
                <a:latin typeface="微軟正黑體" panose="020B0604030504040204" pitchFamily="34" charset="-120"/>
                <a:ea typeface="微軟正黑體" panose="020B0604030504040204" pitchFamily="34" charset="-120"/>
              </a:rPr>
              <a:t>; </a:t>
            </a:r>
            <a:r>
              <a:rPr lang="zh-TW" altLang="en-US" b="1" dirty="0">
                <a:latin typeface="微軟正黑體" panose="020B0604030504040204" pitchFamily="34" charset="-120"/>
                <a:ea typeface="微軟正黑體" panose="020B0604030504040204" pitchFamily="34" charset="-120"/>
              </a:rPr>
              <a:t>使合標準</a:t>
            </a:r>
            <a:r>
              <a:rPr lang="en-US" altLang="zh-TW" b="1" dirty="0">
                <a:latin typeface="微軟正黑體" panose="020B0604030504040204" pitchFamily="34" charset="-120"/>
                <a:ea typeface="微軟正黑體" panose="020B0604030504040204" pitchFamily="34" charset="-120"/>
              </a:rPr>
              <a:t>; </a:t>
            </a:r>
            <a:r>
              <a:rPr lang="zh-TW" altLang="en-US" b="1" dirty="0">
                <a:latin typeface="微軟正黑體" panose="020B0604030504040204" pitchFamily="34" charset="-120"/>
                <a:ea typeface="微軟正黑體" panose="020B0604030504040204" pitchFamily="34" charset="-120"/>
              </a:rPr>
              <a:t>使統一</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539552" y="1988840"/>
            <a:ext cx="8064896" cy="4320480"/>
          </a:xfrm>
        </p:spPr>
        <p:txBody>
          <a:bodyPr/>
          <a:lstStyle/>
          <a:p>
            <a:r>
              <a:rPr lang="zh-TW" altLang="en-US" sz="2200" dirty="0">
                <a:solidFill>
                  <a:srgbClr val="002060"/>
                </a:solidFill>
                <a:latin typeface="微軟正黑體" panose="020B0604030504040204" pitchFamily="34" charset="-120"/>
                <a:ea typeface="微軟正黑體" panose="020B0604030504040204" pitchFamily="34" charset="-120"/>
              </a:rPr>
              <a:t>例句：</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en-US" altLang="zh-TW" sz="2200" dirty="0">
                <a:solidFill>
                  <a:srgbClr val="002060"/>
                </a:solidFill>
                <a:latin typeface="微軟正黑體" panose="020B0604030504040204" pitchFamily="34" charset="-120"/>
                <a:ea typeface="微軟正黑體" panose="020B0604030504040204" pitchFamily="34" charset="-120"/>
              </a:rPr>
              <a:t>The standardized fittings can be employed universally .</a:t>
            </a:r>
          </a:p>
          <a:p>
            <a:r>
              <a:rPr lang="zh-TW" altLang="en-US" sz="2200" dirty="0" smtClean="0">
                <a:solidFill>
                  <a:srgbClr val="002060"/>
                </a:solidFill>
                <a:latin typeface="微軟正黑體" panose="020B0604030504040204" pitchFamily="34" charset="-120"/>
                <a:ea typeface="微軟正黑體" panose="020B0604030504040204" pitchFamily="34" charset="-120"/>
              </a:rPr>
              <a:t>標準化零件可以通用。</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延伸</a:t>
            </a:r>
            <a:r>
              <a:rPr lang="zh-TW" altLang="en-US" sz="2200" dirty="0" smtClean="0">
                <a:solidFill>
                  <a:srgbClr val="C00000"/>
                </a:solidFill>
                <a:latin typeface="微軟正黑體" panose="020B0604030504040204" pitchFamily="34" charset="-120"/>
                <a:ea typeface="微軟正黑體" panose="020B0604030504040204" pitchFamily="34" charset="-120"/>
              </a:rPr>
              <a:t>：</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a:solidFill>
                  <a:srgbClr val="C00000"/>
                </a:solidFill>
                <a:latin typeface="微軟正黑體" panose="020B0604030504040204" pitchFamily="34" charset="-120"/>
                <a:ea typeface="微軟正黑體" panose="020B0604030504040204" pitchFamily="34" charset="-120"/>
              </a:rPr>
              <a:t>s</a:t>
            </a:r>
            <a:r>
              <a:rPr lang="en-US" altLang="zh-TW" sz="2200" dirty="0" smtClean="0">
                <a:solidFill>
                  <a:srgbClr val="C00000"/>
                </a:solidFill>
                <a:latin typeface="微軟正黑體" panose="020B0604030504040204" pitchFamily="34" charset="-120"/>
                <a:ea typeface="微軟正黑體" panose="020B0604030504040204" pitchFamily="34" charset="-120"/>
              </a:rPr>
              <a:t>tandardization</a:t>
            </a:r>
          </a:p>
          <a:p>
            <a:r>
              <a:rPr lang="en-US" altLang="zh-TW" sz="2200" dirty="0" smtClean="0">
                <a:solidFill>
                  <a:srgbClr val="C00000"/>
                </a:solidFill>
                <a:latin typeface="微軟正黑體" panose="020B0604030504040204" pitchFamily="34" charset="-120"/>
                <a:ea typeface="微軟正黑體" panose="020B0604030504040204" pitchFamily="34" charset="-120"/>
              </a:rPr>
              <a:t>n. </a:t>
            </a:r>
            <a:r>
              <a:rPr lang="zh-TW" altLang="en-US" sz="2200" dirty="0" smtClean="0">
                <a:solidFill>
                  <a:srgbClr val="C00000"/>
                </a:solidFill>
                <a:latin typeface="微軟正黑體" panose="020B0604030504040204" pitchFamily="34" charset="-120"/>
                <a:ea typeface="微軟正黑體" panose="020B0604030504040204" pitchFamily="34" charset="-120"/>
              </a:rPr>
              <a:t>名詞</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zh-TW" altLang="en-US" sz="2200" dirty="0" smtClean="0">
                <a:solidFill>
                  <a:srgbClr val="C00000"/>
                </a:solidFill>
                <a:latin typeface="微軟正黑體" panose="020B0604030504040204" pitchFamily="34" charset="-120"/>
                <a:ea typeface="微軟正黑體" panose="020B0604030504040204" pitchFamily="34" charset="-120"/>
              </a:rPr>
              <a:t>標準化</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統一，規格化，用</a:t>
            </a:r>
            <a:r>
              <a:rPr lang="zh-TW" altLang="en-US" sz="2200" dirty="0" smtClean="0">
                <a:solidFill>
                  <a:srgbClr val="C00000"/>
                </a:solidFill>
                <a:latin typeface="微軟正黑體" panose="020B0604030504040204" pitchFamily="34" charset="-120"/>
                <a:ea typeface="微軟正黑體" panose="020B0604030504040204" pitchFamily="34" charset="-120"/>
              </a:rPr>
              <a:t>標準校閱</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en-US" altLang="zh-TW" sz="2200" dirty="0" smtClean="0">
                <a:solidFill>
                  <a:srgbClr val="C00000"/>
                </a:solidFill>
                <a:latin typeface="微軟正黑體" panose="020B0604030504040204" pitchFamily="34" charset="-120"/>
                <a:ea typeface="微軟正黑體" panose="020B0604030504040204" pitchFamily="34" charset="-120"/>
              </a:rPr>
              <a:t>For vendors, standardization is a two-edged sword.</a:t>
            </a:r>
          </a:p>
          <a:p>
            <a:r>
              <a:rPr lang="zh-TW" altLang="en-US" sz="2200" dirty="0" smtClean="0">
                <a:solidFill>
                  <a:srgbClr val="C00000"/>
                </a:solidFill>
                <a:latin typeface="微軟正黑體" panose="020B0604030504040204" pitchFamily="34" charset="-120"/>
                <a:ea typeface="微軟正黑體" panose="020B0604030504040204" pitchFamily="34" charset="-120"/>
              </a:rPr>
              <a:t>對於廠商來說，標準化是一把雙刃劍。</a:t>
            </a:r>
            <a:endParaRPr lang="en-US" altLang="zh-TW" sz="2200" dirty="0">
              <a:solidFill>
                <a:srgbClr val="C00000"/>
              </a:solidFill>
              <a:latin typeface="微軟正黑體" panose="020B0604030504040204" pitchFamily="34" charset="-120"/>
              <a:ea typeface="微軟正黑體" panose="020B0604030504040204" pitchFamily="34" charset="-120"/>
            </a:endParaRPr>
          </a:p>
          <a:p>
            <a:endParaRPr lang="en-US" altLang="zh-TW" sz="2200" dirty="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26706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404664"/>
            <a:ext cx="7772400" cy="1470025"/>
          </a:xfrm>
        </p:spPr>
        <p:txBody>
          <a:bodyPr>
            <a:normAutofit fontScale="90000"/>
          </a:bodyPr>
          <a:lstStyle/>
          <a:p>
            <a:pPr algn="ctr"/>
            <a:r>
              <a:rPr lang="en-US" altLang="zh-TW" dirty="0" smtClean="0">
                <a:latin typeface="微軟正黑體" panose="020B0604030504040204" pitchFamily="34" charset="-120"/>
                <a:ea typeface="微軟正黑體" panose="020B0604030504040204" pitchFamily="34" charset="-120"/>
              </a:rPr>
              <a:t>13.Reunite</a:t>
            </a:r>
            <a:br>
              <a:rPr lang="en-US" altLang="zh-TW" dirty="0" smtClean="0">
                <a:latin typeface="微軟正黑體" panose="020B0604030504040204" pitchFamily="34" charset="-120"/>
                <a:ea typeface="微軟正黑體" panose="020B0604030504040204" pitchFamily="34" charset="-120"/>
              </a:rPr>
            </a:br>
            <a:r>
              <a:rPr lang="zh-TW" altLang="en-US" sz="4000" b="1" dirty="0">
                <a:latin typeface="微軟正黑體" panose="020B0604030504040204" pitchFamily="34" charset="-120"/>
                <a:ea typeface="微軟正黑體" panose="020B0604030504040204" pitchFamily="34" charset="-120"/>
              </a:rPr>
              <a:t>使再結合</a:t>
            </a:r>
            <a:r>
              <a:rPr lang="en-US" altLang="zh-TW" sz="4000" b="1" dirty="0">
                <a:latin typeface="微軟正黑體" panose="020B0604030504040204" pitchFamily="34" charset="-120"/>
                <a:ea typeface="微軟正黑體" panose="020B0604030504040204" pitchFamily="34" charset="-120"/>
              </a:rPr>
              <a:t>; </a:t>
            </a:r>
            <a:r>
              <a:rPr lang="zh-TW" altLang="en-US" sz="4000" b="1" dirty="0">
                <a:latin typeface="微軟正黑體" panose="020B0604030504040204" pitchFamily="34" charset="-120"/>
                <a:ea typeface="微軟正黑體" panose="020B0604030504040204" pitchFamily="34" charset="-120"/>
              </a:rPr>
              <a:t>使再聯合</a:t>
            </a:r>
            <a:r>
              <a:rPr lang="en-US" altLang="zh-TW" sz="4000" b="1" dirty="0">
                <a:latin typeface="微軟正黑體" panose="020B0604030504040204" pitchFamily="34" charset="-120"/>
                <a:ea typeface="微軟正黑體" panose="020B0604030504040204" pitchFamily="34" charset="-120"/>
              </a:rPr>
              <a:t>; </a:t>
            </a:r>
            <a:r>
              <a:rPr lang="zh-TW" altLang="en-US" sz="4000" b="1" dirty="0">
                <a:latin typeface="微軟正黑體" panose="020B0604030504040204" pitchFamily="34" charset="-120"/>
                <a:ea typeface="微軟正黑體" panose="020B0604030504040204" pitchFamily="34" charset="-120"/>
              </a:rPr>
              <a:t>使重聚</a:t>
            </a:r>
            <a:r>
              <a:rPr lang="en-US" altLang="zh-TW" sz="4000" b="1" dirty="0">
                <a:latin typeface="微軟正黑體" panose="020B0604030504040204" pitchFamily="34" charset="-120"/>
                <a:ea typeface="微軟正黑體" panose="020B0604030504040204" pitchFamily="34" charset="-120"/>
              </a:rPr>
              <a:t>[(+wit...</a:t>
            </a:r>
            <a:endParaRPr lang="zh-TW" altLang="en-US" sz="4000"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467544" y="2060848"/>
            <a:ext cx="8136904" cy="4392488"/>
          </a:xfrm>
        </p:spPr>
        <p:txBody>
          <a:bodyPr>
            <a:normAutofit lnSpcReduction="10000"/>
          </a:bodyPr>
          <a:lstStyle/>
          <a:p>
            <a:r>
              <a:rPr lang="zh-TW" altLang="en-US" sz="2200" dirty="0">
                <a:solidFill>
                  <a:srgbClr val="002060"/>
                </a:solidFill>
                <a:latin typeface="微軟正黑體" panose="020B0604030504040204" pitchFamily="34" charset="-120"/>
                <a:ea typeface="微軟正黑體" panose="020B0604030504040204" pitchFamily="34" charset="-120"/>
              </a:rPr>
              <a:t>例句：</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en-US" altLang="zh-TW" sz="2200" dirty="0">
                <a:solidFill>
                  <a:srgbClr val="002060"/>
                </a:solidFill>
                <a:latin typeface="微軟正黑體" panose="020B0604030504040204" pitchFamily="34" charset="-120"/>
                <a:ea typeface="微軟正黑體" panose="020B0604030504040204" pitchFamily="34" charset="-120"/>
              </a:rPr>
              <a:t>The nation was reunited and the slaves were set </a:t>
            </a:r>
            <a:r>
              <a:rPr lang="en-US" altLang="zh-TW" sz="2200" dirty="0" smtClean="0">
                <a:solidFill>
                  <a:srgbClr val="002060"/>
                </a:solidFill>
                <a:latin typeface="微軟正黑體" panose="020B0604030504040204" pitchFamily="34" charset="-120"/>
                <a:ea typeface="微軟正黑體" panose="020B0604030504040204" pitchFamily="34" charset="-120"/>
              </a:rPr>
              <a:t>free.</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zh-TW" altLang="en-US" sz="2200" dirty="0" smtClean="0">
                <a:solidFill>
                  <a:srgbClr val="002060"/>
                </a:solidFill>
                <a:latin typeface="微軟正黑體" panose="020B0604030504040204" pitchFamily="34" charset="-120"/>
                <a:ea typeface="微軟正黑體" panose="020B0604030504040204" pitchFamily="34" charset="-120"/>
              </a:rPr>
              <a:t>國家重新統一了，奴隸被解放了。 </a:t>
            </a:r>
            <a:endParaRPr lang="en-US" altLang="zh-TW" sz="2200" dirty="0">
              <a:solidFill>
                <a:srgbClr val="002060"/>
              </a:solidFill>
              <a:latin typeface="微軟正黑體" panose="020B0604030504040204" pitchFamily="34" charset="-120"/>
              <a:ea typeface="微軟正黑體" panose="020B0604030504040204" pitchFamily="34" charset="-120"/>
            </a:endParaRPr>
          </a:p>
          <a:p>
            <a:r>
              <a:rPr lang="zh-TW" altLang="en-US" sz="2200" dirty="0">
                <a:solidFill>
                  <a:srgbClr val="C00000"/>
                </a:solidFill>
                <a:latin typeface="微軟正黑體" panose="020B0604030504040204" pitchFamily="34" charset="-120"/>
                <a:ea typeface="微軟正黑體" panose="020B0604030504040204" pitchFamily="34" charset="-120"/>
              </a:rPr>
              <a:t>延伸：</a:t>
            </a:r>
            <a:endParaRPr lang="en-US" altLang="zh-TW" sz="2200" dirty="0">
              <a:solidFill>
                <a:srgbClr val="C00000"/>
              </a:solidFill>
              <a:latin typeface="微軟正黑體" panose="020B0604030504040204" pitchFamily="34" charset="-120"/>
              <a:ea typeface="微軟正黑體" panose="020B0604030504040204" pitchFamily="34" charset="-120"/>
            </a:endParaRPr>
          </a:p>
          <a:p>
            <a:r>
              <a:rPr lang="en-US" altLang="zh-TW" sz="2200" dirty="0" err="1">
                <a:solidFill>
                  <a:srgbClr val="C00000"/>
                </a:solidFill>
                <a:latin typeface="微軟正黑體" panose="020B0604030504040204" pitchFamily="34" charset="-120"/>
                <a:ea typeface="微軟正黑體" panose="020B0604030504040204" pitchFamily="34" charset="-120"/>
              </a:rPr>
              <a:t>vt.</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及物動詞 </a:t>
            </a:r>
          </a:p>
          <a:p>
            <a:r>
              <a:rPr lang="zh-TW" altLang="en-US" sz="2200" dirty="0">
                <a:solidFill>
                  <a:srgbClr val="C00000"/>
                </a:solidFill>
                <a:latin typeface="微軟正黑體" panose="020B0604030504040204" pitchFamily="34" charset="-120"/>
                <a:ea typeface="微軟正黑體" panose="020B0604030504040204" pitchFamily="34" charset="-120"/>
              </a:rPr>
              <a:t>使再結合</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使再聯合</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使重聚</a:t>
            </a:r>
            <a:r>
              <a:rPr lang="en-US" altLang="zh-TW" sz="2200" dirty="0">
                <a:solidFill>
                  <a:srgbClr val="C00000"/>
                </a:solidFill>
                <a:latin typeface="微軟正黑體" panose="020B0604030504040204" pitchFamily="34" charset="-120"/>
                <a:ea typeface="微軟正黑體" panose="020B0604030504040204" pitchFamily="34" charset="-120"/>
              </a:rPr>
              <a:t>[(+with)]</a:t>
            </a:r>
          </a:p>
          <a:p>
            <a:r>
              <a:rPr lang="en-US" altLang="zh-TW" sz="2200" dirty="0">
                <a:solidFill>
                  <a:srgbClr val="C00000"/>
                </a:solidFill>
                <a:latin typeface="微軟正黑體" panose="020B0604030504040204" pitchFamily="34" charset="-120"/>
                <a:ea typeface="微軟正黑體" panose="020B0604030504040204" pitchFamily="34" charset="-120"/>
              </a:rPr>
              <a:t>vi. </a:t>
            </a:r>
            <a:r>
              <a:rPr lang="zh-TW" altLang="en-US" sz="2200" dirty="0">
                <a:solidFill>
                  <a:srgbClr val="C00000"/>
                </a:solidFill>
                <a:latin typeface="微軟正黑體" panose="020B0604030504040204" pitchFamily="34" charset="-120"/>
                <a:ea typeface="微軟正黑體" panose="020B0604030504040204" pitchFamily="34" charset="-120"/>
              </a:rPr>
              <a:t>不及物動詞 </a:t>
            </a:r>
          </a:p>
          <a:p>
            <a:r>
              <a:rPr lang="zh-TW" altLang="en-US" sz="2200" dirty="0">
                <a:solidFill>
                  <a:srgbClr val="C00000"/>
                </a:solidFill>
                <a:latin typeface="微軟正黑體" panose="020B0604030504040204" pitchFamily="34" charset="-120"/>
                <a:ea typeface="微軟正黑體" panose="020B0604030504040204" pitchFamily="34" charset="-120"/>
              </a:rPr>
              <a:t>再結合</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再聯合</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重聚</a:t>
            </a:r>
            <a:r>
              <a:rPr lang="en-US" altLang="zh-TW" sz="2200" dirty="0">
                <a:solidFill>
                  <a:srgbClr val="C00000"/>
                </a:solidFill>
                <a:latin typeface="微軟正黑體" panose="020B0604030504040204" pitchFamily="34" charset="-120"/>
                <a:ea typeface="微軟正黑體" panose="020B0604030504040204" pitchFamily="34" charset="-120"/>
              </a:rPr>
              <a:t>[(+with)]</a:t>
            </a:r>
          </a:p>
          <a:p>
            <a:r>
              <a:rPr lang="en-US" altLang="zh-TW" sz="2200" dirty="0">
                <a:solidFill>
                  <a:srgbClr val="C00000"/>
                </a:solidFill>
                <a:latin typeface="微軟正黑體" panose="020B0604030504040204" pitchFamily="34" charset="-120"/>
                <a:ea typeface="微軟正黑體" panose="020B0604030504040204" pitchFamily="34" charset="-120"/>
              </a:rPr>
              <a:t>Her attempts to reunite with her father may end very unhappily .  </a:t>
            </a:r>
          </a:p>
          <a:p>
            <a:r>
              <a:rPr lang="zh-TW" altLang="en-US" sz="2200" dirty="0">
                <a:solidFill>
                  <a:srgbClr val="C00000"/>
                </a:solidFill>
                <a:latin typeface="微軟正黑體" panose="020B0604030504040204" pitchFamily="34" charset="-120"/>
                <a:ea typeface="微軟正黑體" panose="020B0604030504040204" pitchFamily="34" charset="-120"/>
              </a:rPr>
              <a:t>她與父親團聚的嘗試有可能產生非常不幸的結局。</a:t>
            </a:r>
          </a:p>
        </p:txBody>
      </p:sp>
    </p:spTree>
    <p:extLst>
      <p:ext uri="{BB962C8B-B14F-4D97-AF65-F5344CB8AC3E}">
        <p14:creationId xmlns:p14="http://schemas.microsoft.com/office/powerpoint/2010/main" val="14767697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332656"/>
            <a:ext cx="7772400" cy="1470025"/>
          </a:xfrm>
        </p:spPr>
        <p:txBody>
          <a:bodyPr/>
          <a:lstStyle/>
          <a:p>
            <a:pPr algn="ctr"/>
            <a:r>
              <a:rPr lang="en-US" altLang="zh-TW" dirty="0" smtClean="0">
                <a:latin typeface="微軟正黑體" panose="020B0604030504040204" pitchFamily="34" charset="-120"/>
                <a:ea typeface="微軟正黑體" panose="020B0604030504040204" pitchFamily="34" charset="-120"/>
              </a:rPr>
              <a:t>14.Brainstorm</a:t>
            </a:r>
            <a:br>
              <a:rPr lang="en-US" altLang="zh-TW" dirty="0" smtClean="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集體研討</a:t>
            </a:r>
            <a:r>
              <a:rPr lang="en-US" altLang="zh-TW" b="1" dirty="0">
                <a:latin typeface="微軟正黑體" panose="020B0604030504040204" pitchFamily="34" charset="-120"/>
                <a:ea typeface="微軟正黑體" panose="020B0604030504040204" pitchFamily="34" charset="-120"/>
              </a:rPr>
              <a:t>; </a:t>
            </a:r>
            <a:r>
              <a:rPr lang="zh-TW" altLang="en-US" b="1" dirty="0">
                <a:latin typeface="微軟正黑體" panose="020B0604030504040204" pitchFamily="34" charset="-120"/>
                <a:ea typeface="微軟正黑體" panose="020B0604030504040204" pitchFamily="34" charset="-120"/>
              </a:rPr>
              <a:t>集思廣益</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539552" y="2204864"/>
            <a:ext cx="8208912" cy="4248472"/>
          </a:xfrm>
        </p:spPr>
        <p:txBody>
          <a:bodyPr>
            <a:normAutofit/>
          </a:bodyPr>
          <a:lstStyle/>
          <a:p>
            <a:pPr algn="l"/>
            <a:r>
              <a:rPr lang="zh-TW" altLang="en-US" sz="2200" dirty="0" smtClean="0">
                <a:solidFill>
                  <a:srgbClr val="002060"/>
                </a:solidFill>
                <a:latin typeface="微軟正黑體" panose="020B0604030504040204" pitchFamily="34" charset="-120"/>
                <a:ea typeface="微軟正黑體" panose="020B0604030504040204" pitchFamily="34" charset="-120"/>
              </a:rPr>
              <a:t>例句：</a:t>
            </a:r>
            <a:r>
              <a:rPr lang="en-US" altLang="zh-TW" sz="2200" dirty="0" smtClean="0">
                <a:solidFill>
                  <a:srgbClr val="002060"/>
                </a:solidFill>
                <a:latin typeface="微軟正黑體" panose="020B0604030504040204" pitchFamily="34" charset="-120"/>
                <a:ea typeface="微軟正黑體" panose="020B0604030504040204" pitchFamily="34" charset="-120"/>
              </a:rPr>
              <a:t>	</a:t>
            </a:r>
          </a:p>
          <a:p>
            <a:pPr algn="l"/>
            <a:r>
              <a:rPr lang="en-US" altLang="zh-TW" sz="2200" dirty="0" smtClean="0">
                <a:solidFill>
                  <a:srgbClr val="002060"/>
                </a:solidFill>
                <a:latin typeface="微軟正黑體" panose="020B0604030504040204" pitchFamily="34" charset="-120"/>
                <a:ea typeface="微軟正黑體" panose="020B0604030504040204" pitchFamily="34" charset="-120"/>
              </a:rPr>
              <a:t>We need to sit down and brainstorm ideas for a new marketing slogan for a new product</a:t>
            </a:r>
          </a:p>
          <a:p>
            <a:pPr algn="l"/>
            <a:r>
              <a:rPr lang="zh-TW" altLang="en-US" sz="2200" dirty="0" smtClean="0">
                <a:solidFill>
                  <a:srgbClr val="002060"/>
                </a:solidFill>
                <a:latin typeface="微軟正黑體" panose="020B0604030504040204" pitchFamily="34" charset="-120"/>
                <a:ea typeface="微軟正黑體" panose="020B0604030504040204" pitchFamily="34" charset="-120"/>
              </a:rPr>
              <a:t>我們需要坐下來一起集思廣益，為新產品設計一個好的行銷口號。</a:t>
            </a:r>
            <a:endParaRPr lang="en-US" altLang="zh-TW" sz="2200" dirty="0" smtClean="0">
              <a:solidFill>
                <a:srgbClr val="002060"/>
              </a:solidFill>
              <a:latin typeface="微軟正黑體" panose="020B0604030504040204" pitchFamily="34" charset="-120"/>
              <a:ea typeface="微軟正黑體" panose="020B0604030504040204" pitchFamily="34" charset="-120"/>
            </a:endParaRPr>
          </a:p>
          <a:p>
            <a:pPr algn="l"/>
            <a:r>
              <a:rPr lang="zh-TW" altLang="en-US" sz="2200" dirty="0" smtClean="0">
                <a:solidFill>
                  <a:srgbClr val="C00000"/>
                </a:solidFill>
                <a:latin typeface="微軟正黑體" panose="020B0604030504040204" pitchFamily="34" charset="-120"/>
                <a:ea typeface="微軟正黑體" panose="020B0604030504040204" pitchFamily="34" charset="-120"/>
              </a:rPr>
              <a:t>延伸釋義：</a:t>
            </a:r>
            <a:endParaRPr lang="en-US" altLang="zh-TW" sz="2200" dirty="0" smtClean="0">
              <a:solidFill>
                <a:srgbClr val="C00000"/>
              </a:solidFill>
              <a:latin typeface="微軟正黑體" panose="020B0604030504040204" pitchFamily="34" charset="-120"/>
              <a:ea typeface="微軟正黑體" panose="020B0604030504040204" pitchFamily="34" charset="-120"/>
            </a:endParaRPr>
          </a:p>
          <a:p>
            <a:r>
              <a:rPr lang="zh-TW" altLang="en-US" sz="2200" dirty="0" smtClean="0">
                <a:solidFill>
                  <a:srgbClr val="C00000"/>
                </a:solidFill>
                <a:latin typeface="微軟正黑體" panose="020B0604030504040204" pitchFamily="34" charset="-120"/>
                <a:ea typeface="微軟正黑體" panose="020B0604030504040204" pitchFamily="34" charset="-120"/>
              </a:rPr>
              <a:t>計</a:t>
            </a:r>
            <a:r>
              <a:rPr lang="zh-TW" altLang="en-US" sz="2200" dirty="0">
                <a:solidFill>
                  <a:srgbClr val="C00000"/>
                </a:solidFill>
                <a:latin typeface="微軟正黑體" panose="020B0604030504040204" pitchFamily="34" charset="-120"/>
                <a:ea typeface="微軟正黑體" panose="020B0604030504040204" pitchFamily="34" charset="-120"/>
              </a:rPr>
              <a:t>上心頭</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靈機一動</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突來的靈感</a:t>
            </a:r>
          </a:p>
          <a:p>
            <a:r>
              <a:rPr lang="en-US" altLang="zh-TW" sz="2200" dirty="0">
                <a:solidFill>
                  <a:srgbClr val="C00000"/>
                </a:solidFill>
                <a:latin typeface="微軟正黑體" panose="020B0604030504040204" pitchFamily="34" charset="-120"/>
                <a:ea typeface="微軟正黑體" panose="020B0604030504040204" pitchFamily="34" charset="-120"/>
              </a:rPr>
              <a:t>After months of futile labor , the scientist suddenly had a brainstorm and solved the problem .</a:t>
            </a:r>
          </a:p>
          <a:p>
            <a:r>
              <a:rPr lang="zh-TW" altLang="en-US" sz="2200" dirty="0">
                <a:solidFill>
                  <a:srgbClr val="C00000"/>
                </a:solidFill>
                <a:latin typeface="微軟正黑體" panose="020B0604030504040204" pitchFamily="34" charset="-120"/>
                <a:ea typeface="微軟正黑體" panose="020B0604030504040204" pitchFamily="34" charset="-120"/>
              </a:rPr>
              <a:t>數月努力</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徒勞無功</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科學家突發奇想</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問題迎刃而解。</a:t>
            </a:r>
          </a:p>
          <a:p>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醫</a:t>
            </a:r>
            <a:r>
              <a:rPr lang="en-US" altLang="zh-TW" sz="2200" dirty="0">
                <a:solidFill>
                  <a:srgbClr val="C00000"/>
                </a:solidFill>
                <a:latin typeface="微軟正黑體" panose="020B0604030504040204" pitchFamily="34" charset="-120"/>
                <a:ea typeface="微軟正黑體" panose="020B0604030504040204" pitchFamily="34" charset="-120"/>
              </a:rPr>
              <a:t>】</a:t>
            </a:r>
            <a:r>
              <a:rPr lang="zh-TW" altLang="en-US" sz="2200" dirty="0">
                <a:solidFill>
                  <a:srgbClr val="C00000"/>
                </a:solidFill>
                <a:latin typeface="微軟正黑體" panose="020B0604030504040204" pitchFamily="34" charset="-120"/>
                <a:ea typeface="微軟正黑體" panose="020B0604030504040204" pitchFamily="34" charset="-120"/>
              </a:rPr>
              <a:t>腦病發作</a:t>
            </a:r>
            <a:r>
              <a:rPr lang="en-US" altLang="zh-TW" sz="2200" dirty="0">
                <a:solidFill>
                  <a:srgbClr val="C00000"/>
                </a:solidFill>
                <a:latin typeface="微軟正黑體" panose="020B0604030504040204" pitchFamily="34" charset="-120"/>
                <a:ea typeface="微軟正黑體" panose="020B0604030504040204" pitchFamily="34" charset="-120"/>
              </a:rPr>
              <a:t>; </a:t>
            </a:r>
            <a:r>
              <a:rPr lang="zh-TW" altLang="en-US" sz="2200" dirty="0">
                <a:solidFill>
                  <a:srgbClr val="C00000"/>
                </a:solidFill>
                <a:latin typeface="微軟正黑體" panose="020B0604030504040204" pitchFamily="34" charset="-120"/>
                <a:ea typeface="微軟正黑體" panose="020B0604030504040204" pitchFamily="34" charset="-120"/>
              </a:rPr>
              <a:t>突然精神錯亂</a:t>
            </a:r>
          </a:p>
        </p:txBody>
      </p:sp>
    </p:spTree>
    <p:extLst>
      <p:ext uri="{BB962C8B-B14F-4D97-AF65-F5344CB8AC3E}">
        <p14:creationId xmlns:p14="http://schemas.microsoft.com/office/powerpoint/2010/main" val="32906301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691680" y="548680"/>
            <a:ext cx="6172200" cy="936104"/>
          </a:xfrm>
        </p:spPr>
        <p:txBody>
          <a:bodyPr>
            <a:normAutofit/>
          </a:bodyPr>
          <a:lstStyle/>
          <a:p>
            <a:pPr algn="ctr"/>
            <a:r>
              <a:rPr lang="zh-TW" altLang="en-US" sz="3500" dirty="0" smtClean="0">
                <a:latin typeface="微軟正黑體" panose="020B0604030504040204" pitchFamily="34" charset="-120"/>
                <a:ea typeface="微軟正黑體" panose="020B0604030504040204" pitchFamily="34" charset="-120"/>
              </a:rPr>
              <a:t>課文延伸補充影片</a:t>
            </a:r>
            <a:endParaRPr lang="zh-TW" altLang="en-US" sz="3500"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1403648" y="2276872"/>
            <a:ext cx="7054552" cy="1584176"/>
          </a:xfrm>
        </p:spPr>
        <p:txBody>
          <a:bodyPr/>
          <a:lstStyle/>
          <a:p>
            <a:r>
              <a:rPr lang="zh-TW" altLang="en-US" dirty="0" smtClean="0">
                <a:solidFill>
                  <a:srgbClr val="002060"/>
                </a:solidFill>
                <a:latin typeface="微軟正黑體" panose="020B0604030504040204" pitchFamily="34" charset="-120"/>
                <a:ea typeface="微軟正黑體" panose="020B0604030504040204" pitchFamily="34" charset="-120"/>
                <a:hlinkClick r:id="rId2"/>
              </a:rPr>
              <a:t>蘋果發表會</a:t>
            </a:r>
            <a:endParaRPr lang="en-US" altLang="zh-TW" dirty="0" smtClean="0">
              <a:solidFill>
                <a:srgbClr val="002060"/>
              </a:solidFill>
              <a:latin typeface="微軟正黑體" panose="020B0604030504040204" pitchFamily="34" charset="-120"/>
              <a:ea typeface="微軟正黑體" panose="020B0604030504040204" pitchFamily="34" charset="-120"/>
              <a:hlinkClick r:id="rId2"/>
            </a:endParaRPr>
          </a:p>
          <a:p>
            <a:r>
              <a:rPr lang="en-US" altLang="zh-TW" dirty="0" smtClean="0">
                <a:hlinkClick r:id="rId2"/>
              </a:rPr>
              <a:t>https</a:t>
            </a:r>
            <a:r>
              <a:rPr lang="en-US" altLang="zh-TW" dirty="0">
                <a:hlinkClick r:id="rId2"/>
              </a:rPr>
              <a:t>://www.youtube.com/watch?v=LFYNP40vfmE&amp;app=desktop</a:t>
            </a:r>
            <a:endParaRPr lang="zh-TW" altLang="en-US" dirty="0"/>
          </a:p>
        </p:txBody>
      </p:sp>
    </p:spTree>
    <p:extLst>
      <p:ext uri="{BB962C8B-B14F-4D97-AF65-F5344CB8AC3E}">
        <p14:creationId xmlns:p14="http://schemas.microsoft.com/office/powerpoint/2010/main" val="14878538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908720"/>
            <a:ext cx="7772400" cy="1470025"/>
          </a:xfrm>
        </p:spPr>
        <p:txBody>
          <a:bodyPr>
            <a:normAutofit/>
          </a:bodyPr>
          <a:lstStyle/>
          <a:p>
            <a:pPr algn="ctr"/>
            <a:r>
              <a:rPr lang="en-US" altLang="zh-TW" sz="9000" dirty="0" smtClean="0">
                <a:latin typeface="SimHei" panose="02010609060101010101" pitchFamily="49" charset="-122"/>
                <a:ea typeface="SimHei" panose="02010609060101010101" pitchFamily="49" charset="-122"/>
              </a:rPr>
              <a:t>End</a:t>
            </a:r>
            <a:endParaRPr lang="zh-TW" altLang="en-US" sz="9000" dirty="0">
              <a:latin typeface="SimHei" panose="02010609060101010101" pitchFamily="49" charset="-122"/>
              <a:ea typeface="SimHei" panose="02010609060101010101" pitchFamily="49" charset="-122"/>
            </a:endParaRPr>
          </a:p>
        </p:txBody>
      </p:sp>
      <p:sp>
        <p:nvSpPr>
          <p:cNvPr id="3" name="副標題 2"/>
          <p:cNvSpPr>
            <a:spLocks noGrp="1"/>
          </p:cNvSpPr>
          <p:nvPr>
            <p:ph type="subTitle" idx="1"/>
          </p:nvPr>
        </p:nvSpPr>
        <p:spPr>
          <a:xfrm>
            <a:off x="395536" y="2564904"/>
            <a:ext cx="8496944" cy="1728192"/>
          </a:xfrm>
        </p:spPr>
        <p:txBody>
          <a:bodyPr>
            <a:noAutofit/>
          </a:bodyPr>
          <a:lstStyle/>
          <a:p>
            <a:pPr algn="ctr"/>
            <a:r>
              <a:rPr lang="en-US" altLang="zh-TW" sz="4000" dirty="0" smtClean="0">
                <a:solidFill>
                  <a:srgbClr val="C00000"/>
                </a:solidFill>
                <a:latin typeface="SimHei" panose="02010609060101010101" pitchFamily="49" charset="-122"/>
                <a:ea typeface="SimHei" panose="02010609060101010101" pitchFamily="49" charset="-122"/>
              </a:rPr>
              <a:t>Thank you for your listening!</a:t>
            </a:r>
            <a:endParaRPr lang="zh-TW" altLang="en-US" sz="4000" dirty="0">
              <a:solidFill>
                <a:srgbClr val="C00000"/>
              </a:solidFill>
              <a:latin typeface="SimHei" panose="02010609060101010101" pitchFamily="49" charset="-122"/>
              <a:ea typeface="SimHei" panose="02010609060101010101" pitchFamily="49" charset="-122"/>
            </a:endParaRPr>
          </a:p>
        </p:txBody>
      </p:sp>
    </p:spTree>
    <p:extLst>
      <p:ext uri="{BB962C8B-B14F-4D97-AF65-F5344CB8AC3E}">
        <p14:creationId xmlns:p14="http://schemas.microsoft.com/office/powerpoint/2010/main" val="27779060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520</TotalTime>
  <Words>773</Words>
  <Application>Microsoft Office PowerPoint</Application>
  <PresentationFormat>如螢幕大小 (4:3)</PresentationFormat>
  <Paragraphs>135</Paragraphs>
  <Slides>17</Slides>
  <Notes>0</Notes>
  <HiddenSlides>0</HiddenSlides>
  <MMClips>0</MMClips>
  <ScaleCrop>false</ScaleCrop>
  <HeadingPairs>
    <vt:vector size="4" baseType="variant">
      <vt:variant>
        <vt:lpstr>佈景主題</vt:lpstr>
      </vt:variant>
      <vt:variant>
        <vt:i4>1</vt:i4>
      </vt:variant>
      <vt:variant>
        <vt:lpstr>投影片標題</vt:lpstr>
      </vt:variant>
      <vt:variant>
        <vt:i4>17</vt:i4>
      </vt:variant>
    </vt:vector>
  </HeadingPairs>
  <TitlesOfParts>
    <vt:vector size="18" baseType="lpstr">
      <vt:lpstr>壁窗</vt:lpstr>
      <vt:lpstr>英文實習課報告</vt:lpstr>
      <vt:lpstr>1.Technology 工藝學; 工藝, 技術 </vt:lpstr>
      <vt:lpstr>2.Broadband 寬頻</vt:lpstr>
      <vt:lpstr>3.Bulletin board system 電子佈告欄系統(BBS)</vt:lpstr>
      <vt:lpstr>4.Attachment 附件</vt:lpstr>
      <vt:lpstr>5.Spam 垃圾郵件</vt:lpstr>
      <vt:lpstr>6.Tweet 鳴叫</vt:lpstr>
      <vt:lpstr>7.Comparative 比較</vt:lpstr>
      <vt:lpstr>8.Modifiers 修飾詞</vt:lpstr>
      <vt:lpstr>9.Subordinate 使居次要地位</vt:lpstr>
      <vt:lpstr>10.Superlatives 盛況空前</vt:lpstr>
      <vt:lpstr>11.Interactive 交互的</vt:lpstr>
      <vt:lpstr>12.Standardized 使標準化; 使合標準; 使統一</vt:lpstr>
      <vt:lpstr>13.Reunite 使再結合; 使再聯合; 使重聚[(+wit...</vt:lpstr>
      <vt:lpstr>14.Brainstorm 集體研討; 集思廣益</vt:lpstr>
      <vt:lpstr>課文延伸補充影片</vt:lpstr>
      <vt:lpstr>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英文實習課報告</dc:title>
  <dc:creator>asus-1</dc:creator>
  <cp:lastModifiedBy>Katherina</cp:lastModifiedBy>
  <cp:revision>24</cp:revision>
  <dcterms:created xsi:type="dcterms:W3CDTF">2013-10-28T11:57:38Z</dcterms:created>
  <dcterms:modified xsi:type="dcterms:W3CDTF">2013-10-29T21:27:20Z</dcterms:modified>
</cp:coreProperties>
</file>