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4" r:id="rId4"/>
    <p:sldId id="260" r:id="rId5"/>
    <p:sldId id="265" r:id="rId6"/>
    <p:sldId id="261" r:id="rId7"/>
    <p:sldId id="266" r:id="rId8"/>
    <p:sldId id="262" r:id="rId9"/>
    <p:sldId id="263" r:id="rId10"/>
    <p:sldId id="267" r:id="rId11"/>
    <p:sldId id="258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>
        <p:scale>
          <a:sx n="80" d="100"/>
          <a:sy n="80" d="100"/>
        </p:scale>
        <p:origin x="-28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ECDE5D-ADE6-4F1E-8C56-4CDB83EC2C6A}" type="datetimeFigureOut">
              <a:rPr lang="zh-TW" altLang="en-US" smtClean="0"/>
              <a:t>2014/12/30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F0057-4CD5-4B0E-B76A-DE4451B5B6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9030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0057-4CD5-4B0E-B76A-DE4451B5B683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60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D01A9-9D6A-45F8-8F05-7BF0FA199462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63FC-576D-4290-B3FB-35B86041C1C9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194A8-9703-4A0C-884E-4E8AB4AA153F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0ED2-0CE1-423C-B395-63828337F1AC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F5F6-7668-4329-A51D-50CDC937D93C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53D4C-9C64-415A-9521-0AF1AC70237B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19FC5-DF1E-4F4C-9F4A-D481BE3BBF9F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DA872-E22D-4B0F-A789-2AD5D85F5718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CD75-4DD1-42C4-9185-F42A1EA7EF6E}" type="datetime1">
              <a:rPr lang="en-US" altLang="zh-TW" smtClean="0"/>
              <a:t>12/30/2014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6DDE-4924-430E-B035-836F1394F471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22B5E-9386-40AB-B1BC-090751B11267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7BC2-10E7-4B9C-9F33-001D57CD6C03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7321F-E31C-44B9-B92C-02F292371D73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926D-D7DF-4DFE-B5D5-5C48C5F4FBB5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04CF6-4AC4-4C90-953C-73561AE74E83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B6F9A-6E09-4993-A42D-372BC3E68601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2A85E-CDE4-4061-A03F-9D312C630D46}" type="datetime1">
              <a:rPr lang="en-US" altLang="zh-TW" smtClean="0"/>
              <a:t>12/30/2014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ailway.gov.tw/tw/Alishan/page5.html" TargetMode="External"/><Relationship Id="rId3" Type="http://schemas.openxmlformats.org/officeDocument/2006/relationships/hyperlink" Target="http://zh.wikipedia.org/wiki/%E4%B8%AD%E6%AD%A3%E7%B4%80%E5%BF%B5%E5%A0%82" TargetMode="External"/><Relationship Id="rId7" Type="http://schemas.openxmlformats.org/officeDocument/2006/relationships/hyperlink" Target="http://recreation.forest.gov.tw/RA/ra_1_1.aspx?RA_ID=0500001" TargetMode="External"/><Relationship Id="rId2" Type="http://schemas.openxmlformats.org/officeDocument/2006/relationships/hyperlink" Target="http://travel.network.com.tw/tourguide/point/showpage/433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travel.network.com.tw/tourguide/point/showpage/162.html" TargetMode="External"/><Relationship Id="rId5" Type="http://schemas.openxmlformats.org/officeDocument/2006/relationships/hyperlink" Target="http://zh.wikipedia.org/wiki/%E5%AE%89%E5%B9%B3%E5%8F%A4%E5%A0%A1" TargetMode="External"/><Relationship Id="rId10" Type="http://schemas.openxmlformats.org/officeDocument/2006/relationships/image" Target="../media/image17.jpeg"/><Relationship Id="rId4" Type="http://schemas.openxmlformats.org/officeDocument/2006/relationships/hyperlink" Target="http://www.sunmoonlake.gov.tw/index.aspx" TargetMode="External"/><Relationship Id="rId9" Type="http://schemas.openxmlformats.org/officeDocument/2006/relationships/hyperlink" Target="http://zh.wikipedia.org/wiki/%E5%A4%AA%E9%AD%AF%E9%96%A3%E5%9C%8B%E5%AE%B6%E5%85%AC%E5%9C%92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02267" y="249162"/>
            <a:ext cx="7766936" cy="1646302"/>
          </a:xfrm>
        </p:spPr>
        <p:txBody>
          <a:bodyPr/>
          <a:lstStyle/>
          <a:p>
            <a:pPr algn="ctr"/>
            <a:r>
              <a:rPr lang="zh-TW" altLang="en-US" sz="7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 Std W9" panose="03000900000000000000" pitchFamily="66" charset="-120"/>
                <a:ea typeface="華康勘亭流 Std W9" panose="03000900000000000000" pitchFamily="66" charset="-120"/>
              </a:rPr>
              <a:t>台</a:t>
            </a:r>
            <a:r>
              <a:rPr lang="zh-TW" altLang="en-US" sz="7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 Std W9" panose="03000900000000000000" pitchFamily="66" charset="-120"/>
                <a:ea typeface="華康勘亭流 Std W9" panose="03000900000000000000" pitchFamily="66" charset="-120"/>
              </a:rPr>
              <a:t>灣</a:t>
            </a:r>
            <a:r>
              <a:rPr lang="zh-TW" altLang="en-US" sz="7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勘亭流 Std W9" panose="03000900000000000000" pitchFamily="66" charset="-120"/>
                <a:ea typeface="華康勘亭流 Std W9" panose="03000900000000000000" pitchFamily="66" charset="-120"/>
              </a:rPr>
              <a:t>觀光景點</a:t>
            </a:r>
            <a:endParaRPr lang="zh-TW" altLang="en-US" sz="7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勘亭流 Std W9" panose="03000900000000000000" pitchFamily="66" charset="-120"/>
              <a:ea typeface="華康勘亭流 Std W9" panose="03000900000000000000" pitchFamily="66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41586" y="2391228"/>
            <a:ext cx="5644222" cy="4116450"/>
          </a:xfrm>
        </p:spPr>
        <p:txBody>
          <a:bodyPr>
            <a:noAutofit/>
          </a:bodyPr>
          <a:lstStyle/>
          <a:p>
            <a:pPr algn="l"/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組別：第 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19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組</a:t>
            </a:r>
            <a:endParaRPr lang="en-US" altLang="zh-TW" sz="2400" b="1" dirty="0" smtClean="0">
              <a:solidFill>
                <a:schemeClr val="accent2">
                  <a:lumMod val="50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algn="l"/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班級：西語一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B</a:t>
            </a:r>
          </a:p>
          <a:p>
            <a:pPr algn="l"/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組員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403120289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謝妤柔</a:t>
            </a:r>
            <a:endParaRPr lang="en-US" altLang="zh-TW" sz="2400" b="1" dirty="0" smtClean="0">
              <a:solidFill>
                <a:schemeClr val="accent2">
                  <a:lumMod val="50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algn="l"/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       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 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403120107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何思蔓</a:t>
            </a:r>
            <a:endParaRPr lang="en-US" altLang="zh-TW" sz="2400" b="1" dirty="0" smtClean="0">
              <a:solidFill>
                <a:schemeClr val="accent2">
                  <a:lumMod val="50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algn="l"/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         </a:t>
            </a: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403120602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葉芷茜</a:t>
            </a:r>
            <a:endParaRPr lang="en-US" altLang="zh-TW" sz="2400" b="1" dirty="0" smtClean="0">
              <a:solidFill>
                <a:schemeClr val="accent2">
                  <a:lumMod val="50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algn="l"/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        </a:t>
            </a: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403120545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沈宜萱</a:t>
            </a:r>
            <a:endParaRPr lang="en-US" altLang="zh-TW" sz="2400" b="1" dirty="0" smtClean="0">
              <a:solidFill>
                <a:schemeClr val="accent2">
                  <a:lumMod val="50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algn="l"/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        </a:t>
            </a: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403120644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郭子菲</a:t>
            </a:r>
            <a:endParaRPr lang="en-US" altLang="zh-TW" sz="2400" b="1" dirty="0" smtClean="0">
              <a:solidFill>
                <a:schemeClr val="accent2">
                  <a:lumMod val="50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algn="l"/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       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 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403120388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連凱郁</a:t>
            </a:r>
            <a:endParaRPr lang="en-US" altLang="zh-TW" sz="2400" b="1" dirty="0" smtClean="0">
              <a:solidFill>
                <a:schemeClr val="accent2">
                  <a:lumMod val="50000"/>
                </a:schemeClr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algn="l"/>
            <a:endParaRPr lang="zh-TW" altLang="en-US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719" y="2173184"/>
            <a:ext cx="3431969" cy="4575958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16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76601" y="349754"/>
            <a:ext cx="2390230" cy="906840"/>
          </a:xfrm>
        </p:spPr>
        <p:txBody>
          <a:bodyPr/>
          <a:lstStyle/>
          <a:p>
            <a:pPr algn="ctr"/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POP1體 Std W7" panose="040B0700000000000000" pitchFamily="82" charset="-120"/>
                <a:ea typeface="華康POP1體 Std W7" panose="040B0700000000000000" pitchFamily="82" charset="-120"/>
              </a:rPr>
              <a:t>目  錄</a:t>
            </a:r>
            <a:endParaRPr lang="zh-TW" altLang="en-US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POP1體 Std W7" panose="040B0700000000000000" pitchFamily="82" charset="-120"/>
              <a:ea typeface="華康POP1體 Std W7" panose="040B0700000000000000" pitchFamily="82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93860" y="1659742"/>
            <a:ext cx="8828270" cy="4194793"/>
          </a:xfrm>
        </p:spPr>
        <p:txBody>
          <a:bodyPr>
            <a:noAutofit/>
          </a:bodyPr>
          <a:lstStyle/>
          <a:p>
            <a:pPr algn="l"/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1.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前言∙∙∙∙∙∙∙∙∙∙∙∙∙∙∙∙∙∙∙∙∙∙∙∙∙∙∙∙∙∙∙∙∙∙∙∙∙∙∙∙∙∙∙∙∙∙∙∙∙∙∙∙∙∙∙∙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P.03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2.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 紅毛城∙∙∙∙∙∙∙∙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P.04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3.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 中正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紀念堂∙∙∙∙∙∙∙∙∙∙∙∙∙∙∙∙∙∙∙∙∙∙∙∙∙∙∙∙∙∙∙∙∙∙∙∙∙∙∙∙∙∙∙∙∙∙∙∙∙∙∙∙∙∙∙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P.05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en-US" altLang="zh-TW" sz="2200" b="1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 日月潭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∙∙∙∙∙∙∙∙∙∙∙∙∙∙∙∙∙∙∙∙∙∙∙∙∙∙∙∙∙∙∙∙∙∙∙∙∙∙∙∙∙∙∙∙∙∙∙∙∙∙∙∙∙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P.06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en-US" altLang="zh-TW" sz="2200" b="1" dirty="0">
                <a:solidFill>
                  <a:schemeClr val="accent2">
                    <a:lumMod val="75000"/>
                  </a:schemeClr>
                </a:solidFill>
              </a:rPr>
              <a:t>5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 阿里山國家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風景區∙∙∙∙∙∙∙∙∙∙∙∙∙∙∙∙∙∙∙∙∙∙∙∙∙∙∙∙∙∙∙∙∙∙∙∙∙∙∙∙∙∙∙∙∙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P.07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en-US" altLang="zh-TW" sz="2200" b="1" dirty="0">
                <a:solidFill>
                  <a:schemeClr val="accent2">
                    <a:lumMod val="75000"/>
                  </a:schemeClr>
                </a:solidFill>
              </a:rPr>
              <a:t>6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 安平古堡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∙∙∙∙∙∙∙∙∙∙∙∙∙∙∙∙∙∙∙∙∙∙∙∙∙∙∙∙∙∙∙∙∙∙∙∙∙∙∙∙∙∙∙∙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P.08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en-US" altLang="zh-TW" sz="2200" b="1" dirty="0">
                <a:solidFill>
                  <a:schemeClr val="accent2">
                    <a:lumMod val="75000"/>
                  </a:schemeClr>
                </a:solidFill>
              </a:rPr>
              <a:t>7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 太魯閣國家公園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∙∙∙∙∙∙∙∙∙∙∙∙∙∙∙∙∙∙∙∙∙∙∙∙∙∙∙∙∙∙∙∙∙∙∙∙∙∙∙∙∙∙∙∙∙∙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∙∙∙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P.09</a:t>
            </a:r>
            <a:endParaRPr lang="en-US" altLang="zh-TW" sz="2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/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8.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結論∙∙∙∙∙∙∙∙∙∙∙∙∙∙∙∙∙∙∙∙∙∙∙∙∙∙∙∙∙∙∙∙∙∙∙∙∙∙∙∙∙∙∙∙∙∙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∙∙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</a:rPr>
              <a:t>∙∙∙∙∙∙∙∙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</a:rPr>
              <a:t>∙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</a:rPr>
              <a:t>P.10</a:t>
            </a:r>
            <a:endParaRPr lang="zh-TW" altLang="en-US" sz="2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026" name="Picture 2" descr="C:\Users\ASUS USER\Desktop\PHOTO\other\SNOOPY\skaterdecal3b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CFE"/>
              </a:clrFrom>
              <a:clrTo>
                <a:srgbClr val="FCFC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7761" y="3895311"/>
            <a:ext cx="2244437" cy="290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153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56701" y="348342"/>
            <a:ext cx="1970863" cy="1064821"/>
          </a:xfrm>
        </p:spPr>
        <p:txBody>
          <a:bodyPr>
            <a:noAutofit/>
          </a:bodyPr>
          <a:lstStyle/>
          <a:p>
            <a:pPr algn="ctr"/>
            <a:r>
              <a:rPr lang="zh-TW" altLang="en-US" sz="45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前言：</a:t>
            </a:r>
            <a:endParaRPr lang="zh-TW" altLang="en-US" sz="45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6701" y="1436915"/>
            <a:ext cx="8478542" cy="4640074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　　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我們想要做「台灣觀光景點」這個主題的原因，是因為近年來，台灣的觀光產業愈來愈發達，愈來愈多的外國觀光客都知道台灣，進而想要來拜訪台灣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。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台灣雖然是比較屬於地狹人稠的地形，但還是有許多自然藝術景觀與人造藝術景觀，無論是國家公園還是歷史古蹟，每到假日，總會有許多人潮蜂擁而至。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　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　台灣是個好山好水，但是並不無聊的地方，怎麼說呢？假如你去看了台灣的歷史古蹟，你可以知道當時的生活情況或戰爭情景，許多的古物殘骸、斷垣殘壁，讓我們一一見證以前的台灣所發生的種種。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　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　假如你去到了國家公園，在欣賞自然風光、聆聽蟲鳴鳥叫、讚嘆大自然的神奇的同時，你也能從中體會到，為什麼國家政府要將這一塊地方設為國家財產，精心規畫並好好的將它保留、保護下來。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　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　以下我們選擇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了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六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個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我們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覺得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在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台灣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值得拜訪的地方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，北部、中部、南部、東部基本上都有一個，對於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每一個地點我們做了一些簡單的相關介紹，還有要怎麼去到那個地方的相關資訊，在未來有機會有時間的話，期盼您也能去拜訪一回這些地方，享受台灣這座寶島的美麗。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3</a:t>
            </a:fld>
            <a:endParaRPr lang="en-US" dirty="0"/>
          </a:p>
        </p:txBody>
      </p:sp>
      <p:pic>
        <p:nvPicPr>
          <p:cNvPr id="5122" name="Picture 2" descr="C:\Users\ASUS USER\Desktop\PHOTO\other\SNOOPY\009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496" y="3514179"/>
            <a:ext cx="3008787" cy="266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24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2320" y="253772"/>
            <a:ext cx="2529004" cy="1320800"/>
          </a:xfrm>
        </p:spPr>
        <p:txBody>
          <a:bodyPr>
            <a:noAutofit/>
          </a:bodyPr>
          <a:lstStyle/>
          <a:p>
            <a:pPr algn="ctr"/>
            <a:r>
              <a:rPr lang="zh-TW" altLang="en-US" sz="45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紅毛城</a:t>
            </a:r>
            <a:endParaRPr lang="zh-TW" altLang="en-US" sz="45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2950" y="1315701"/>
            <a:ext cx="8596668" cy="4794453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一、位置：新北市淡水區中正路</a:t>
            </a:r>
            <a:r>
              <a:rPr lang="en-US" altLang="zh-TW" dirty="0" smtClean="0"/>
              <a:t>28</a:t>
            </a:r>
            <a:r>
              <a:rPr lang="zh-TW" altLang="en-US" dirty="0" smtClean="0"/>
              <a:t>巷</a:t>
            </a:r>
            <a:r>
              <a:rPr lang="en-US" altLang="zh-TW" dirty="0" smtClean="0"/>
              <a:t>1</a:t>
            </a:r>
            <a:r>
              <a:rPr lang="zh-TW" altLang="en-US" dirty="0" smtClean="0"/>
              <a:t>號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二、簡史：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    </a:t>
            </a:r>
            <a:r>
              <a:rPr lang="en-US" altLang="zh-TW" dirty="0" smtClean="0"/>
              <a:t>1.</a:t>
            </a:r>
            <a:r>
              <a:rPr lang="zh-TW" altLang="en-US" dirty="0" smtClean="0"/>
              <a:t> </a:t>
            </a:r>
            <a:r>
              <a:rPr lang="en-US" altLang="zh-TW" dirty="0" smtClean="0"/>
              <a:t>1628</a:t>
            </a:r>
            <a:r>
              <a:rPr lang="zh-TW" altLang="en-US" dirty="0" smtClean="0"/>
              <a:t>年由西班牙人所建，命名為「聖多明哥城」；其後由於遭到破壞，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 smtClean="0"/>
              <a:t>　　由荷蘭人重建，更名為「安東尼堡」。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 smtClean="0"/>
              <a:t>    </a:t>
            </a:r>
            <a:r>
              <a:rPr lang="en-US" altLang="zh-TW" dirty="0" smtClean="0"/>
              <a:t>2.</a:t>
            </a:r>
            <a:r>
              <a:rPr lang="zh-TW" altLang="en-US" dirty="0" smtClean="0"/>
              <a:t> 為什麼叫做紅毛城呢？因為外國人的髮色偏淡且偏紅，而當時平埔族人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 smtClean="0"/>
              <a:t>　　把這些外國人稱為紅毛番，而紅毛番所住的地方就是紅毛城。這就是紅毛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 smtClean="0"/>
              <a:t>　　城得名的由來。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三、交通：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</a:t>
            </a:r>
            <a:r>
              <a:rPr lang="en-US" altLang="zh-TW" dirty="0" smtClean="0"/>
              <a:t>1.</a:t>
            </a:r>
            <a:r>
              <a:rPr lang="zh-TW" altLang="en-US" dirty="0" smtClean="0"/>
              <a:t> 開車到達淡水之後沿著中正路持續行駛，即可到達紅毛城。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</a:t>
            </a:r>
            <a:r>
              <a:rPr lang="en-US" altLang="zh-TW" dirty="0" smtClean="0"/>
              <a:t>2.</a:t>
            </a:r>
            <a:r>
              <a:rPr lang="zh-TW" altLang="en-US" dirty="0" smtClean="0"/>
              <a:t> 捷運搭紅線至捷運淡水站下車，轉公車紅</a:t>
            </a:r>
            <a:r>
              <a:rPr lang="en-US" altLang="zh-TW" dirty="0" smtClean="0"/>
              <a:t>26</a:t>
            </a:r>
            <a:r>
              <a:rPr lang="zh-TW" altLang="en-US" dirty="0" smtClean="0"/>
              <a:t>或</a:t>
            </a:r>
            <a:r>
              <a:rPr lang="en-US" altLang="zh-TW" dirty="0" smtClean="0"/>
              <a:t>836</a:t>
            </a:r>
            <a:r>
              <a:rPr lang="zh-TW" altLang="en-US" dirty="0" smtClean="0"/>
              <a:t>即可到達紅毛城。</a:t>
            </a: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   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4</a:t>
            </a:fld>
            <a:endParaRPr lang="en-US" dirty="0"/>
          </a:p>
        </p:txBody>
      </p:sp>
      <p:pic>
        <p:nvPicPr>
          <p:cNvPr id="1026" name="Picture 2" descr="C:\Users\ASUS USER\Desktop\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291" y="253772"/>
            <a:ext cx="3794164" cy="253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SUS USER\Desktop\3302F96D-4418-4318-8947-84A43DF5645B_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247" y="4033561"/>
            <a:ext cx="3898208" cy="259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02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04201" y="285008"/>
            <a:ext cx="3324650" cy="957944"/>
          </a:xfrm>
        </p:spPr>
        <p:txBody>
          <a:bodyPr>
            <a:normAutofit/>
          </a:bodyPr>
          <a:lstStyle/>
          <a:p>
            <a:pPr algn="ctr"/>
            <a:r>
              <a:rPr lang="zh-TW" altLang="en-US" sz="45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中正紀念堂</a:t>
            </a:r>
            <a:endParaRPr lang="zh-TW" altLang="en-US" sz="45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1069" y="1258784"/>
            <a:ext cx="8596668" cy="52845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dirty="0" smtClean="0"/>
              <a:t>一、位置：台北市中正區中山南路</a:t>
            </a:r>
            <a:r>
              <a:rPr lang="en-US" altLang="zh-TW" dirty="0" smtClean="0"/>
              <a:t>21</a:t>
            </a:r>
            <a:r>
              <a:rPr lang="zh-TW" altLang="en-US" dirty="0" smtClean="0"/>
              <a:t>號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二、簡介</a:t>
            </a:r>
            <a:r>
              <a:rPr lang="zh-TW" altLang="en-US" dirty="0" smtClean="0"/>
              <a:t>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1.</a:t>
            </a:r>
            <a:r>
              <a:rPr lang="zh-TW" altLang="en-US" dirty="0" smtClean="0"/>
              <a:t> 全區</a:t>
            </a:r>
            <a:r>
              <a:rPr lang="en-US" altLang="zh-TW" dirty="0" smtClean="0"/>
              <a:t>250000</a:t>
            </a:r>
            <a:r>
              <a:rPr lang="zh-TW" altLang="en-US" dirty="0" smtClean="0"/>
              <a:t>平方公尺，主樓高</a:t>
            </a:r>
            <a:r>
              <a:rPr lang="en-US" altLang="zh-TW" dirty="0" smtClean="0"/>
              <a:t>76</a:t>
            </a:r>
            <a:r>
              <a:rPr lang="zh-TW" altLang="en-US" dirty="0" smtClean="0"/>
              <a:t>高尺。中央有一個大廣場名為「自由廣場」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　　　，而在廣場的兩側蓋有國家戲劇院和國家音樂廳</a:t>
            </a:r>
            <a:r>
              <a:rPr lang="en-US" altLang="zh-TW" dirty="0" smtClean="0"/>
              <a:t>(</a:t>
            </a:r>
            <a:r>
              <a:rPr lang="zh-TW" altLang="en-US" dirty="0" smtClean="0"/>
              <a:t>合稱兩廳院</a:t>
            </a:r>
            <a:r>
              <a:rPr lang="en-US" altLang="zh-TW" dirty="0" smtClean="0"/>
              <a:t>)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2.</a:t>
            </a:r>
            <a:r>
              <a:rPr lang="zh-TW" altLang="en-US" dirty="0" smtClean="0"/>
              <a:t> 建築物外表以藍、白兩色為主，象徵中華民國國徽中的「青天白日」；紀念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堂平面為方形格局，象徵蔣中正的「中正」。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3.</a:t>
            </a:r>
            <a:r>
              <a:rPr lang="zh-TW" altLang="en-US" dirty="0" smtClean="0"/>
              <a:t> 紀念堂的正面共有花崗岩</a:t>
            </a:r>
            <a:r>
              <a:rPr lang="en-US" altLang="zh-TW" dirty="0" smtClean="0"/>
              <a:t>84</a:t>
            </a:r>
            <a:r>
              <a:rPr lang="zh-TW" altLang="en-US" dirty="0" smtClean="0"/>
              <a:t>階，大廳階梯</a:t>
            </a:r>
            <a:r>
              <a:rPr lang="en-US" altLang="zh-TW" dirty="0" smtClean="0"/>
              <a:t>5</a:t>
            </a:r>
            <a:r>
              <a:rPr lang="zh-TW" altLang="en-US" dirty="0" smtClean="0"/>
              <a:t>階，共計</a:t>
            </a:r>
            <a:r>
              <a:rPr lang="en-US" altLang="zh-TW" dirty="0" smtClean="0"/>
              <a:t>89</a:t>
            </a:r>
            <a:r>
              <a:rPr lang="zh-TW" altLang="en-US" dirty="0" smtClean="0"/>
              <a:t>階，表示蔣中正享年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　　　</a:t>
            </a:r>
            <a:r>
              <a:rPr lang="en-US" altLang="zh-TW" dirty="0" smtClean="0"/>
              <a:t>89</a:t>
            </a:r>
            <a:r>
              <a:rPr lang="zh-TW" altLang="en-US" dirty="0" smtClean="0"/>
              <a:t>歲。台階中間為中華民國國徽圖案的丹陛，在中國傳統建築中，只用於宮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殿或廟堂。 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4.</a:t>
            </a:r>
            <a:r>
              <a:rPr lang="zh-TW" altLang="en-US" dirty="0" smtClean="0"/>
              <a:t> 從上午九點到下午五點，每隔一小時有一次三軍儀隊交接儀式，場面壯觀，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令人震懾，有機會拜訪中正紀念堂一定要駐足觀賞一下。  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三、交通</a:t>
            </a:r>
            <a:r>
              <a:rPr lang="zh-TW" altLang="en-US" dirty="0" smtClean="0"/>
              <a:t>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1.</a:t>
            </a:r>
            <a:r>
              <a:rPr lang="zh-TW" altLang="en-US" dirty="0" smtClean="0"/>
              <a:t> 搭乘捷運紅線至捷運中正紀念堂站下車，由</a:t>
            </a:r>
            <a:r>
              <a:rPr lang="en-US" altLang="zh-TW" dirty="0" smtClean="0"/>
              <a:t>5</a:t>
            </a:r>
            <a:r>
              <a:rPr lang="zh-TW" altLang="en-US" dirty="0" smtClean="0"/>
              <a:t>號出口出站，步行約</a:t>
            </a:r>
            <a:r>
              <a:rPr lang="en-US" altLang="zh-TW" dirty="0" smtClean="0"/>
              <a:t>10</a:t>
            </a:r>
            <a:r>
              <a:rPr lang="zh-TW" altLang="en-US" dirty="0" smtClean="0"/>
              <a:t>分鐘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即抵。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5</a:t>
            </a:fld>
            <a:endParaRPr lang="en-US" dirty="0"/>
          </a:p>
        </p:txBody>
      </p:sp>
      <p:pic>
        <p:nvPicPr>
          <p:cNvPr id="1026" name="Picture 2" descr="C:\Users\ASUS USER\Desktop\1024px-Chiang_Kai-shek_memorial_am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361" y="565604"/>
            <a:ext cx="3498625" cy="233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 USER\Desktop\a2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782" y="4531024"/>
            <a:ext cx="3603203" cy="216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67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5454" y="288966"/>
            <a:ext cx="1958988" cy="993569"/>
          </a:xfrm>
        </p:spPr>
        <p:txBody>
          <a:bodyPr>
            <a:normAutofit/>
          </a:bodyPr>
          <a:lstStyle/>
          <a:p>
            <a:pPr algn="ctr"/>
            <a:r>
              <a:rPr lang="zh-TW" altLang="en-US" sz="45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日月潭</a:t>
            </a:r>
            <a:endParaRPr lang="zh-TW" altLang="en-US" sz="45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7953" y="1413164"/>
            <a:ext cx="8596668" cy="4770702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一、位置：南投縣魚池鄉中山路</a:t>
            </a:r>
            <a:r>
              <a:rPr lang="en-US" altLang="zh-TW" dirty="0" smtClean="0"/>
              <a:t>599</a:t>
            </a:r>
            <a:r>
              <a:rPr lang="zh-TW" altLang="en-US" dirty="0" smtClean="0"/>
              <a:t>號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二</a:t>
            </a:r>
            <a:r>
              <a:rPr lang="zh-TW" altLang="en-US" dirty="0" smtClean="0"/>
              <a:t>、簡介：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 smtClean="0"/>
              <a:t>　　</a:t>
            </a:r>
            <a:r>
              <a:rPr lang="en-US" altLang="zh-TW" dirty="0" smtClean="0"/>
              <a:t>1.</a:t>
            </a:r>
            <a:r>
              <a:rPr lang="zh-TW" altLang="en-US" dirty="0" smtClean="0"/>
              <a:t> 湖面海拔高度</a:t>
            </a:r>
            <a:r>
              <a:rPr lang="en-US" altLang="zh-TW" dirty="0" smtClean="0"/>
              <a:t>748</a:t>
            </a:r>
            <a:r>
              <a:rPr lang="zh-TW" altLang="en-US" dirty="0" smtClean="0"/>
              <a:t>公尺，面積</a:t>
            </a:r>
            <a:r>
              <a:rPr lang="en-US" altLang="zh-TW" dirty="0" smtClean="0"/>
              <a:t>7.93</a:t>
            </a:r>
            <a:r>
              <a:rPr lang="zh-TW" altLang="en-US" dirty="0"/>
              <a:t>平方公里</a:t>
            </a:r>
            <a:r>
              <a:rPr lang="zh-TW" altLang="en-US" dirty="0" smtClean="0"/>
              <a:t>，最大水深</a:t>
            </a:r>
            <a:r>
              <a:rPr lang="en-US" altLang="zh-TW" dirty="0" smtClean="0"/>
              <a:t>27</a:t>
            </a:r>
            <a:r>
              <a:rPr lang="zh-TW" altLang="en-US" dirty="0" smtClean="0"/>
              <a:t>公尺。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2.</a:t>
            </a:r>
            <a:r>
              <a:rPr lang="zh-TW" altLang="en-US" dirty="0" smtClean="0"/>
              <a:t> 以拉魯島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Lalu</a:t>
            </a:r>
            <a:r>
              <a:rPr lang="en-US" altLang="zh-TW" dirty="0" smtClean="0"/>
              <a:t>)</a:t>
            </a:r>
            <a:r>
              <a:rPr lang="zh-TW" altLang="en-US" dirty="0" smtClean="0"/>
              <a:t>為界，東、西兩側因形似「日輪」和「月鉤」而得名。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3.</a:t>
            </a:r>
            <a:r>
              <a:rPr lang="zh-TW" altLang="en-US" dirty="0" smtClean="0"/>
              <a:t> 以「高山湖泊」、「原住民文化」、「自然生態」等為觀光遊憩特色。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4.</a:t>
            </a:r>
            <a:r>
              <a:rPr lang="zh-TW" altLang="en-US" dirty="0" smtClean="0"/>
              <a:t> 傳說在千百年前，一群邵族獵人因為追捕一頭罕見的白鹿，因而翻山越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嶺，不知不覺來到了一處有著青山綠水的地方，也就是現在的日月潭。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5.</a:t>
            </a:r>
            <a:r>
              <a:rPr lang="zh-TW" altLang="en-US" dirty="0" smtClean="0"/>
              <a:t> 這裡有個原住民部落──邵族，來到這裡不妨可以去聽聽他們的音樂，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看看他們的舞蹈，品嘗他們富有野味的美食小吃喔。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三、交通</a:t>
            </a:r>
            <a:r>
              <a:rPr lang="zh-TW" altLang="en-US" dirty="0" smtClean="0"/>
              <a:t>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1.</a:t>
            </a:r>
            <a:r>
              <a:rPr lang="zh-TW" altLang="en-US" dirty="0" smtClean="0"/>
              <a:t> 大眾運輸工具，搭乘台鐵至</a:t>
            </a:r>
            <a:r>
              <a:rPr lang="en-US" altLang="zh-TW" dirty="0" smtClean="0"/>
              <a:t>【</a:t>
            </a:r>
            <a:r>
              <a:rPr lang="zh-TW" altLang="en-US" dirty="0" smtClean="0"/>
              <a:t>台中站</a:t>
            </a:r>
            <a:r>
              <a:rPr lang="en-US" altLang="zh-TW" dirty="0" smtClean="0"/>
              <a:t>】</a:t>
            </a:r>
            <a:r>
              <a:rPr lang="zh-TW" altLang="en-US" dirty="0" smtClean="0"/>
              <a:t>下車，轉乘客運即刻到達日月潭。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　　</a:t>
            </a:r>
            <a:r>
              <a:rPr lang="en-US" altLang="zh-TW" dirty="0" smtClean="0"/>
              <a:t>2.</a:t>
            </a:r>
            <a:r>
              <a:rPr lang="zh-TW" altLang="en-US" dirty="0" smtClean="0"/>
              <a:t> 纜車，日月潭至九族文化村，來回票價</a:t>
            </a:r>
            <a:r>
              <a:rPr lang="en-US" altLang="zh-TW" dirty="0" smtClean="0"/>
              <a:t>300</a:t>
            </a:r>
            <a:r>
              <a:rPr lang="zh-TW" altLang="en-US" dirty="0" smtClean="0"/>
              <a:t>元。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6</a:t>
            </a:fld>
            <a:endParaRPr lang="en-US" dirty="0"/>
          </a:p>
        </p:txBody>
      </p:sp>
      <p:pic>
        <p:nvPicPr>
          <p:cNvPr id="2050" name="Picture 2" descr="C:\Users\ASUS USER\Desktop\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855" y="106878"/>
            <a:ext cx="3657599" cy="27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SUS USER\Desktop\A環潭區寫真組-冠軍-日月潭之美-黃孝思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234" y="3859277"/>
            <a:ext cx="3503220" cy="262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05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56700" y="265215"/>
            <a:ext cx="4737814" cy="886691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5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阿里山國家風景區</a:t>
            </a:r>
            <a:endParaRPr lang="zh-TW" altLang="en-US" sz="45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6878" y="1163783"/>
            <a:ext cx="8953994" cy="54507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dirty="0" smtClean="0"/>
              <a:t>一、位置：嘉義縣番路鄉觸口村車埕</a:t>
            </a:r>
            <a:r>
              <a:rPr lang="en-US" altLang="zh-TW" dirty="0" smtClean="0"/>
              <a:t>51</a:t>
            </a:r>
            <a:r>
              <a:rPr lang="zh-TW" altLang="en-US" dirty="0" smtClean="0"/>
              <a:t>號 阿里山國家風景區管理處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二</a:t>
            </a:r>
            <a:r>
              <a:rPr lang="zh-TW" altLang="en-US" dirty="0" smtClean="0"/>
              <a:t>、簡介：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1.</a:t>
            </a:r>
            <a:r>
              <a:rPr lang="zh-TW" altLang="en-US" dirty="0" smtClean="0"/>
              <a:t> 占地面積</a:t>
            </a:r>
            <a:r>
              <a:rPr lang="en-US" altLang="zh-TW" dirty="0" smtClean="0"/>
              <a:t>1397.83</a:t>
            </a:r>
            <a:r>
              <a:rPr lang="zh-TW" altLang="en-US" dirty="0" smtClean="0"/>
              <a:t>公頃，由</a:t>
            </a:r>
            <a:r>
              <a:rPr lang="en-US" altLang="zh-TW" dirty="0" smtClean="0"/>
              <a:t>18</a:t>
            </a:r>
            <a:r>
              <a:rPr lang="zh-TW" altLang="en-US" dirty="0" smtClean="0"/>
              <a:t>座大山組成，屬玉山山脈支脈。上山途中的氣溫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呈垂直分佈，擁有熱、溫、涼三帶氣候，因此能看到的生態也就比其他地區更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為豐富多樣。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2.</a:t>
            </a:r>
            <a:r>
              <a:rPr lang="zh-TW" altLang="en-US" dirty="0" smtClean="0"/>
              <a:t> 阿里山五奇：日出、雲海、晚霞、森林鐵路和神木。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3.</a:t>
            </a:r>
            <a:r>
              <a:rPr lang="zh-TW" altLang="en-US" dirty="0" smtClean="0"/>
              <a:t> 阿里山新八景：塔山奇岩、</a:t>
            </a:r>
            <a:r>
              <a:rPr lang="en-US" altLang="zh-TW" dirty="0" smtClean="0"/>
              <a:t>28</a:t>
            </a:r>
            <a:r>
              <a:rPr lang="zh-TW" altLang="en-US" dirty="0" smtClean="0"/>
              <a:t>號巨木、小笠原山、水山巨木、香林拱橋、慈雲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觀景、神怡流瀑以及阿里山神木遺跡。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4.</a:t>
            </a:r>
            <a:r>
              <a:rPr lang="zh-TW" altLang="en-US" dirty="0" smtClean="0"/>
              <a:t> 每年</a:t>
            </a:r>
            <a:r>
              <a:rPr lang="en-US" altLang="zh-TW" dirty="0" smtClean="0"/>
              <a:t>3</a:t>
            </a:r>
            <a:r>
              <a:rPr lang="zh-TW" altLang="en-US" dirty="0" smtClean="0"/>
              <a:t>月至</a:t>
            </a:r>
            <a:r>
              <a:rPr lang="en-US" altLang="zh-TW" dirty="0" smtClean="0"/>
              <a:t>4</a:t>
            </a:r>
            <a:r>
              <a:rPr lang="zh-TW" altLang="en-US" dirty="0" smtClean="0"/>
              <a:t>月是阿里山的櫻花季，寒冷的冬天過去，溫暖的春天到來，有時間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不妨到山上走走，做做森林浴，吸收芬多精，欣賞櫻花的美。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三、交通</a:t>
            </a:r>
            <a:r>
              <a:rPr lang="zh-TW" altLang="en-US" dirty="0" smtClean="0"/>
              <a:t>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　　</a:t>
            </a:r>
            <a:r>
              <a:rPr lang="en-US" altLang="zh-TW" dirty="0" smtClean="0"/>
              <a:t>1. </a:t>
            </a:r>
            <a:r>
              <a:rPr lang="zh-TW" altLang="en-US" dirty="0" smtClean="0"/>
              <a:t>搭乘嘉義縣公車</a:t>
            </a:r>
            <a:r>
              <a:rPr lang="en-US" altLang="zh-TW" dirty="0" smtClean="0"/>
              <a:t>【</a:t>
            </a:r>
            <a:r>
              <a:rPr lang="zh-TW" altLang="en-US" dirty="0" smtClean="0"/>
              <a:t>嘉義─阿里山</a:t>
            </a:r>
            <a:r>
              <a:rPr lang="en-US" altLang="zh-TW" dirty="0" smtClean="0"/>
              <a:t>】</a:t>
            </a:r>
            <a:r>
              <a:rPr lang="zh-TW" altLang="en-US" dirty="0" smtClean="0"/>
              <a:t>路線，即可抵達。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2.</a:t>
            </a:r>
            <a:r>
              <a:rPr lang="zh-TW" altLang="en-US" dirty="0" smtClean="0"/>
              <a:t> 搭乘阿里山小火車──阿里山號，從</a:t>
            </a:r>
            <a:r>
              <a:rPr lang="en-US" altLang="zh-TW" dirty="0" smtClean="0"/>
              <a:t>【</a:t>
            </a:r>
            <a:r>
              <a:rPr lang="zh-TW" altLang="en-US" dirty="0" smtClean="0"/>
              <a:t>嘉義站</a:t>
            </a:r>
            <a:r>
              <a:rPr lang="en-US" altLang="zh-TW" dirty="0" smtClean="0"/>
              <a:t>】</a:t>
            </a:r>
            <a:r>
              <a:rPr lang="zh-TW" altLang="en-US" dirty="0" smtClean="0"/>
              <a:t>至</a:t>
            </a:r>
            <a:r>
              <a:rPr lang="en-US" altLang="zh-TW" dirty="0" smtClean="0"/>
              <a:t>【</a:t>
            </a:r>
            <a:r>
              <a:rPr lang="zh-TW" altLang="en-US" dirty="0" smtClean="0"/>
              <a:t>奮起湖站</a:t>
            </a:r>
            <a:r>
              <a:rPr lang="en-US" altLang="zh-TW" dirty="0" smtClean="0"/>
              <a:t>】</a:t>
            </a:r>
            <a:r>
              <a:rPr lang="zh-TW" altLang="en-US" dirty="0" smtClean="0"/>
              <a:t>，票價約</a:t>
            </a:r>
            <a:r>
              <a:rPr lang="en-US" altLang="zh-TW" dirty="0" smtClean="0"/>
              <a:t>250</a:t>
            </a:r>
            <a:r>
              <a:rPr lang="zh-TW" altLang="en-US" dirty="0" smtClean="0"/>
              <a:t>元。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</a:t>
            </a:r>
            <a:r>
              <a:rPr lang="en-US" altLang="zh-TW" dirty="0" smtClean="0"/>
              <a:t>(</a:t>
            </a:r>
            <a:r>
              <a:rPr lang="zh-TW" altLang="en-US" dirty="0" smtClean="0"/>
              <a:t>由於</a:t>
            </a:r>
            <a:r>
              <a:rPr lang="en-US" altLang="zh-TW" dirty="0" smtClean="0"/>
              <a:t>【</a:t>
            </a:r>
            <a:r>
              <a:rPr lang="zh-TW" altLang="en-US" dirty="0" smtClean="0"/>
              <a:t>奮起湖站</a:t>
            </a:r>
            <a:r>
              <a:rPr lang="en-US" altLang="zh-TW" dirty="0" smtClean="0"/>
              <a:t>】</a:t>
            </a:r>
            <a:r>
              <a:rPr lang="zh-TW" altLang="en-US" dirty="0" smtClean="0"/>
              <a:t>至</a:t>
            </a:r>
            <a:r>
              <a:rPr lang="en-US" altLang="zh-TW" dirty="0" smtClean="0"/>
              <a:t>【</a:t>
            </a:r>
            <a:r>
              <a:rPr lang="zh-TW" altLang="en-US" dirty="0" smtClean="0"/>
              <a:t>阿里山站</a:t>
            </a:r>
            <a:r>
              <a:rPr lang="en-US" altLang="zh-TW" dirty="0" smtClean="0"/>
              <a:t>】</a:t>
            </a:r>
            <a:r>
              <a:rPr lang="zh-TW" altLang="en-US" dirty="0" smtClean="0"/>
              <a:t>尚未復駛，所以最高只能搭至</a:t>
            </a:r>
            <a:r>
              <a:rPr lang="en-US" altLang="zh-TW" dirty="0" smtClean="0"/>
              <a:t>【</a:t>
            </a:r>
            <a:r>
              <a:rPr lang="zh-TW" altLang="en-US" dirty="0" smtClean="0"/>
              <a:t>奮起湖站</a:t>
            </a:r>
            <a:r>
              <a:rPr lang="en-US" altLang="zh-TW" dirty="0" smtClean="0"/>
              <a:t>】</a:t>
            </a:r>
            <a:r>
              <a:rPr lang="zh-TW" altLang="en-US" dirty="0" smtClean="0"/>
              <a:t>。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7</a:t>
            </a:fld>
            <a:endParaRPr lang="en-US" dirty="0"/>
          </a:p>
        </p:txBody>
      </p:sp>
      <p:pic>
        <p:nvPicPr>
          <p:cNvPr id="1026" name="Picture 2" descr="C:\Users\ASUS USER\Desktop\131596397058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9616" y="646934"/>
            <a:ext cx="3289465" cy="269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 USER\Desktop\xin_38211051316254374288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4144812"/>
            <a:ext cx="2945081" cy="23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164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9203" y="229590"/>
            <a:ext cx="2849638" cy="969818"/>
          </a:xfrm>
        </p:spPr>
        <p:txBody>
          <a:bodyPr>
            <a:noAutofit/>
          </a:bodyPr>
          <a:lstStyle/>
          <a:p>
            <a:pPr algn="ctr"/>
            <a:r>
              <a:rPr lang="zh-TW" altLang="en-US" sz="45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安平古堡</a:t>
            </a:r>
            <a:endParaRPr lang="zh-TW" altLang="en-US" sz="45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2327" y="1377538"/>
            <a:ext cx="8596668" cy="4651949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一、位置：台南市安平區國勝路</a:t>
            </a:r>
            <a:r>
              <a:rPr lang="en-US" altLang="zh-TW" dirty="0" smtClean="0"/>
              <a:t>82</a:t>
            </a:r>
            <a:r>
              <a:rPr lang="zh-TW" altLang="en-US" dirty="0" smtClean="0"/>
              <a:t>號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二</a:t>
            </a:r>
            <a:r>
              <a:rPr lang="zh-TW" altLang="en-US" dirty="0" smtClean="0"/>
              <a:t>、簡史：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1.</a:t>
            </a:r>
            <a:r>
              <a:rPr lang="zh-TW" altLang="en-US" dirty="0" smtClean="0"/>
              <a:t> </a:t>
            </a:r>
            <a:r>
              <a:rPr lang="en-US" altLang="zh-TW" dirty="0" smtClean="0"/>
              <a:t>1624</a:t>
            </a:r>
            <a:r>
              <a:rPr lang="zh-TW" altLang="en-US" dirty="0" smtClean="0"/>
              <a:t>年，荷蘭人來到大員</a:t>
            </a:r>
            <a:r>
              <a:rPr lang="en-US" altLang="zh-TW" dirty="0" smtClean="0"/>
              <a:t>(</a:t>
            </a:r>
            <a:r>
              <a:rPr lang="zh-TW" altLang="en-US" dirty="0" smtClean="0"/>
              <a:t>今安平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，建立「熱蘭遮城」</a:t>
            </a:r>
            <a:r>
              <a:rPr lang="en-US" altLang="zh-TW" dirty="0" smtClean="0"/>
              <a:t>(</a:t>
            </a:r>
            <a:r>
              <a:rPr lang="zh-TW" altLang="en-US" dirty="0" smtClean="0"/>
              <a:t>今安平古堡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作為在台統治的據點。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2.</a:t>
            </a:r>
            <a:r>
              <a:rPr lang="zh-TW" altLang="en-US" dirty="0" smtClean="0"/>
              <a:t> </a:t>
            </a:r>
            <a:r>
              <a:rPr lang="en-US" altLang="zh-TW" dirty="0" smtClean="0"/>
              <a:t>1662</a:t>
            </a:r>
            <a:r>
              <a:rPr lang="zh-TW" altLang="en-US" dirty="0" smtClean="0"/>
              <a:t>年，鄭成功攻下熱蘭遮城，順利的將荷蘭人除出台灣，建立台灣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史上第一個漢人政權。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3.</a:t>
            </a:r>
            <a:r>
              <a:rPr lang="zh-TW" altLang="en-US" dirty="0" smtClean="0"/>
              <a:t> 鄭氏王朝的三代統治者皆駐居於此，所以又稱為「王城」。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三</a:t>
            </a:r>
            <a:r>
              <a:rPr lang="zh-TW" altLang="en-US" dirty="0" smtClean="0"/>
              <a:t>、交通：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1.</a:t>
            </a:r>
            <a:r>
              <a:rPr lang="zh-TW" altLang="en-US" dirty="0" smtClean="0"/>
              <a:t> 開車，永康交流道下，接公園路由南門圓環至民生路，然後走安平路接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觀音街即可到達。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2.</a:t>
            </a:r>
            <a:r>
              <a:rPr lang="zh-TW" altLang="en-US" dirty="0"/>
              <a:t> </a:t>
            </a:r>
            <a:r>
              <a:rPr lang="zh-TW" altLang="en-US" dirty="0" smtClean="0"/>
              <a:t>市區公車</a:t>
            </a:r>
            <a:r>
              <a:rPr lang="en-US" altLang="zh-TW" dirty="0" smtClean="0"/>
              <a:t>99</a:t>
            </a:r>
            <a:r>
              <a:rPr lang="zh-TW" altLang="en-US" dirty="0" smtClean="0"/>
              <a:t>、</a:t>
            </a:r>
            <a:r>
              <a:rPr lang="en-US" altLang="zh-TW" dirty="0" smtClean="0"/>
              <a:t>88</a:t>
            </a:r>
            <a:r>
              <a:rPr lang="zh-TW" altLang="en-US" dirty="0" smtClean="0"/>
              <a:t>、</a:t>
            </a:r>
            <a:r>
              <a:rPr lang="en-US" altLang="zh-TW" dirty="0" smtClean="0"/>
              <a:t>2</a:t>
            </a:r>
            <a:r>
              <a:rPr lang="zh-TW" altLang="en-US" dirty="0" smtClean="0"/>
              <a:t>至</a:t>
            </a:r>
            <a:r>
              <a:rPr lang="en-US" altLang="zh-TW" dirty="0" smtClean="0"/>
              <a:t>【</a:t>
            </a:r>
            <a:r>
              <a:rPr lang="zh-TW" altLang="en-US" dirty="0" smtClean="0"/>
              <a:t>安平古堡站</a:t>
            </a:r>
            <a:r>
              <a:rPr lang="en-US" altLang="zh-TW" dirty="0" smtClean="0"/>
              <a:t>】</a:t>
            </a:r>
            <a:r>
              <a:rPr lang="zh-TW" altLang="en-US" dirty="0" smtClean="0"/>
              <a:t>。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8</a:t>
            </a:fld>
            <a:endParaRPr lang="en-US" dirty="0"/>
          </a:p>
        </p:txBody>
      </p:sp>
      <p:pic>
        <p:nvPicPr>
          <p:cNvPr id="3074" name="Picture 2" descr="C:\Users\ASUS USER\Desktop\2B319535-7634-4E62-846C-25F92AB9DFC0_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771" y="498763"/>
            <a:ext cx="3673434" cy="275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SUS USER\Desktop\1392090_152526059564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771" y="3830151"/>
            <a:ext cx="3673434" cy="292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38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0451" y="205839"/>
            <a:ext cx="4393430" cy="886691"/>
          </a:xfrm>
        </p:spPr>
        <p:txBody>
          <a:bodyPr>
            <a:normAutofit/>
          </a:bodyPr>
          <a:lstStyle/>
          <a:p>
            <a:pPr algn="ctr"/>
            <a:r>
              <a:rPr lang="zh-TW" altLang="en-US" sz="45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太魯閣國家公園</a:t>
            </a:r>
            <a:endParaRPr lang="zh-TW" altLang="en-US" sz="45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17789" y="1183906"/>
            <a:ext cx="8596668" cy="5533900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一、位置：花蓮縣秀林鄉富世村富世</a:t>
            </a:r>
            <a:r>
              <a:rPr lang="en-US" altLang="zh-TW" dirty="0" smtClean="0"/>
              <a:t>291</a:t>
            </a:r>
            <a:r>
              <a:rPr lang="zh-TW" altLang="en-US" dirty="0" smtClean="0"/>
              <a:t>號 太魯閣國家公園管理處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二</a:t>
            </a:r>
            <a:r>
              <a:rPr lang="zh-TW" altLang="en-US" dirty="0" smtClean="0"/>
              <a:t>、簡介：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1.</a:t>
            </a:r>
            <a:r>
              <a:rPr lang="zh-TW" altLang="en-US" dirty="0" smtClean="0"/>
              <a:t> 占地面積</a:t>
            </a:r>
            <a:r>
              <a:rPr lang="en-US" altLang="zh-TW" dirty="0" smtClean="0"/>
              <a:t>920</a:t>
            </a:r>
            <a:r>
              <a:rPr lang="zh-TW" altLang="en-US" dirty="0" smtClean="0"/>
              <a:t>平方公里，東臨太平洋，中央山脈北段通過園區，園區最高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　　　點為海拔</a:t>
            </a:r>
            <a:r>
              <a:rPr lang="en-US" altLang="zh-TW" dirty="0" smtClean="0"/>
              <a:t>3742</a:t>
            </a:r>
            <a:r>
              <a:rPr lang="zh-TW" altLang="en-US" dirty="0" smtClean="0"/>
              <a:t>公尺的南湖大山。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2.</a:t>
            </a:r>
            <a:r>
              <a:rPr lang="zh-TW" altLang="en-US" dirty="0" smtClean="0"/>
              <a:t> 全區南、北地勢均高，中央地帶因為位在歐亞大陸板塊和菲律賓海板塊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　　　的碰撞交界，以及太平洋西岸亞熱帶颱風豪雨區，因此有著複雜的地形。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3.</a:t>
            </a:r>
            <a:r>
              <a:rPr lang="zh-TW" altLang="en-US" dirty="0" smtClean="0"/>
              <a:t> 急速進行的造山運動，再加上立霧溪的急速下切作用，形成奇特的高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山配上峽谷的地形，讓我們看到大自然的鬼斧神工。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4.</a:t>
            </a:r>
            <a:r>
              <a:rPr lang="zh-TW" altLang="en-US" dirty="0" smtClean="0"/>
              <a:t> 太魯閣峽谷地形多成狹窄的</a:t>
            </a:r>
            <a:r>
              <a:rPr lang="en-US" altLang="zh-TW" dirty="0" smtClean="0"/>
              <a:t>U</a:t>
            </a:r>
            <a:r>
              <a:rPr lang="zh-TW" altLang="en-US" dirty="0" smtClean="0"/>
              <a:t>字型，其岩質多為大理石。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三</a:t>
            </a:r>
            <a:r>
              <a:rPr lang="zh-TW" altLang="en-US" dirty="0" smtClean="0"/>
              <a:t>、交通：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1.</a:t>
            </a:r>
            <a:r>
              <a:rPr lang="zh-TW" altLang="en-US" dirty="0" smtClean="0"/>
              <a:t> 搭乘台鐵至</a:t>
            </a:r>
            <a:r>
              <a:rPr lang="en-US" altLang="zh-TW" dirty="0" smtClean="0"/>
              <a:t>【</a:t>
            </a:r>
            <a:r>
              <a:rPr lang="zh-TW" altLang="en-US" dirty="0" smtClean="0"/>
              <a:t>新城站</a:t>
            </a:r>
            <a:r>
              <a:rPr lang="en-US" altLang="zh-TW" dirty="0" smtClean="0"/>
              <a:t>】</a:t>
            </a:r>
            <a:r>
              <a:rPr lang="zh-TW" altLang="en-US" dirty="0" smtClean="0"/>
              <a:t>下。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</a:t>
            </a:r>
            <a:r>
              <a:rPr lang="en-US" altLang="zh-TW" dirty="0" smtClean="0"/>
              <a:t>2.</a:t>
            </a:r>
            <a:r>
              <a:rPr lang="zh-TW" altLang="en-US" dirty="0" smtClean="0"/>
              <a:t> 搭乘台鐵至</a:t>
            </a:r>
            <a:r>
              <a:rPr lang="en-US" altLang="zh-TW" dirty="0" smtClean="0"/>
              <a:t>【</a:t>
            </a:r>
            <a:r>
              <a:rPr lang="zh-TW" altLang="en-US" dirty="0" smtClean="0"/>
              <a:t>花蓮站</a:t>
            </a:r>
            <a:r>
              <a:rPr lang="en-US" altLang="zh-TW" dirty="0" smtClean="0"/>
              <a:t>】</a:t>
            </a:r>
            <a:r>
              <a:rPr lang="zh-TW" altLang="en-US" dirty="0" smtClean="0"/>
              <a:t>下，轉搭花蓮客運</a:t>
            </a:r>
            <a:r>
              <a:rPr lang="en-US" altLang="zh-TW" dirty="0" smtClean="0"/>
              <a:t>(</a:t>
            </a:r>
            <a:r>
              <a:rPr lang="zh-TW" altLang="en-US" dirty="0"/>
              <a:t>往太魯閣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，或花蓮客運</a:t>
            </a:r>
            <a:r>
              <a:rPr lang="en-US" altLang="zh-TW" dirty="0" smtClean="0"/>
              <a:t>(</a:t>
            </a:r>
            <a:r>
              <a:rPr lang="zh-TW" altLang="en-US" dirty="0" smtClean="0"/>
              <a:t>往天祥</a:t>
            </a:r>
            <a:r>
              <a:rPr lang="en-US" altLang="zh-TW" dirty="0" smtClean="0"/>
              <a:t>)</a:t>
            </a:r>
          </a:p>
          <a:p>
            <a:pPr marL="0" indent="0">
              <a:buNone/>
            </a:pPr>
            <a:r>
              <a:rPr lang="zh-TW" altLang="en-US" dirty="0"/>
              <a:t>　</a:t>
            </a:r>
            <a:r>
              <a:rPr lang="zh-TW" altLang="en-US" dirty="0" smtClean="0"/>
              <a:t>　　至太魯閣遊客中心站下。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9</a:t>
            </a:fld>
            <a:endParaRPr lang="en-US" dirty="0"/>
          </a:p>
        </p:txBody>
      </p:sp>
      <p:pic>
        <p:nvPicPr>
          <p:cNvPr id="4098" name="Picture 2" descr="C:\Users\ASUS USER\Desktop\954_13246_13058866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5680" y="217985"/>
            <a:ext cx="3269650" cy="2180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SUS USER\Desktop\Taroko_national_park_Taiwan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5681" y="2520615"/>
            <a:ext cx="3150872" cy="420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2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1704" y="288966"/>
            <a:ext cx="3205896" cy="839190"/>
          </a:xfrm>
        </p:spPr>
        <p:txBody>
          <a:bodyPr>
            <a:normAutofit/>
          </a:bodyPr>
          <a:lstStyle/>
          <a:p>
            <a:pPr algn="ctr"/>
            <a:r>
              <a:rPr lang="zh-TW" altLang="en-US" sz="45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結論與心得</a:t>
            </a:r>
            <a:endParaRPr lang="zh-TW" altLang="en-US" sz="45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2328" y="1472541"/>
            <a:ext cx="8585419" cy="5035137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　　</a:t>
            </a:r>
            <a:r>
              <a:rPr lang="zh-TW" altLang="en-US" sz="2000" dirty="0" smtClean="0"/>
              <a:t>經過這次的分組報告，有些地方我們組內有組員已經有去過了，雖然大部分都是從網路上所找到的資訊，但是當其他組員在分享那個時候他去拜訪某個地方時，</a:t>
            </a:r>
            <a:r>
              <a:rPr lang="zh-TW" altLang="en-US" sz="2000" dirty="0" smtClean="0"/>
              <a:t>他把他當時所看到</a:t>
            </a:r>
            <a:r>
              <a:rPr lang="zh-TW" altLang="en-US" sz="2000" dirty="0"/>
              <a:t>的景物還有對那個地方的評價都跟我們做說明，我們也聽的津津有味</a:t>
            </a:r>
            <a:r>
              <a:rPr lang="zh-TW" altLang="en-US" sz="2000" dirty="0" smtClean="0"/>
              <a:t>。</a:t>
            </a:r>
            <a:endParaRPr lang="en-US" altLang="zh-TW" sz="2000" dirty="0" smtClean="0"/>
          </a:p>
          <a:p>
            <a:pPr marL="0" indent="0">
              <a:buNone/>
            </a:pPr>
            <a:r>
              <a:rPr lang="zh-TW" altLang="en-US" sz="2000" dirty="0"/>
              <a:t>　</a:t>
            </a:r>
            <a:r>
              <a:rPr lang="zh-TW" altLang="en-US" sz="2000" dirty="0" smtClean="0"/>
              <a:t>　就位在淡水的紅毛城，雖然現在都整修的很漂亮，很適合拍照，但我們對於過去那段歷史卻很難感同身受。而去過中正紀念堂的組員說，當時他看到衛兵交接儀式，看得合不攏嘴，真的太帥了。去爬過阿里山的組員說，春天真的很適合去那裡，櫻花盛開的美景，然後隨風飄下，彷彿置身在畫裡一般</a:t>
            </a:r>
            <a:r>
              <a:rPr lang="zh-TW" altLang="en-US" sz="2000" dirty="0"/>
              <a:t>。</a:t>
            </a:r>
            <a:endParaRPr lang="en-US" altLang="zh-TW" sz="2000" dirty="0" smtClean="0"/>
          </a:p>
          <a:p>
            <a:pPr marL="0" indent="0">
              <a:buNone/>
            </a:pPr>
            <a:r>
              <a:rPr lang="zh-TW" altLang="en-US" sz="2000" dirty="0" smtClean="0"/>
              <a:t>　　在做報告的過程中，我們發現到，原來台灣還有這麼多好玩好漂亮的地方，很多地方都還沒有去過，以前也都只是在網路上、電視上、或是經由口耳相傳而聽說過而已，不過我們希望，未來有朝一日一定要親自到這些風景名勝去實地拜訪，也許我們會有屬於我們自己的新發現，而不再是只能看著旅遊雜誌或是網路資訊的內容，那樣的不具真實感。</a:t>
            </a:r>
            <a:endParaRPr lang="zh-TW" altLang="en-US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10</a:t>
            </a:fld>
            <a:endParaRPr lang="en-US" dirty="0"/>
          </a:p>
        </p:txBody>
      </p:sp>
      <p:pic>
        <p:nvPicPr>
          <p:cNvPr id="2050" name="Picture 2" descr="C:\Users\ASUS USER\Desktop\PHOTO\other\SNOOPY\snoopy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125" y="3239737"/>
            <a:ext cx="2752106" cy="344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83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57041" y="997528"/>
            <a:ext cx="9216352" cy="4750130"/>
          </a:xfrm>
        </p:spPr>
        <p:txBody>
          <a:bodyPr/>
          <a:lstStyle/>
          <a:p>
            <a:pPr algn="l"/>
            <a:r>
              <a:rPr lang="zh-TW" altLang="en-US" sz="1600" b="1" dirty="0" smtClean="0">
                <a:solidFill>
                  <a:schemeClr val="tx1"/>
                </a:solidFill>
              </a:rPr>
              <a:t>◎紅毛城：</a:t>
            </a:r>
            <a:r>
              <a:rPr lang="en-US" altLang="zh-TW" sz="1600" b="1" dirty="0" smtClean="0">
                <a:solidFill>
                  <a:srgbClr val="0070C0"/>
                </a:solidFill>
                <a:hlinkClick r:id="rId2"/>
              </a:rPr>
              <a:t>http</a:t>
            </a:r>
            <a:r>
              <a:rPr lang="en-US" altLang="zh-TW" sz="1600" b="1" dirty="0">
                <a:solidFill>
                  <a:srgbClr val="0070C0"/>
                </a:solidFill>
                <a:hlinkClick r:id="rId2"/>
              </a:rPr>
              <a:t>://</a:t>
            </a:r>
            <a:r>
              <a:rPr lang="en-US" altLang="zh-TW" sz="1600" b="1" dirty="0" smtClean="0">
                <a:solidFill>
                  <a:srgbClr val="0070C0"/>
                </a:solidFill>
                <a:hlinkClick r:id="rId2"/>
              </a:rPr>
              <a:t>travel.network.com.tw/tourguide/point/showpage/433.html</a:t>
            </a: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zh-TW" altLang="en-US" sz="1600" b="1" dirty="0">
                <a:solidFill>
                  <a:schemeClr val="tx1"/>
                </a:solidFill>
              </a:rPr>
              <a:t>◎</a:t>
            </a:r>
            <a:r>
              <a:rPr lang="zh-TW" altLang="en-US" sz="1600" b="1" dirty="0" smtClean="0">
                <a:solidFill>
                  <a:schemeClr val="tx1"/>
                </a:solidFill>
              </a:rPr>
              <a:t>中正紀念堂：</a:t>
            </a:r>
            <a:r>
              <a:rPr lang="en-US" altLang="zh-TW" sz="1600" b="1" dirty="0" smtClean="0">
                <a:solidFill>
                  <a:schemeClr val="tx1"/>
                </a:solidFill>
                <a:hlinkClick r:id="rId3"/>
              </a:rPr>
              <a:t>http</a:t>
            </a:r>
            <a:r>
              <a:rPr lang="en-US" altLang="zh-TW" sz="1600" b="1" dirty="0">
                <a:solidFill>
                  <a:schemeClr val="tx1"/>
                </a:solidFill>
                <a:hlinkClick r:id="rId3"/>
              </a:rPr>
              <a:t>://zh.wikipedia.org/wiki/%</a:t>
            </a:r>
            <a:r>
              <a:rPr lang="en-US" altLang="zh-TW" sz="1600" b="1" dirty="0" smtClean="0">
                <a:solidFill>
                  <a:schemeClr val="tx1"/>
                </a:solidFill>
                <a:hlinkClick r:id="rId3"/>
              </a:rPr>
              <a:t>E4%B8%AD%E6%AD%A3%E7%B4%80%E5%BF%B5%E5%A0%82</a:t>
            </a: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zh-TW" altLang="en-US" sz="1600" b="1" dirty="0">
                <a:solidFill>
                  <a:schemeClr val="tx1"/>
                </a:solidFill>
              </a:rPr>
              <a:t>◎</a:t>
            </a:r>
            <a:r>
              <a:rPr lang="zh-TW" altLang="en-US" sz="1600" b="1" dirty="0" smtClean="0">
                <a:solidFill>
                  <a:schemeClr val="tx1"/>
                </a:solidFill>
              </a:rPr>
              <a:t>日月潭：</a:t>
            </a:r>
            <a:r>
              <a:rPr lang="en-US" altLang="zh-TW" sz="1600" b="1" dirty="0" smtClean="0">
                <a:solidFill>
                  <a:schemeClr val="tx1"/>
                </a:solidFill>
                <a:hlinkClick r:id="rId4"/>
              </a:rPr>
              <a:t>http</a:t>
            </a:r>
            <a:r>
              <a:rPr lang="en-US" altLang="zh-TW" sz="1600" b="1" dirty="0">
                <a:solidFill>
                  <a:schemeClr val="tx1"/>
                </a:solidFill>
                <a:hlinkClick r:id="rId4"/>
              </a:rPr>
              <a:t>://</a:t>
            </a:r>
            <a:r>
              <a:rPr lang="en-US" altLang="zh-TW" sz="1600" b="1" dirty="0" smtClean="0">
                <a:solidFill>
                  <a:schemeClr val="tx1"/>
                </a:solidFill>
                <a:hlinkClick r:id="rId4"/>
              </a:rPr>
              <a:t>www.sunmoonlake.gov.tw/index.aspx</a:t>
            </a: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zh-TW" altLang="en-US" sz="1600" b="1" dirty="0">
                <a:solidFill>
                  <a:schemeClr val="tx1"/>
                </a:solidFill>
              </a:rPr>
              <a:t>◎</a:t>
            </a:r>
            <a:r>
              <a:rPr lang="zh-TW" altLang="en-US" sz="1600" b="1" dirty="0" smtClean="0">
                <a:solidFill>
                  <a:schemeClr val="tx1"/>
                </a:solidFill>
              </a:rPr>
              <a:t>安</a:t>
            </a:r>
            <a:r>
              <a:rPr lang="zh-TW" altLang="en-US" sz="1600" b="1" dirty="0">
                <a:solidFill>
                  <a:schemeClr val="tx1"/>
                </a:solidFill>
              </a:rPr>
              <a:t>平</a:t>
            </a:r>
            <a:r>
              <a:rPr lang="zh-TW" altLang="en-US" sz="1600" b="1" dirty="0" smtClean="0">
                <a:solidFill>
                  <a:schemeClr val="tx1"/>
                </a:solidFill>
              </a:rPr>
              <a:t>古堡：</a:t>
            </a:r>
            <a:r>
              <a:rPr lang="en-US" altLang="zh-TW" sz="1600" b="1" dirty="0" smtClean="0">
                <a:solidFill>
                  <a:schemeClr val="tx1"/>
                </a:solidFill>
                <a:hlinkClick r:id="rId5"/>
              </a:rPr>
              <a:t>http</a:t>
            </a:r>
            <a:r>
              <a:rPr lang="en-US" altLang="zh-TW" sz="1600" b="1" dirty="0">
                <a:solidFill>
                  <a:schemeClr val="tx1"/>
                </a:solidFill>
                <a:hlinkClick r:id="rId5"/>
              </a:rPr>
              <a:t>://zh.wikipedia.org/wiki/%</a:t>
            </a:r>
            <a:r>
              <a:rPr lang="en-US" altLang="zh-TW" sz="1600" b="1" dirty="0" smtClean="0">
                <a:solidFill>
                  <a:schemeClr val="tx1"/>
                </a:solidFill>
                <a:hlinkClick r:id="rId5"/>
              </a:rPr>
              <a:t>E5%AE%89%E5%B9%B3%E5%8F%A4%E5%A0%A1</a:t>
            </a: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zh-TW" altLang="en-US" sz="1600" b="1" dirty="0">
                <a:solidFill>
                  <a:schemeClr val="tx1"/>
                </a:solidFill>
              </a:rPr>
              <a:t> </a:t>
            </a:r>
            <a:r>
              <a:rPr lang="zh-TW" altLang="en-US" sz="1600" b="1" dirty="0" smtClean="0">
                <a:solidFill>
                  <a:schemeClr val="tx1"/>
                </a:solidFill>
              </a:rPr>
              <a:t>                 </a:t>
            </a:r>
            <a:r>
              <a:rPr lang="en-US" altLang="zh-TW" sz="1600" b="1" dirty="0" smtClean="0">
                <a:solidFill>
                  <a:schemeClr val="tx1"/>
                </a:solidFill>
                <a:hlinkClick r:id="rId6"/>
              </a:rPr>
              <a:t>http</a:t>
            </a:r>
            <a:r>
              <a:rPr lang="en-US" altLang="zh-TW" sz="1600" b="1" dirty="0">
                <a:solidFill>
                  <a:schemeClr val="tx1"/>
                </a:solidFill>
                <a:hlinkClick r:id="rId6"/>
              </a:rPr>
              <a:t>://</a:t>
            </a:r>
            <a:r>
              <a:rPr lang="en-US" altLang="zh-TW" sz="1600" b="1" dirty="0" smtClean="0">
                <a:solidFill>
                  <a:schemeClr val="tx1"/>
                </a:solidFill>
                <a:hlinkClick r:id="rId6"/>
              </a:rPr>
              <a:t>travel.network.com.tw/tourguide/point/showpage/162.html</a:t>
            </a: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zh-TW" altLang="en-US" sz="1600" b="1" dirty="0">
                <a:solidFill>
                  <a:schemeClr val="tx1"/>
                </a:solidFill>
              </a:rPr>
              <a:t>◎</a:t>
            </a:r>
            <a:r>
              <a:rPr lang="zh-TW" altLang="en-US" sz="1600" b="1" dirty="0" smtClean="0">
                <a:solidFill>
                  <a:schemeClr val="tx1"/>
                </a:solidFill>
              </a:rPr>
              <a:t>阿里山國家風景區：</a:t>
            </a:r>
            <a:r>
              <a:rPr lang="en-US" altLang="zh-TW" sz="1600" b="1" dirty="0">
                <a:solidFill>
                  <a:schemeClr val="tx1"/>
                </a:solidFill>
              </a:rPr>
              <a:t> </a:t>
            </a:r>
            <a:r>
              <a:rPr lang="en-US" altLang="zh-TW" sz="1600" b="1" dirty="0">
                <a:solidFill>
                  <a:schemeClr val="tx1"/>
                </a:solidFill>
                <a:hlinkClick r:id="rId7"/>
              </a:rPr>
              <a:t>http://</a:t>
            </a:r>
            <a:r>
              <a:rPr lang="en-US" altLang="zh-TW" sz="1600" b="1" dirty="0" smtClean="0">
                <a:solidFill>
                  <a:schemeClr val="tx1"/>
                </a:solidFill>
                <a:hlinkClick r:id="rId7"/>
              </a:rPr>
              <a:t>recreation.forest.gov.tw/RA/ra_1_1.aspx?RA_ID=0500001</a:t>
            </a: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zh-TW" altLang="en-US" sz="1600" b="1" dirty="0" smtClean="0">
                <a:solidFill>
                  <a:schemeClr val="tx1"/>
                </a:solidFill>
              </a:rPr>
              <a:t>　　　　　　　　　　</a:t>
            </a:r>
            <a:r>
              <a:rPr lang="en-US" altLang="zh-TW" sz="1600" b="1" dirty="0" smtClean="0">
                <a:solidFill>
                  <a:schemeClr val="tx1"/>
                </a:solidFill>
                <a:hlinkClick r:id="rId8"/>
              </a:rPr>
              <a:t>http</a:t>
            </a:r>
            <a:r>
              <a:rPr lang="en-US" altLang="zh-TW" sz="1600" b="1" dirty="0">
                <a:solidFill>
                  <a:schemeClr val="tx1"/>
                </a:solidFill>
                <a:hlinkClick r:id="rId8"/>
              </a:rPr>
              <a:t>://</a:t>
            </a:r>
            <a:r>
              <a:rPr lang="en-US" altLang="zh-TW" sz="1600" b="1" dirty="0" smtClean="0">
                <a:solidFill>
                  <a:schemeClr val="tx1"/>
                </a:solidFill>
                <a:hlinkClick r:id="rId8"/>
              </a:rPr>
              <a:t>www.railway.gov.tw/tw/Alishan/page5.html</a:t>
            </a: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r>
              <a:rPr lang="zh-TW" altLang="en-US" sz="1600" b="1" dirty="0" smtClean="0">
                <a:solidFill>
                  <a:schemeClr val="tx1"/>
                </a:solidFill>
              </a:rPr>
              <a:t>◎太魯閣國家公園：</a:t>
            </a:r>
            <a:r>
              <a:rPr lang="en-US" altLang="zh-TW" sz="1600" b="1" dirty="0" smtClean="0">
                <a:solidFill>
                  <a:schemeClr val="tx1"/>
                </a:solidFill>
                <a:hlinkClick r:id="rId9"/>
              </a:rPr>
              <a:t>http</a:t>
            </a:r>
            <a:r>
              <a:rPr lang="en-US" altLang="zh-TW" sz="1600" b="1" dirty="0">
                <a:solidFill>
                  <a:schemeClr val="tx1"/>
                </a:solidFill>
                <a:hlinkClick r:id="rId9"/>
              </a:rPr>
              <a:t>://zh.wikipedia.org/wiki/%</a:t>
            </a:r>
            <a:r>
              <a:rPr lang="en-US" altLang="zh-TW" sz="1600" b="1" dirty="0" smtClean="0">
                <a:solidFill>
                  <a:schemeClr val="tx1"/>
                </a:solidFill>
                <a:hlinkClick r:id="rId9"/>
              </a:rPr>
              <a:t>E5%A4%AA%E9%AD%AF%E9%96%A3%E5%9C%8B%E5%AE%B6%E5%85%AC%E5%9C%92</a:t>
            </a:r>
            <a:r>
              <a:rPr lang="en-US" altLang="zh-TW" sz="1600" b="1" dirty="0" smtClean="0">
                <a:solidFill>
                  <a:schemeClr val="tx1"/>
                </a:solidFill>
              </a:rPr>
              <a:t/>
            </a:r>
            <a:br>
              <a:rPr lang="en-US" altLang="zh-TW" sz="1600" b="1" dirty="0" smtClean="0">
                <a:solidFill>
                  <a:schemeClr val="tx1"/>
                </a:solidFill>
              </a:rPr>
            </a:br>
            <a:endParaRPr lang="zh-TW" altLang="en-US" sz="1600" b="1" dirty="0">
              <a:solidFill>
                <a:schemeClr val="tx1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04315" y="267216"/>
            <a:ext cx="2605140" cy="896565"/>
          </a:xfrm>
        </p:spPr>
        <p:txBody>
          <a:bodyPr>
            <a:normAutofit/>
          </a:bodyPr>
          <a:lstStyle/>
          <a:p>
            <a:pPr algn="ctr"/>
            <a:r>
              <a:rPr lang="zh-TW" altLang="en-US" sz="45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資料來源</a:t>
            </a:r>
            <a:endParaRPr lang="zh-TW" altLang="en-US" sz="45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2050" name="Picture 2" descr="C:\Users\ASUS USER\Desktop\PHOTO\other\SNOOPY\fdjgl (3)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7405" y="4329114"/>
            <a:ext cx="245745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79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885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多面向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2273</TotalTime>
  <Words>732</Words>
  <Application>Microsoft Office PowerPoint</Application>
  <PresentationFormat>自訂</PresentationFormat>
  <Paragraphs>123</Paragraphs>
  <Slides>12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多面向</vt:lpstr>
      <vt:lpstr>台灣觀光景點</vt:lpstr>
      <vt:lpstr>目  錄</vt:lpstr>
      <vt:lpstr>前言：</vt:lpstr>
      <vt:lpstr>紅毛城</vt:lpstr>
      <vt:lpstr>中正紀念堂</vt:lpstr>
      <vt:lpstr>日月潭</vt:lpstr>
      <vt:lpstr>阿里山國家風景區</vt:lpstr>
      <vt:lpstr>安平古堡</vt:lpstr>
      <vt:lpstr>太魯閣國家公園</vt:lpstr>
      <vt:lpstr>結論與心得</vt:lpstr>
      <vt:lpstr>◎紅毛城：http://travel.network.com.tw/tourguide/point/showpage/433.html  ◎中正紀念堂：http://zh.wikipedia.org/wiki/%E4%B8%AD%E6%AD%A3%E7%B4%80%E5%BF%B5%E5%A0%82  ◎日月潭：http://www.sunmoonlake.gov.tw/index.aspx  ◎安平古堡：http://zh.wikipedia.org/wiki/%E5%AE%89%E5%B9%B3%E5%8F%A4%E5%A0%A1                    http://travel.network.com.tw/tourguide/point/showpage/162.html  ◎阿里山國家風景區： http://recreation.forest.gov.tw/RA/ra_1_1.aspx?RA_ID=0500001  　　　　　　　　　　http://www.railway.gov.tw/tw/Alishan/page5.html ◎太魯閣國家公園：http://zh.wikipedia.org/wiki/%E5%A4%AA%E9%AD%AF%E9%96%A3%E5%9C%8B%E5%AE%B6%E5%85%AC%E5%9C%92 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台灣觀光景點</dc:title>
  <dc:creator>aa</dc:creator>
  <cp:lastModifiedBy>ASUS USER</cp:lastModifiedBy>
  <cp:revision>60</cp:revision>
  <dcterms:created xsi:type="dcterms:W3CDTF">2014-12-19T04:42:47Z</dcterms:created>
  <dcterms:modified xsi:type="dcterms:W3CDTF">2014-12-30T16:37:10Z</dcterms:modified>
</cp:coreProperties>
</file>