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76" r:id="rId1"/>
  </p:sldMasterIdLst>
  <p:notesMasterIdLst>
    <p:notesMasterId r:id="rId15"/>
  </p:notesMasterIdLst>
  <p:sldIdLst>
    <p:sldId id="256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6A6183CE-EC00-40B9-A370-611A67865637}">
  <a:tblStyle styleId="{6A6183CE-EC00-40B9-A370-611A67865637}" styleName="Table_0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E7F6FB"/>
          </a:solidFill>
        </a:fill>
      </a:tcStyle>
    </a:wholeTbl>
    <a:band1H>
      <a:tcStyle>
        <a:tcBdr/>
        <a:fill>
          <a:solidFill>
            <a:srgbClr val="CBEBF7"/>
          </a:solidFill>
        </a:fill>
      </a:tcStyle>
    </a:band1H>
    <a:band1V>
      <a:tcStyle>
        <a:tcBdr/>
        <a:fill>
          <a:solidFill>
            <a:srgbClr val="CBEBF7"/>
          </a:solidFill>
        </a:fill>
      </a:tcStyle>
    </a:band1V>
    <a:lastCol>
      <a:tcTxStyle b="on" i="off"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chemeClr val="accent2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533" y="4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 sz="1200" b="0" i="0" u="none" strike="noStrike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200" b="0" i="0" u="none" strike="noStrike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defRPr sz="1200" b="0" i="0" u="none" strike="noStrike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defRPr sz="1200" b="0" i="0" u="none" strike="noStrike" cap="none" baseline="0"/>
            </a:lvl1pPr>
            <a:lvl2pPr marL="0" marR="0" indent="0" algn="l" rtl="0"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6679477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spAutoFit/>
          </a:bodyPr>
          <a:lstStyle/>
          <a:p>
            <a:pPr marL="0" marR="0" lvl="0" indent="0" algn="r" rtl="0">
              <a:buSzPct val="25000"/>
              <a:buNone/>
            </a:pPr>
            <a:r>
              <a:rPr lang="x-none"/>
              <a:t>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42" name="Shape 1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66" name="Shape 16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88" name="Shape 18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94" name="Shape 1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201" name="Shape 20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grpSp>
        <p:nvGrpSpPr>
          <p:cNvPr id="2" name="群組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手繪多邊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手繪多邊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手繪多邊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接點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＞形箭號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＞形箭號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接點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＞形箭號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＞形箭號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接點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j-ea"/>
          <a:ea typeface="+mj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j-ea"/>
          <a:ea typeface="+mj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j-ea"/>
          <a:ea typeface="+mj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j-ea"/>
          <a:ea typeface="+mj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j-ea"/>
          <a:ea typeface="+mj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>
            <a:spLocks noGrp="1"/>
          </p:cNvSpPr>
          <p:nvPr>
            <p:ph type="ctrTitle"/>
          </p:nvPr>
        </p:nvSpPr>
        <p:spPr>
          <a:xfrm>
            <a:off x="832048" y="2204864"/>
            <a:ext cx="7772400" cy="861774"/>
          </a:xfrm>
          <a:prstGeom prst="rect">
            <a:avLst/>
          </a:prstGeom>
          <a:noFill/>
          <a:ln>
            <a:noFill/>
          </a:ln>
        </p:spPr>
        <p:txBody>
          <a:bodyPr lIns="0" tIns="0" rIns="18275" bIns="0" anchor="b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buClr>
                <a:srgbClr val="53ECF3"/>
              </a:buClr>
              <a:buSzPct val="25000"/>
              <a:buFont typeface="Arial"/>
              <a:buNone/>
            </a:pPr>
            <a:r>
              <a:rPr lang="x-none" sz="5600" b="1" i="0" u="none" strike="noStrike" cap="none" baseline="0" dirty="0">
                <a:solidFill>
                  <a:schemeClr val="accent1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資訊傳播政策與法規</a:t>
            </a:r>
          </a:p>
        </p:txBody>
      </p:sp>
      <p:sp>
        <p:nvSpPr>
          <p:cNvPr id="94" name="Shape 94"/>
          <p:cNvSpPr txBox="1">
            <a:spLocks noGrp="1"/>
          </p:cNvSpPr>
          <p:nvPr>
            <p:ph type="subTitle" idx="1"/>
          </p:nvPr>
        </p:nvSpPr>
        <p:spPr>
          <a:xfrm>
            <a:off x="685800" y="3212976"/>
            <a:ext cx="7772400" cy="1836360"/>
          </a:xfrm>
          <a:prstGeom prst="rect">
            <a:avLst/>
          </a:prstGeom>
          <a:noFill/>
          <a:ln>
            <a:noFill/>
          </a:ln>
        </p:spPr>
        <p:txBody>
          <a:bodyPr wrap="square" lIns="0" tIns="45700" rIns="18275" bIns="45700" anchor="t" anchorCtr="0">
            <a:spAutoFit/>
          </a:bodyPr>
          <a:lstStyle/>
          <a:p>
            <a:pPr marL="0" marR="45720" lvl="0" indent="0" algn="r" rtl="0">
              <a:spcBef>
                <a:spcPts val="400"/>
              </a:spcBef>
              <a:buClr>
                <a:schemeClr val="accent3"/>
              </a:buClr>
              <a:buSzPct val="25000"/>
              <a:buFont typeface="Arial"/>
              <a:buNone/>
            </a:pPr>
            <a:r>
              <a:rPr lang="x-none" sz="2000" b="1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吳敏銓</a:t>
            </a:r>
          </a:p>
          <a:p>
            <a:pPr marL="0" marR="45720" lvl="0" indent="0" algn="r" rtl="0">
              <a:spcBef>
                <a:spcPts val="400"/>
              </a:spcBef>
              <a:buClr>
                <a:schemeClr val="accent3"/>
              </a:buClr>
              <a:buSzPct val="25000"/>
              <a:buFont typeface="Arial"/>
              <a:buNone/>
            </a:pPr>
            <a:r>
              <a:rPr lang="x-none" sz="2000" b="1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游智翔</a:t>
            </a:r>
          </a:p>
          <a:p>
            <a:pPr marL="0" marR="45720" lvl="0" indent="0" algn="r" rtl="0">
              <a:spcBef>
                <a:spcPts val="400"/>
              </a:spcBef>
              <a:buClr>
                <a:schemeClr val="accent3"/>
              </a:buClr>
              <a:buSzPct val="25000"/>
              <a:buFont typeface="Arial"/>
              <a:buNone/>
            </a:pPr>
            <a:r>
              <a:rPr lang="x-none" sz="2000" b="1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高孟汶</a:t>
            </a:r>
          </a:p>
          <a:p>
            <a:pPr marL="0" marR="45720" lvl="0" indent="0" algn="r" rtl="0">
              <a:spcBef>
                <a:spcPts val="400"/>
              </a:spcBef>
              <a:buClr>
                <a:schemeClr val="accent3"/>
              </a:buClr>
              <a:buSzPct val="25000"/>
              <a:buFont typeface="Arial"/>
              <a:buNone/>
            </a:pPr>
            <a:r>
              <a:rPr lang="x-none" sz="2000" b="1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張庭維</a:t>
            </a:r>
          </a:p>
          <a:p>
            <a:pPr marL="0" marR="45720" lvl="0" indent="0" algn="r" rtl="0">
              <a:spcBef>
                <a:spcPts val="400"/>
              </a:spcBef>
              <a:buClr>
                <a:schemeClr val="accent3"/>
              </a:buClr>
              <a:buSzPct val="25000"/>
              <a:buFont typeface="Arial"/>
              <a:buNone/>
            </a:pPr>
            <a:r>
              <a:rPr lang="x-none" sz="2000" b="1" i="0" u="none" strike="noStrike" cap="none" baseline="0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連晟霖</a:t>
            </a:r>
            <a:endParaRPr lang="x-none" sz="2000" b="1" i="0" u="none" strike="noStrike" cap="none" baseline="0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idx="1"/>
          </p:nvPr>
        </p:nvSpPr>
        <p:spPr>
          <a:xfrm>
            <a:off x="457200" y="1340767"/>
            <a:ext cx="8229600" cy="419598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274320" marR="0" lvl="0" indent="-274320" algn="l" rtl="0">
              <a:spcBef>
                <a:spcPts val="560"/>
              </a:spcBef>
              <a:buClr>
                <a:schemeClr val="accent3"/>
              </a:buClr>
              <a:buSzPct val="95238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數位遊戲分類</a:t>
            </a:r>
            <a:r>
              <a:rPr lang="x-none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：</a:t>
            </a: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r>
              <a:rPr lang="x-none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家用主機</a:t>
            </a: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、線上遊戲、單機遊戲、電腦遊戲</a:t>
            </a:r>
            <a:r>
              <a:rPr lang="x-none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。</a:t>
            </a: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endParaRPr lang="x-none" sz="2800" b="0" i="0" u="none" strike="noStrike" cap="none" baseline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  <a:cs typeface="Arial"/>
              <a:sym typeface="Arial"/>
            </a:endParaRPr>
          </a:p>
          <a:p>
            <a:pPr marL="274320" marR="0" lvl="0" indent="-274320" algn="l" rtl="0">
              <a:spcBef>
                <a:spcPts val="560"/>
              </a:spcBef>
              <a:buClr>
                <a:schemeClr val="accent3"/>
              </a:buClr>
              <a:buSzPct val="95238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平板電腦與手機崛起，社群互動遊戲轉為主流平台</a:t>
            </a:r>
            <a:r>
              <a:rPr lang="x-none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。</a:t>
            </a: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endParaRPr lang="x-none" sz="2800" b="0" i="0" u="none" strike="noStrike" cap="none" baseline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  <a:cs typeface="Arial"/>
              <a:sym typeface="Arial"/>
            </a:endParaRPr>
          </a:p>
          <a:p>
            <a:pPr marL="274320" marR="0" lvl="0" indent="-274320" algn="l" rtl="0">
              <a:spcBef>
                <a:spcPts val="560"/>
              </a:spcBef>
              <a:buClr>
                <a:schemeClr val="accent3"/>
              </a:buClr>
              <a:buSzPct val="95238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全球市場以亞太地區最為樂觀。</a:t>
            </a:r>
          </a:p>
          <a:p>
            <a:endParaRPr dirty="0"/>
          </a:p>
          <a:p>
            <a:endParaRPr dirty="0"/>
          </a:p>
        </p:txBody>
      </p:sp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457200" y="380583"/>
            <a:ext cx="8229600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遊戲產業發展與現況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title"/>
          </p:nvPr>
        </p:nvSpPr>
        <p:spPr>
          <a:xfrm>
            <a:off x="2843808" y="510610"/>
            <a:ext cx="3538735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全球發展趨勢</a:t>
            </a:r>
          </a:p>
        </p:txBody>
      </p:sp>
      <p:sp>
        <p:nvSpPr>
          <p:cNvPr id="108" name="Shape 108"/>
          <p:cNvSpPr/>
          <p:nvPr/>
        </p:nvSpPr>
        <p:spPr>
          <a:xfrm>
            <a:off x="1187624" y="1124744"/>
            <a:ext cx="7056784" cy="493974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10" name="Shape 110"/>
          <p:cNvSpPr txBox="1"/>
          <p:nvPr/>
        </p:nvSpPr>
        <p:spPr>
          <a:xfrm>
            <a:off x="5975648" y="6093296"/>
            <a:ext cx="3168352" cy="36933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spAutoFit/>
          </a:bodyPr>
          <a:lstStyle/>
          <a:p>
            <a:pPr marL="0" marR="0" lvl="0" indent="0" algn="l" rtl="0">
              <a:buSzPct val="25000"/>
              <a:buNone/>
            </a:pPr>
            <a:r>
              <a:rPr lang="x-none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取自2011數位內容產業年鑑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title"/>
          </p:nvPr>
        </p:nvSpPr>
        <p:spPr>
          <a:xfrm>
            <a:off x="2843808" y="510610"/>
            <a:ext cx="3538735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全球發展趨勢</a:t>
            </a:r>
          </a:p>
        </p:txBody>
      </p:sp>
      <p:sp>
        <p:nvSpPr>
          <p:cNvPr id="106" name="Shape 106"/>
          <p:cNvSpPr/>
          <p:nvPr/>
        </p:nvSpPr>
        <p:spPr>
          <a:xfrm>
            <a:off x="899592" y="1124744"/>
            <a:ext cx="7790345" cy="482453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10" name="Shape 110"/>
          <p:cNvSpPr txBox="1"/>
          <p:nvPr/>
        </p:nvSpPr>
        <p:spPr>
          <a:xfrm>
            <a:off x="5796136" y="5949280"/>
            <a:ext cx="3168352" cy="36933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spAutoFit/>
          </a:bodyPr>
          <a:lstStyle/>
          <a:p>
            <a:pPr marL="0" marR="0" lvl="0" indent="0" algn="l" rtl="0">
              <a:buSzPct val="25000"/>
              <a:buNone/>
            </a:pPr>
            <a:r>
              <a:rPr lang="x-none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取自2011數位內容產業年鑑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>
            <a:spLocks noGrp="1"/>
          </p:cNvSpPr>
          <p:nvPr>
            <p:ph type="title"/>
          </p:nvPr>
        </p:nvSpPr>
        <p:spPr>
          <a:xfrm>
            <a:off x="611560" y="524601"/>
            <a:ext cx="8229600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台灣遊戲產業分析</a:t>
            </a:r>
          </a:p>
        </p:txBody>
      </p:sp>
      <p:sp>
        <p:nvSpPr>
          <p:cNvPr id="116" name="Shape 116"/>
          <p:cNvSpPr txBox="1"/>
          <p:nvPr/>
        </p:nvSpPr>
        <p:spPr>
          <a:xfrm>
            <a:off x="2699791" y="1259467"/>
            <a:ext cx="4176465" cy="129262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潛在競爭者進入風險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品牌忠誠度低、成本優勢低</a:t>
            </a: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、</a:t>
            </a:r>
            <a: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/>
            </a:r>
            <a:b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</a:b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規模小</a:t>
            </a: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、進入門檻高</a:t>
            </a:r>
          </a:p>
          <a:p>
            <a:endParaRPr dirty="0"/>
          </a:p>
        </p:txBody>
      </p:sp>
      <p:sp>
        <p:nvSpPr>
          <p:cNvPr id="117" name="Shape 117"/>
          <p:cNvSpPr txBox="1"/>
          <p:nvPr/>
        </p:nvSpPr>
        <p:spPr>
          <a:xfrm>
            <a:off x="3203848" y="3068960"/>
            <a:ext cx="3096344" cy="138495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現有競爭者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國內廠商接近50家</a:t>
            </a: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、</a:t>
            </a:r>
            <a: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資源人才較為集中於</a:t>
            </a:r>
            <a: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前幾大遊戲廠</a:t>
            </a:r>
            <a:endParaRPr lang="x-none" sz="2000" i="0" u="none" strike="noStrike" cap="none" baseline="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Arial"/>
              <a:sym typeface="Arial"/>
            </a:endParaRPr>
          </a:p>
        </p:txBody>
      </p:sp>
      <p:sp>
        <p:nvSpPr>
          <p:cNvPr id="118" name="Shape 118"/>
          <p:cNvSpPr txBox="1"/>
          <p:nvPr/>
        </p:nvSpPr>
        <p:spPr>
          <a:xfrm>
            <a:off x="6876256" y="2924944"/>
            <a:ext cx="2088232" cy="172819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消費者議價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國內產品差異性不高，消費者對同類型遊戲較難一直產升興趣</a:t>
            </a:r>
            <a:r>
              <a:rPr lang="x-none" sz="2000" b="0" i="0" u="none" strike="noStrike" cap="none" baseline="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。</a:t>
            </a:r>
          </a:p>
        </p:txBody>
      </p:sp>
      <p:sp>
        <p:nvSpPr>
          <p:cNvPr id="119" name="Shape 119"/>
          <p:cNvSpPr txBox="1"/>
          <p:nvPr/>
        </p:nvSpPr>
        <p:spPr>
          <a:xfrm>
            <a:off x="107505" y="3068960"/>
            <a:ext cx="2376264" cy="138495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供應商議價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多代理、少開發</a:t>
            </a: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，</a:t>
            </a:r>
            <a: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規模小</a:t>
            </a: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，整合較弱、退出障礙低</a:t>
            </a:r>
          </a:p>
        </p:txBody>
      </p:sp>
      <p:sp>
        <p:nvSpPr>
          <p:cNvPr id="120" name="Shape 120"/>
          <p:cNvSpPr txBox="1"/>
          <p:nvPr/>
        </p:nvSpPr>
        <p:spPr>
          <a:xfrm>
            <a:off x="3131840" y="5013176"/>
            <a:ext cx="3312368" cy="107717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替代品/服務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國外遊戲廠商不代理直接進入，行動裝置娛樂軟體。</a:t>
            </a:r>
          </a:p>
        </p:txBody>
      </p:sp>
      <p:cxnSp>
        <p:nvCxnSpPr>
          <p:cNvPr id="121" name="Shape 121"/>
          <p:cNvCxnSpPr>
            <a:stCxn id="117" idx="0"/>
            <a:endCxn id="116" idx="2"/>
          </p:cNvCxnSpPr>
          <p:nvPr/>
        </p:nvCxnSpPr>
        <p:spPr>
          <a:xfrm flipV="1">
            <a:off x="4752020" y="2552088"/>
            <a:ext cx="36004" cy="516872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22" name="Shape 122"/>
          <p:cNvCxnSpPr>
            <a:stCxn id="117" idx="1"/>
            <a:endCxn id="119" idx="3"/>
          </p:cNvCxnSpPr>
          <p:nvPr/>
        </p:nvCxnSpPr>
        <p:spPr>
          <a:xfrm flipH="1">
            <a:off x="2483769" y="3761437"/>
            <a:ext cx="720079" cy="0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23" name="Shape 123"/>
          <p:cNvCxnSpPr>
            <a:stCxn id="117" idx="3"/>
            <a:endCxn id="118" idx="1"/>
          </p:cNvCxnSpPr>
          <p:nvPr/>
        </p:nvCxnSpPr>
        <p:spPr>
          <a:xfrm>
            <a:off x="6300192" y="3761437"/>
            <a:ext cx="576064" cy="27603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24" name="Shape 124"/>
          <p:cNvCxnSpPr>
            <a:stCxn id="117" idx="2"/>
            <a:endCxn id="120" idx="0"/>
          </p:cNvCxnSpPr>
          <p:nvPr/>
        </p:nvCxnSpPr>
        <p:spPr>
          <a:xfrm>
            <a:off x="4752020" y="4453914"/>
            <a:ext cx="36004" cy="559262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idx="1"/>
          </p:nvPr>
        </p:nvSpPr>
        <p:spPr>
          <a:xfrm>
            <a:off x="457200" y="1481328"/>
            <a:ext cx="8229600" cy="18927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274320" marR="0" lvl="0" indent="-274320" algn="l" rtl="0">
              <a:spcBef>
                <a:spcPts val="560"/>
              </a:spcBef>
              <a:buClr>
                <a:schemeClr val="accent3"/>
              </a:buClr>
              <a:buSzPct val="95238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人口：出生人口逐年降低，</a:t>
            </a:r>
            <a:r>
              <a:rPr lang="x-none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壓縮遊戲人口比例</a:t>
            </a: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endParaRPr lang="x-none" sz="2800" b="0" i="0" u="none" strike="noStrike" cap="none" baseline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  <a:cs typeface="Arial"/>
              <a:sym typeface="Arial"/>
            </a:endParaRPr>
          </a:p>
          <a:p>
            <a:pPr marL="274320" marR="0" lvl="0" indent="-274320" algn="l" rtl="0">
              <a:spcBef>
                <a:spcPts val="560"/>
              </a:spcBef>
              <a:buClr>
                <a:schemeClr val="accent3"/>
              </a:buClr>
              <a:buSzPct val="95238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營收：成長率下降。因Online Game市場飽和、社群遊戲崛起、台灣廠商進入對岸，受到限制。</a:t>
            </a:r>
          </a:p>
        </p:txBody>
      </p:sp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57200" y="817494"/>
            <a:ext cx="8229600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台灣產業問題</a:t>
            </a:r>
          </a:p>
        </p:txBody>
      </p:sp>
      <p:sp>
        <p:nvSpPr>
          <p:cNvPr id="132" name="Shape 132"/>
          <p:cNvSpPr/>
          <p:nvPr/>
        </p:nvSpPr>
        <p:spPr>
          <a:xfrm>
            <a:off x="2411760" y="3399403"/>
            <a:ext cx="5904656" cy="318778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idx="1"/>
          </p:nvPr>
        </p:nvSpPr>
        <p:spPr>
          <a:xfrm>
            <a:off x="457200" y="1481328"/>
            <a:ext cx="8229600" cy="25032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市場：以代理為主，自製遊戲比率偏低。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代理權問題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毛利率不高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龐大代理金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管理費用高</a:t>
            </a:r>
          </a:p>
        </p:txBody>
      </p:sp>
      <p:sp>
        <p:nvSpPr>
          <p:cNvPr id="137" name="Shape 13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endParaRPr/>
          </a:p>
        </p:txBody>
      </p:sp>
      <p:sp>
        <p:nvSpPr>
          <p:cNvPr id="139" name="Shape 139"/>
          <p:cNvSpPr/>
          <p:nvPr/>
        </p:nvSpPr>
        <p:spPr>
          <a:xfrm>
            <a:off x="3188973" y="3284983"/>
            <a:ext cx="5955027" cy="357301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title"/>
          </p:nvPr>
        </p:nvSpPr>
        <p:spPr>
          <a:xfrm>
            <a:off x="457200" y="620688"/>
            <a:ext cx="8229600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各國比較-中國</a:t>
            </a:r>
          </a:p>
        </p:txBody>
      </p:sp>
      <p:sp>
        <p:nvSpPr>
          <p:cNvPr id="146" name="Shape 146"/>
          <p:cNvSpPr txBox="1"/>
          <p:nvPr/>
        </p:nvSpPr>
        <p:spPr>
          <a:xfrm>
            <a:off x="2699791" y="1478974"/>
            <a:ext cx="4104456" cy="129262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潛在競爭者進入風險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研發費用高、需打開品牌知名</a:t>
            </a: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、</a:t>
            </a:r>
            <a: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/>
            </a:r>
            <a:br>
              <a:rPr lang="en-US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</a:br>
            <a:r>
              <a:rPr lang="x-none" sz="200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通路的把握難度高</a:t>
            </a:r>
            <a:endParaRPr lang="x-none" sz="2000" i="0" u="none" strike="noStrike" cap="none" baseline="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sym typeface="Arial"/>
            </a:endParaRPr>
          </a:p>
          <a:p>
            <a:endParaRPr dirty="0"/>
          </a:p>
        </p:txBody>
      </p:sp>
      <p:sp>
        <p:nvSpPr>
          <p:cNvPr id="147" name="Shape 147"/>
          <p:cNvSpPr txBox="1"/>
          <p:nvPr/>
        </p:nvSpPr>
        <p:spPr>
          <a:xfrm>
            <a:off x="3059832" y="3216458"/>
            <a:ext cx="3384375" cy="76940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現有競爭者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遊戲開發商約820家</a:t>
            </a:r>
          </a:p>
        </p:txBody>
      </p:sp>
      <p:sp>
        <p:nvSpPr>
          <p:cNvPr id="148" name="Shape 148"/>
          <p:cNvSpPr txBox="1"/>
          <p:nvPr/>
        </p:nvSpPr>
        <p:spPr>
          <a:xfrm>
            <a:off x="6876256" y="3068959"/>
            <a:ext cx="2088232" cy="107717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消費者議價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Arial"/>
                <a:sym typeface="Arial"/>
              </a:rPr>
              <a:t>轉換成本高</a:t>
            </a:r>
            <a:r>
              <a:rPr lang="x-none" sz="2000" b="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Arial"/>
                <a:sym typeface="Arial"/>
              </a:rPr>
              <a:t>、</a:t>
            </a:r>
            <a:r>
              <a:rPr lang="en-US" sz="2000" b="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Arial"/>
                <a:sym typeface="Arial"/>
              </a:rPr>
              <a:t/>
            </a:r>
            <a:br>
              <a:rPr lang="en-US" sz="2000" b="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Arial"/>
                <a:sym typeface="Arial"/>
              </a:rPr>
            </a:br>
            <a:r>
              <a:rPr lang="x-none" sz="2000" b="0" i="0" u="none" strike="noStrike" cap="non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Arial"/>
                <a:sym typeface="Arial"/>
              </a:rPr>
              <a:t>資訊不對等</a:t>
            </a:r>
            <a:endParaRPr lang="x-none" sz="2000" b="0" i="0" u="none" strike="noStrike" cap="none" baseline="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149" name="Shape 149"/>
          <p:cNvSpPr txBox="1"/>
          <p:nvPr/>
        </p:nvSpPr>
        <p:spPr>
          <a:xfrm>
            <a:off x="179511" y="3212975"/>
            <a:ext cx="2520279" cy="76940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供應商議價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sym typeface="Arial"/>
              </a:rPr>
              <a:t>廠商自主能力不足</a:t>
            </a:r>
          </a:p>
        </p:txBody>
      </p:sp>
      <p:sp>
        <p:nvSpPr>
          <p:cNvPr id="150" name="Shape 150"/>
          <p:cNvSpPr txBox="1"/>
          <p:nvPr/>
        </p:nvSpPr>
        <p:spPr>
          <a:xfrm>
            <a:off x="3419871" y="4800633"/>
            <a:ext cx="2664295" cy="76940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sym typeface="Arial"/>
              </a:rPr>
              <a:t>替代品/服務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Arial"/>
                <a:sym typeface="Arial"/>
              </a:rPr>
              <a:t>電視娛樂、行動裝置</a:t>
            </a:r>
          </a:p>
        </p:txBody>
      </p:sp>
      <p:cxnSp>
        <p:nvCxnSpPr>
          <p:cNvPr id="151" name="Shape 151"/>
          <p:cNvCxnSpPr>
            <a:stCxn id="147" idx="0"/>
            <a:endCxn id="146" idx="2"/>
          </p:cNvCxnSpPr>
          <p:nvPr/>
        </p:nvCxnSpPr>
        <p:spPr>
          <a:xfrm flipH="1" flipV="1">
            <a:off x="4752019" y="2771595"/>
            <a:ext cx="1" cy="444863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52" name="Shape 152"/>
          <p:cNvCxnSpPr>
            <a:stCxn id="147" idx="1"/>
            <a:endCxn id="149" idx="3"/>
          </p:cNvCxnSpPr>
          <p:nvPr/>
        </p:nvCxnSpPr>
        <p:spPr>
          <a:xfrm flipH="1" flipV="1">
            <a:off x="2699790" y="3597676"/>
            <a:ext cx="360042" cy="3483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53" name="Shape 153"/>
          <p:cNvCxnSpPr>
            <a:stCxn id="147" idx="3"/>
            <a:endCxn id="148" idx="1"/>
          </p:cNvCxnSpPr>
          <p:nvPr/>
        </p:nvCxnSpPr>
        <p:spPr>
          <a:xfrm>
            <a:off x="6444207" y="3601159"/>
            <a:ext cx="432049" cy="6389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54" name="Shape 154"/>
          <p:cNvCxnSpPr>
            <a:stCxn id="147" idx="2"/>
            <a:endCxn id="150" idx="0"/>
          </p:cNvCxnSpPr>
          <p:nvPr/>
        </p:nvCxnSpPr>
        <p:spPr>
          <a:xfrm flipH="1">
            <a:off x="4752019" y="3985859"/>
            <a:ext cx="1" cy="814774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>
            <a:spLocks noGrp="1"/>
          </p:cNvSpPr>
          <p:nvPr>
            <p:ph sz="half" idx="1"/>
          </p:nvPr>
        </p:nvSpPr>
        <p:spPr>
          <a:xfrm>
            <a:off x="457200" y="1481328"/>
            <a:ext cx="4038600" cy="15131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多元化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走自製遊戲營運模式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維護本國遊戲開發</a:t>
            </a:r>
          </a:p>
        </p:txBody>
      </p:sp>
      <p:sp>
        <p:nvSpPr>
          <p:cNvPr id="162" name="Shape 162"/>
          <p:cNvSpPr txBox="1">
            <a:spLocks noGrp="1"/>
          </p:cNvSpPr>
          <p:nvPr>
            <p:ph sz="half" idx="2"/>
          </p:nvPr>
        </p:nvSpPr>
        <p:spPr>
          <a:xfrm>
            <a:off x="4568475" y="2204864"/>
            <a:ext cx="4540028" cy="3024335"/>
          </a:xfrm>
          <a:prstGeom prst="rect">
            <a:avLst/>
          </a:pr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  <p:sp>
        <p:nvSpPr>
          <p:cNvPr id="159" name="Shape 159"/>
          <p:cNvSpPr txBox="1">
            <a:spLocks noGrp="1"/>
          </p:cNvSpPr>
          <p:nvPr>
            <p:ph type="title"/>
          </p:nvPr>
        </p:nvSpPr>
        <p:spPr>
          <a:xfrm>
            <a:off x="457200" y="817494"/>
            <a:ext cx="8229600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中國政府對數位遊戲的方向</a:t>
            </a:r>
          </a:p>
        </p:txBody>
      </p:sp>
      <p:sp>
        <p:nvSpPr>
          <p:cNvPr id="161" name="Shape 161"/>
          <p:cNvSpPr/>
          <p:nvPr/>
        </p:nvSpPr>
        <p:spPr>
          <a:xfrm>
            <a:off x="4136091" y="1916833"/>
            <a:ext cx="4972414" cy="331236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graphicFrame>
        <p:nvGraphicFramePr>
          <p:cNvPr id="163" name="Shape 163"/>
          <p:cNvGraphicFramePr/>
          <p:nvPr/>
        </p:nvGraphicFramePr>
        <p:xfrm>
          <a:off x="395536" y="3933055"/>
          <a:ext cx="3888450" cy="1296150"/>
        </p:xfrm>
        <a:graphic>
          <a:graphicData uri="http://schemas.openxmlformats.org/drawingml/2006/table">
            <a:tbl>
              <a:tblPr firstRow="1" bandRow="1">
                <a:noFill/>
                <a:tableStyleId>{6A6183CE-EC00-40B9-A370-611A67865637}</a:tableStyleId>
              </a:tblPr>
              <a:tblGrid>
                <a:gridCol w="1296150"/>
                <a:gridCol w="1296150"/>
                <a:gridCol w="1296150"/>
              </a:tblGrid>
              <a:tr h="432050"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 dirty="0"/>
                        <a:t>年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 dirty="0"/>
                        <a:t>進口審核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/>
                        <a:t>國產</a:t>
                      </a:r>
                    </a:p>
                  </a:txBody>
                  <a:tcPr marL="91450" marR="91450" marT="45725" marB="45725"/>
                </a:tc>
              </a:tr>
              <a:tr h="432050"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/>
                        <a:t>2009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/>
                        <a:t>35款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/>
                        <a:t>80款</a:t>
                      </a:r>
                    </a:p>
                  </a:txBody>
                  <a:tcPr marL="91450" marR="91450" marT="45725" marB="45725"/>
                </a:tc>
              </a:tr>
              <a:tr h="432050"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/>
                        <a:t>2010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/>
                        <a:t>28款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algn="l" rtl="0">
                        <a:buSzPct val="25000"/>
                        <a:buNone/>
                      </a:pPr>
                      <a:r>
                        <a:rPr lang="x-none" sz="1400" dirty="0"/>
                        <a:t>176款</a:t>
                      </a:r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>
            <a:spLocks noGrp="1"/>
          </p:cNvSpPr>
          <p:nvPr>
            <p:ph type="title"/>
          </p:nvPr>
        </p:nvSpPr>
        <p:spPr>
          <a:xfrm>
            <a:off x="457200" y="764704"/>
            <a:ext cx="8229600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各國比較-韓國</a:t>
            </a:r>
          </a:p>
        </p:txBody>
      </p:sp>
      <p:sp>
        <p:nvSpPr>
          <p:cNvPr id="170" name="Shape 170"/>
          <p:cNvSpPr txBox="1"/>
          <p:nvPr/>
        </p:nvSpPr>
        <p:spPr>
          <a:xfrm>
            <a:off x="3059832" y="1628800"/>
            <a:ext cx="3384376" cy="107717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25" tIns="45700" rIns="91425" bIns="45700" anchor="t" anchorCtr="0">
            <a:spAutoFit/>
          </a:bodyPr>
          <a:lstStyle/>
          <a:p>
            <a:pPr marL="0" lvl="0" indent="0" algn="ctr">
              <a:buSzPct val="25000"/>
            </a:pPr>
            <a:r>
              <a:rPr lang="x-none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潛在競爭者進入風險</a:t>
            </a:r>
            <a:endParaRPr lang="x-none" sz="24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marL="0" lvl="0" indent="0" algn="ctr">
              <a:buSzPct val="25000"/>
            </a:pPr>
            <a:r>
              <a:rPr lang="x-non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經濟規模大、政策協助</a:t>
            </a:r>
          </a:p>
          <a:p>
            <a:endParaRPr lang="x-none" sz="2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1" name="Shape 171"/>
          <p:cNvSpPr txBox="1"/>
          <p:nvPr/>
        </p:nvSpPr>
        <p:spPr>
          <a:xfrm>
            <a:off x="3059832" y="3212975"/>
            <a:ext cx="3384375" cy="107717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5" tIns="45700" rIns="91425" bIns="45700" anchor="t" anchorCtr="0">
            <a:spAutoFit/>
          </a:bodyPr>
          <a:lstStyle/>
          <a:p>
            <a:pPr marL="0" lvl="0" indent="0" algn="ctr">
              <a:buSzPct val="25000"/>
            </a:pPr>
            <a:r>
              <a:rPr lang="x-none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現有競爭者</a:t>
            </a:r>
          </a:p>
          <a:p>
            <a:pPr marL="0" lvl="0" indent="0" algn="ctr">
              <a:buSzPct val="25000"/>
            </a:pPr>
            <a:r>
              <a:rPr lang="x-non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遊戲開發商約4573家</a:t>
            </a:r>
            <a:r>
              <a:rPr lang="x-none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、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/>
            </a:r>
            <a:b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</a:br>
            <a:r>
              <a:rPr lang="x-none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競爭激烈</a:t>
            </a:r>
            <a:endParaRPr lang="x-none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72" name="Shape 172"/>
          <p:cNvSpPr txBox="1"/>
          <p:nvPr/>
        </p:nvSpPr>
        <p:spPr>
          <a:xfrm>
            <a:off x="6876256" y="3068959"/>
            <a:ext cx="2088232" cy="138495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5" tIns="45700" rIns="91425" bIns="45700" anchor="t" anchorCtr="0">
            <a:spAutoFit/>
          </a:bodyPr>
          <a:lstStyle/>
          <a:p>
            <a:pPr marL="0" lvl="0" indent="0" algn="ctr">
              <a:buSzPct val="25000"/>
            </a:pPr>
            <a:r>
              <a:rPr lang="x-none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消費者議價</a:t>
            </a:r>
          </a:p>
          <a:p>
            <a:pPr marL="0" lvl="0" indent="0" algn="ctr">
              <a:buSzPct val="25000"/>
            </a:pPr>
            <a:r>
              <a:rPr lang="x-non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資訊對等、消費者價格敏感度高、消費者選擇多</a:t>
            </a:r>
          </a:p>
        </p:txBody>
      </p:sp>
      <p:sp>
        <p:nvSpPr>
          <p:cNvPr id="173" name="Shape 173"/>
          <p:cNvSpPr txBox="1"/>
          <p:nvPr/>
        </p:nvSpPr>
        <p:spPr>
          <a:xfrm>
            <a:off x="539552" y="3212976"/>
            <a:ext cx="2160238" cy="107717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25" tIns="45700" rIns="91425" bIns="45700" anchor="t" anchorCtr="0">
            <a:spAutoFit/>
          </a:bodyPr>
          <a:lstStyle/>
          <a:p>
            <a:pPr marL="0" lvl="0" indent="0" algn="ctr">
              <a:buSzPct val="25000"/>
            </a:pPr>
            <a:r>
              <a:rPr lang="x-none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供應商議價</a:t>
            </a:r>
          </a:p>
          <a:p>
            <a:pPr marL="0" lvl="0" indent="0" algn="ctr">
              <a:buSzPct val="25000"/>
            </a:pPr>
            <a:r>
              <a:rPr lang="x-non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通路整合</a:t>
            </a:r>
            <a:r>
              <a:rPr lang="x-none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、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/>
            </a:r>
            <a:b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</a:br>
            <a:r>
              <a:rPr lang="x-none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商品差異化</a:t>
            </a:r>
            <a:endParaRPr lang="x-none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74" name="Shape 174"/>
          <p:cNvSpPr txBox="1"/>
          <p:nvPr/>
        </p:nvSpPr>
        <p:spPr>
          <a:xfrm>
            <a:off x="3419871" y="4950460"/>
            <a:ext cx="2664295" cy="76940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buSzPct val="25000"/>
              <a:buNone/>
            </a:pPr>
            <a:r>
              <a:rPr lang="x-none" sz="2400" b="1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替代品/服務</a:t>
            </a:r>
          </a:p>
          <a:p>
            <a:pPr marL="0" marR="0" lvl="0" indent="0" algn="ctr" rtl="0">
              <a:buSzPct val="25000"/>
              <a:buNone/>
            </a:pPr>
            <a:r>
              <a:rPr lang="x-none" sz="200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行動裝置</a:t>
            </a:r>
          </a:p>
        </p:txBody>
      </p:sp>
      <p:cxnSp>
        <p:nvCxnSpPr>
          <p:cNvPr id="175" name="Shape 175"/>
          <p:cNvCxnSpPr>
            <a:stCxn id="171" idx="0"/>
            <a:endCxn id="170" idx="2"/>
          </p:cNvCxnSpPr>
          <p:nvPr/>
        </p:nvCxnSpPr>
        <p:spPr>
          <a:xfrm flipV="1">
            <a:off x="4752020" y="2705978"/>
            <a:ext cx="0" cy="506997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76" name="Shape 176"/>
          <p:cNvCxnSpPr>
            <a:stCxn id="171" idx="1"/>
            <a:endCxn id="173" idx="3"/>
          </p:cNvCxnSpPr>
          <p:nvPr/>
        </p:nvCxnSpPr>
        <p:spPr>
          <a:xfrm flipH="1">
            <a:off x="2699790" y="3751564"/>
            <a:ext cx="360042" cy="1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77" name="Shape 177"/>
          <p:cNvCxnSpPr>
            <a:stCxn id="171" idx="3"/>
            <a:endCxn id="172" idx="1"/>
          </p:cNvCxnSpPr>
          <p:nvPr/>
        </p:nvCxnSpPr>
        <p:spPr>
          <a:xfrm>
            <a:off x="6444207" y="3751564"/>
            <a:ext cx="432049" cy="9872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78" name="Shape 178"/>
          <p:cNvCxnSpPr>
            <a:stCxn id="171" idx="2"/>
            <a:endCxn id="174" idx="0"/>
          </p:cNvCxnSpPr>
          <p:nvPr/>
        </p:nvCxnSpPr>
        <p:spPr>
          <a:xfrm flipH="1">
            <a:off x="4752019" y="4290153"/>
            <a:ext cx="1" cy="660307"/>
          </a:xfrm>
          <a:prstGeom prst="straightConnector1">
            <a:avLst/>
          </a:prstGeom>
          <a:noFill/>
          <a:ln w="9525" cap="flat">
            <a:solidFill>
              <a:srgbClr val="125092"/>
            </a:solidFill>
            <a:prstDash val="solid"/>
            <a:round/>
            <a:headEnd type="none" w="med" len="med"/>
            <a:tailEnd type="stealth" w="lg" len="lg"/>
          </a:ln>
        </p:spPr>
      </p:cxn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 txBox="1">
            <a:spLocks noGrp="1"/>
          </p:cNvSpPr>
          <p:nvPr>
            <p:ph idx="1"/>
          </p:nvPr>
        </p:nvSpPr>
        <p:spPr>
          <a:xfrm>
            <a:off x="457200" y="1481328"/>
            <a:ext cx="8229600" cy="200820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協助遊戲廠商場地與設備支援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成立韓國遊戲產業開發院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專業諮詢</a:t>
            </a: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2011年-內容產業振興計畫</a:t>
            </a:r>
          </a:p>
        </p:txBody>
      </p:sp>
      <p:sp>
        <p:nvSpPr>
          <p:cNvPr id="183" name="Shape 183"/>
          <p:cNvSpPr txBox="1">
            <a:spLocks noGrp="1"/>
          </p:cNvSpPr>
          <p:nvPr>
            <p:ph type="title"/>
          </p:nvPr>
        </p:nvSpPr>
        <p:spPr>
          <a:xfrm>
            <a:off x="457200" y="817494"/>
            <a:ext cx="8229600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韓國政府對數位遊戲的方向</a:t>
            </a:r>
          </a:p>
        </p:txBody>
      </p:sp>
      <p:sp>
        <p:nvSpPr>
          <p:cNvPr id="185" name="Shape 185"/>
          <p:cNvSpPr/>
          <p:nvPr/>
        </p:nvSpPr>
        <p:spPr>
          <a:xfrm>
            <a:off x="3831842" y="3501009"/>
            <a:ext cx="5204653" cy="325290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>
            <a:spLocks noGrp="1"/>
          </p:cNvSpPr>
          <p:nvPr>
            <p:ph idx="1"/>
          </p:nvPr>
        </p:nvSpPr>
        <p:spPr>
          <a:xfrm>
            <a:off x="457200" y="1481328"/>
            <a:ext cx="8229600" cy="423445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借鏡中韓</a:t>
            </a: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endParaRPr lang="x-none" sz="2800" b="0" i="0" u="none" strike="noStrike" cap="none" baseline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  <a:cs typeface="Arial"/>
              <a:sym typeface="Arial"/>
            </a:endParaRP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成立專門專業機構管理該項產業</a:t>
            </a: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endParaRPr lang="x-none" sz="2800" b="0" i="0" u="none" strike="noStrike" cap="none" baseline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  <a:cs typeface="Arial"/>
              <a:sym typeface="Arial"/>
            </a:endParaRP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給予廠商方向，</a:t>
            </a:r>
            <a:r>
              <a:rPr lang="x-none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由代理轉變為自製遊戲開發</a:t>
            </a: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/>
            </a:r>
            <a:br>
              <a:rPr lang="en-US" sz="2800" b="0" i="0" u="none" strike="noStrike" cap="none" baseline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</a:br>
            <a:endParaRPr lang="x-none" sz="2800" b="0" i="0" u="none" strike="noStrike" cap="none" baseline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  <a:cs typeface="Arial"/>
              <a:sym typeface="Arial"/>
            </a:endParaRPr>
          </a:p>
          <a:p>
            <a:pPr marL="274320" marR="0" lvl="0" indent="-274320" algn="l" rtl="0">
              <a:spcBef>
                <a:spcPts val="520"/>
              </a:spcBef>
              <a:buClr>
                <a:schemeClr val="accent3"/>
              </a:buClr>
              <a:buSzPct val="96153"/>
              <a:buFont typeface="Arial"/>
              <a:buChar char="•"/>
            </a:pPr>
            <a:r>
              <a:rPr lang="x-none" sz="2800" b="0" i="0" u="none" strike="noStrike" cap="none" baseline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利用抵稅(或是資金)鼓勵遊戲開發</a:t>
            </a:r>
          </a:p>
          <a:p>
            <a:endParaRPr dirty="0"/>
          </a:p>
          <a:p>
            <a:endParaRPr dirty="0"/>
          </a:p>
        </p:txBody>
      </p:sp>
      <p:sp>
        <p:nvSpPr>
          <p:cNvPr id="190" name="Shape 190"/>
          <p:cNvSpPr txBox="1">
            <a:spLocks noGrp="1"/>
          </p:cNvSpPr>
          <p:nvPr>
            <p:ph type="title"/>
          </p:nvPr>
        </p:nvSpPr>
        <p:spPr>
          <a:xfrm>
            <a:off x="457200" y="817494"/>
            <a:ext cx="8229600" cy="600144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3600" i="0" u="none" strike="noStrike" cap="none" baseline="0" dirty="0">
                <a:solidFill>
                  <a:schemeClr val="dk2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</a:rPr>
              <a:t>台灣如何解決問題?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>
            <a:spLocks noGrp="1"/>
          </p:cNvSpPr>
          <p:nvPr>
            <p:ph idx="1"/>
          </p:nvPr>
        </p:nvSpPr>
        <p:spPr>
          <a:xfrm>
            <a:off x="-276539" y="-27383"/>
            <a:ext cx="9601068" cy="5400599"/>
          </a:xfrm>
          <a:prstGeom prst="rect">
            <a:avLst/>
          </a:pr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  <p:sp>
        <p:nvSpPr>
          <p:cNvPr id="196" name="Shape 196"/>
          <p:cNvSpPr txBox="1">
            <a:spLocks noGrp="1"/>
          </p:cNvSpPr>
          <p:nvPr>
            <p:ph type="title"/>
          </p:nvPr>
        </p:nvSpPr>
        <p:spPr>
          <a:xfrm>
            <a:off x="395536" y="531033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0" tIns="45700" rIns="0" bIns="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x-none" sz="5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THE END</a:t>
            </a:r>
          </a:p>
        </p:txBody>
      </p:sp>
      <p:sp>
        <p:nvSpPr>
          <p:cNvPr id="197" name="Shape 197"/>
          <p:cNvSpPr/>
          <p:nvPr/>
        </p:nvSpPr>
        <p:spPr>
          <a:xfrm>
            <a:off x="-276539" y="-27383"/>
            <a:ext cx="9601067" cy="54005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匯合">
  <a:themeElements>
    <a:clrScheme name="匯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古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</TotalTime>
  <Words>140</Words>
  <Application>Microsoft Office PowerPoint</Application>
  <PresentationFormat>如螢幕大小 (4:3)</PresentationFormat>
  <Paragraphs>80</Paragraphs>
  <Slides>13</Slides>
  <Notes>13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匯合</vt:lpstr>
      <vt:lpstr>資訊傳播政策與法規</vt:lpstr>
      <vt:lpstr>遊戲產業發展與現況</vt:lpstr>
      <vt:lpstr>全球發展趨勢</vt:lpstr>
      <vt:lpstr>全球發展趨勢</vt:lpstr>
      <vt:lpstr>台灣遊戲產業分析</vt:lpstr>
      <vt:lpstr>台灣產業問題</vt:lpstr>
      <vt:lpstr>PowerPoint 簡報</vt:lpstr>
      <vt:lpstr>各國比較-中國</vt:lpstr>
      <vt:lpstr>中國政府對數位遊戲的方向</vt:lpstr>
      <vt:lpstr>各國比較-韓國</vt:lpstr>
      <vt:lpstr>韓國政府對數位遊戲的方向</vt:lpstr>
      <vt:lpstr>台灣如何解決問題?</vt:lpstr>
      <vt:lpstr>THE END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資訊傳播政策與法規</dc:title>
  <dc:creator>user</dc:creator>
  <cp:lastModifiedBy>user</cp:lastModifiedBy>
  <cp:revision>4</cp:revision>
  <dcterms:modified xsi:type="dcterms:W3CDTF">2012-06-15T15:02:49Z</dcterms:modified>
</cp:coreProperties>
</file>