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72" r:id="rId1"/>
  </p:sldMasterIdLst>
  <p:notesMasterIdLst>
    <p:notesMasterId r:id="rId2"/>
  </p:notesMasterIdLst>
  <p:sldIdLst>
    <p:sldId id="304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326" r:id="rId25"/>
    <p:sldId id="327" r:id="rId26"/>
    <p:sldId id="328" r:id="rId27"/>
    <p:sldId id="329" r:id="rId28"/>
    <p:sldId id="330" r:id="rId29"/>
    <p:sldId id="331" r:id="rId30"/>
    <p:sldId id="332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40" r:id="rId39"/>
    <p:sldId id="341" r:id="rId40"/>
  </p:sldIdLst>
  <p:sldSz type="screen4x3" cy="6858000" cx="9144000"/>
  <p:notesSz cx="6858000" cy="9144000"/>
  <p:defaultTextStyle>
    <a:defPPr>
      <a:defRPr lang="en-US"/>
    </a:defPPr>
    <a:lvl1pPr algn="l" defTabSz="4572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52"/>
    </p:cViewPr>
  </p:sorterViewPr>
  <p:notesViewPr>
    <p:cSldViewPr>
      <p:cViewPr varScale="1">
        <p:scale>
          <a:sx n="53" d="100"/>
          <a:sy n="53" d="100"/>
        </p:scale>
        <p:origin x="-286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tableStyles" Target="tableStyles.xml"/><Relationship Id="rId42" Type="http://schemas.openxmlformats.org/officeDocument/2006/relationships/presProps" Target="presProps.xml"/><Relationship Id="rId43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1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197E352A-F742-4936-B8A1-4A94216A30E8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720" name="幻灯片图像占位符 3"/>
          <p:cNvSpPr>
            <a:spLocks noChangeAspect="1" noRot="1"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altLang="en-US" lang="zh-CN"/>
          </a:p>
        </p:txBody>
      </p:sp>
      <p:sp>
        <p:nvSpPr>
          <p:cNvPr id="104872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第二级</a:t>
            </a:r>
          </a:p>
          <a:p>
            <a:pPr lvl="2"/>
            <a:r>
              <a:rPr altLang="en-US" lang="zh-CN"/>
              <a:t>第三级</a:t>
            </a:r>
          </a:p>
          <a:p>
            <a:pPr lvl="3"/>
            <a:r>
              <a:rPr altLang="en-US" lang="zh-CN"/>
              <a:t>第四级</a:t>
            </a:r>
          </a:p>
          <a:p>
            <a:pPr lvl="4"/>
            <a:r>
              <a:rPr altLang="en-US" lang="zh-CN"/>
              <a:t>第五级</a:t>
            </a:r>
          </a:p>
        </p:txBody>
      </p:sp>
      <p:sp>
        <p:nvSpPr>
          <p:cNvPr id="104872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2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8C24862C-DE21-49D6-807B-9F856EFD16B9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幻灯片图像占位符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17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p>
            <a:endParaRPr altLang="en-US" lang="zh-CN"/>
          </a:p>
        </p:txBody>
      </p:sp>
      <p:sp>
        <p:nvSpPr>
          <p:cNvPr id="1048618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8C24862C-DE21-49D6-807B-9F856EFD16B9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標題投影片"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Rectangle 6"/>
          <p:cNvSpPr/>
          <p:nvPr/>
        </p:nvSpPr>
        <p:spPr>
          <a:xfrm>
            <a:off x="2382" y="6400800"/>
            <a:ext cx="9141619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98" name="Rectangle 7"/>
          <p:cNvSpPr/>
          <p:nvPr/>
        </p:nvSpPr>
        <p:spPr>
          <a:xfrm>
            <a:off x="12" y="6334316"/>
            <a:ext cx="9141619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99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baseline="0" sz="8000" spc="-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00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algn="l" indent="0" marL="0">
              <a:buNone/>
              <a:defRPr baseline="0" cap="all" sz="2400" spc="200">
                <a:solidFill>
                  <a:schemeClr val="tx2"/>
                </a:solidFill>
                <a:latin typeface="+mj-lt"/>
              </a:defRPr>
            </a:lvl1pPr>
            <a:lvl2pPr algn="ctr" indent="0" marL="457200">
              <a:buNone/>
              <a:defRPr sz="2400"/>
            </a:lvl2pPr>
            <a:lvl3pPr algn="ctr" indent="0" marL="914400">
              <a:buNone/>
              <a:defRPr sz="2400"/>
            </a:lvl3pPr>
            <a:lvl4pPr algn="ctr" indent="0" marL="1371600">
              <a:buNone/>
              <a:defRPr sz="2000"/>
            </a:lvl4pPr>
            <a:lvl5pPr algn="ctr" indent="0" marL="1828800">
              <a:buNone/>
              <a:defRPr sz="2000"/>
            </a:lvl5pPr>
            <a:lvl6pPr algn="ctr" indent="0" marL="2286000">
              <a:buNone/>
              <a:defRPr sz="2000"/>
            </a:lvl6pPr>
            <a:lvl7pPr algn="ctr" indent="0" marL="2743200">
              <a:buNone/>
              <a:defRPr sz="2000"/>
            </a:lvl7pPr>
            <a:lvl8pPr algn="ctr" indent="0" marL="3200400">
              <a:buNone/>
              <a:defRPr sz="2000"/>
            </a:lvl8pPr>
            <a:lvl9pPr algn="ctr" indent="0" marL="3657600">
              <a:buNone/>
              <a:defRPr sz="2000"/>
            </a:lvl9pPr>
          </a:lstStyle>
          <a:p>
            <a:r>
              <a:rPr altLang="en-US" lang="zh-TW"/>
              <a:t>按一下以編輯母片副標題樣式</a:t>
            </a:r>
            <a:endParaRPr dirty="0" lang="en-US"/>
          </a:p>
        </p:txBody>
      </p:sp>
      <p:sp>
        <p:nvSpPr>
          <p:cNvPr id="104860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0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  <p:cxnSp>
        <p:nvCxnSpPr>
          <p:cNvPr id="3145729" name="Straight Connector 8"/>
          <p:cNvCxnSpPr>
            <a:cxnSpLocks/>
          </p:cNvCxnSpPr>
          <p:nvPr/>
        </p:nvCxnSpPr>
        <p:spPr>
          <a:xfrm>
            <a:off x="905744" y="4343400"/>
            <a:ext cx="740664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標題及內容"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591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59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9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章節標題">
    <p:bg>
      <p:bgPr>
        <a:solidFill>
          <a:schemeClr val="bg1"/>
        </a:solidFill>
      </p:bgPr>
    </p:bg>
    <p:spTree>
      <p:nvGrpSpPr>
        <p:cNvPr id="1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Rectangle 6"/>
          <p:cNvSpPr/>
          <p:nvPr/>
        </p:nvSpPr>
        <p:spPr>
          <a:xfrm>
            <a:off x="2382" y="6400800"/>
            <a:ext cx="9141619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07" name="Rectangle 7"/>
          <p:cNvSpPr/>
          <p:nvPr/>
        </p:nvSpPr>
        <p:spPr>
          <a:xfrm>
            <a:off x="12" y="6334316"/>
            <a:ext cx="9141619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08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b="0" sz="8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709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anchor="t" anchorCtr="0" lIns="91440" rIns="91440">
            <a:normAutofit/>
          </a:bodyPr>
          <a:lstStyle>
            <a:lvl1pPr indent="0" marL="0">
              <a:buNone/>
              <a:defRPr baseline="0" cap="all" sz="2400" spc="200">
                <a:solidFill>
                  <a:schemeClr val="tx2"/>
                </a:solidFill>
                <a:latin typeface="+mj-lt"/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US" lang="zh-TW"/>
              <a:t>編輯母片文字樣式</a:t>
            </a:r>
          </a:p>
        </p:txBody>
      </p:sp>
      <p:sp>
        <p:nvSpPr>
          <p:cNvPr id="10487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7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7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  <p:cxnSp>
        <p:nvCxnSpPr>
          <p:cNvPr id="3145731" name="Straight Connector 8"/>
          <p:cNvCxnSpPr>
            <a:cxnSpLocks/>
          </p:cNvCxnSpPr>
          <p:nvPr/>
        </p:nvCxnSpPr>
        <p:spPr>
          <a:xfrm>
            <a:off x="905744" y="4343400"/>
            <a:ext cx="740664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兩個內容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2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2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2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對"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9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80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anchor="ctr" lIns="91440" rIns="91440">
            <a:normAutofit/>
          </a:bodyPr>
          <a:lstStyle>
            <a:lvl1pPr indent="0" marL="0">
              <a:buNone/>
              <a:defRPr baseline="0" b="0" cap="all" sz="2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TW"/>
              <a:t>編輯母片文字樣式</a:t>
            </a:r>
          </a:p>
        </p:txBody>
      </p:sp>
      <p:sp>
        <p:nvSpPr>
          <p:cNvPr id="1048681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8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anchor="ctr" lIns="91440" rIns="91440">
            <a:normAutofit/>
          </a:bodyPr>
          <a:lstStyle>
            <a:lvl1pPr indent="0" marL="0">
              <a:buNone/>
              <a:defRPr baseline="0" b="0" cap="all" sz="2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TW"/>
              <a:t>編輯母片文字樣式</a:t>
            </a:r>
          </a:p>
        </p:txBody>
      </p:sp>
      <p:sp>
        <p:nvSpPr>
          <p:cNvPr id="1048683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8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8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8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只有標題">
    <p:spTree>
      <p:nvGrpSpPr>
        <p:cNvPr id="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8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8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9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空白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Rectangle 4"/>
          <p:cNvSpPr/>
          <p:nvPr/>
        </p:nvSpPr>
        <p:spPr>
          <a:xfrm>
            <a:off x="2382" y="6400800"/>
            <a:ext cx="9141619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84" name="Rectangle 5"/>
          <p:cNvSpPr/>
          <p:nvPr/>
        </p:nvSpPr>
        <p:spPr>
          <a:xfrm>
            <a:off x="12" y="6334316"/>
            <a:ext cx="9141619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8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含標題的內容"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Rectangle 7"/>
          <p:cNvSpPr/>
          <p:nvPr/>
        </p:nvSpPr>
        <p:spPr>
          <a:xfrm>
            <a:off x="13" y="0"/>
            <a:ext cx="3038093" cy="68580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7" name="Rectangle 8"/>
          <p:cNvSpPr/>
          <p:nvPr/>
        </p:nvSpPr>
        <p:spPr>
          <a:xfrm>
            <a:off x="3030053" y="0"/>
            <a:ext cx="48006" cy="6858000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8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b="0" sz="3600">
                <a:solidFill>
                  <a:srgbClr val="FFFFFF"/>
                </a:solidFill>
              </a:defRPr>
            </a:lvl1pPr>
          </a:lstStyle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39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40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indent="0" marL="0">
              <a:buNone/>
              <a:defRPr sz="1500">
                <a:solidFill>
                  <a:srgbClr val="FFFFFF"/>
                </a:solidFill>
              </a:defRPr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altLang="en-US" lang="zh-TW"/>
              <a:t>編輯母片文字樣式</a:t>
            </a:r>
          </a:p>
        </p:txBody>
      </p:sp>
      <p:sp>
        <p:nvSpPr>
          <p:cNvPr id="1048641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/>
          </a:lstStyle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2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64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含標題的圖片">
    <p:spTree>
      <p:nvGrpSpPr>
        <p:cNvPr id="1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Rectangle 7"/>
          <p:cNvSpPr/>
          <p:nvPr/>
        </p:nvSpPr>
        <p:spPr>
          <a:xfrm>
            <a:off x="0" y="4953000"/>
            <a:ext cx="9141619" cy="19050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99" name="Rectangle 8"/>
          <p:cNvSpPr/>
          <p:nvPr/>
        </p:nvSpPr>
        <p:spPr>
          <a:xfrm>
            <a:off x="12" y="4915076"/>
            <a:ext cx="9141619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00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anchor="b" bIns="0" tIns="0">
            <a:noAutofit/>
          </a:bodyPr>
          <a:lstStyle>
            <a:lvl1pPr>
              <a:defRPr b="0" sz="3600">
                <a:solidFill>
                  <a:srgbClr val="FFFFFF"/>
                </a:solidFill>
              </a:defRPr>
            </a:lvl1pPr>
          </a:lstStyle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701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xmlns:r="http://schemas.openxmlformats.org/officeDocument/2006/relationships" r:embed="rId1"/>
            <a:stretch>
              <a:fillRect/>
            </a:stretch>
          </a:blipFill>
        </p:spPr>
        <p:txBody>
          <a:bodyPr anchor="t" lIns="457200" tIns="457200"/>
          <a:lstStyle>
            <a:lvl1pPr indent="0" marL="0">
              <a:buNone/>
              <a:defRPr sz="3200">
                <a:solidFill>
                  <a:schemeClr val="bg1"/>
                </a:solidFill>
              </a:defRPr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en-US" lang="zh-TW"/>
              <a:t>按一下圖示以新增圖片</a:t>
            </a:r>
            <a:endParaRPr dirty="0" lang="en-US"/>
          </a:p>
        </p:txBody>
      </p:sp>
      <p:sp>
        <p:nvSpPr>
          <p:cNvPr id="1048702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bIns="0" lIns="91440" rIns="91440" tIns="0">
            <a:normAutofit/>
          </a:bodyPr>
          <a:lstStyle>
            <a:lvl1pPr indent="0" marL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altLang="en-US" lang="zh-TW"/>
              <a:t>編輯母片文字樣式</a:t>
            </a:r>
          </a:p>
        </p:txBody>
      </p:sp>
      <p:sp>
        <p:nvSpPr>
          <p:cNvPr id="104870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70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70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標題及直排文字">
    <p:spTree>
      <p:nvGrpSpPr>
        <p:cNvPr id="1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714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bIns="0" lIns="45720" rIns="45720" tIns="0" vert="eaVert"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7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7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7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直排標題及文字">
    <p:spTree>
      <p:nvGrpSpPr>
        <p:cNvPr id="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Rectangle 6"/>
          <p:cNvSpPr/>
          <p:nvPr/>
        </p:nvSpPr>
        <p:spPr>
          <a:xfrm>
            <a:off x="2382" y="6400800"/>
            <a:ext cx="9141619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92" name="Rectangle 7"/>
          <p:cNvSpPr/>
          <p:nvPr/>
        </p:nvSpPr>
        <p:spPr>
          <a:xfrm>
            <a:off x="12" y="6334316"/>
            <a:ext cx="9141619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93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694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bIns="0" lIns="45720" rIns="45720" tIns="0" vert="eaVert"/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69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9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9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Rectangle 6"/>
          <p:cNvSpPr/>
          <p:nvPr/>
        </p:nvSpPr>
        <p:spPr>
          <a:xfrm>
            <a:off x="0" y="6400800"/>
            <a:ext cx="9144001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77" name="Rectangle 8"/>
          <p:cNvSpPr/>
          <p:nvPr/>
        </p:nvSpPr>
        <p:spPr>
          <a:xfrm>
            <a:off x="0" y="6334315"/>
            <a:ext cx="9144001" cy="65999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78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/>
        </p:spPr>
        <p:txBody>
          <a:bodyPr anchor="b" bIns="45720" lIns="91440" rIns="91440" rtlCol="0" tIns="45720" vert="horz">
            <a:normAutofit/>
          </a:bodyPr>
          <a:p>
            <a:r>
              <a:rPr altLang="en-US" lang="zh-TW"/>
              <a:t>按一下以編輯母片標題樣式</a:t>
            </a:r>
            <a:endParaRPr dirty="0" lang="en-US"/>
          </a:p>
        </p:txBody>
      </p:sp>
      <p:sp>
        <p:nvSpPr>
          <p:cNvPr id="1048579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/>
        </p:spPr>
        <p:txBody>
          <a:bodyPr bIns="45720" lIns="0" rIns="0" rtlCol="0" tIns="45720" vert="horz">
            <a:normAutofit/>
          </a:bodyPr>
          <a:p>
            <a:pPr lvl="0"/>
            <a:r>
              <a:rPr altLang="en-US" lang="zh-TW"/>
              <a:t>編輯母片文字樣式</a:t>
            </a:r>
          </a:p>
          <a:p>
            <a:pPr lvl="1"/>
            <a:r>
              <a:rPr altLang="en-US" lang="zh-TW"/>
              <a:t>第二層</a:t>
            </a:r>
          </a:p>
          <a:p>
            <a:pPr lvl="2"/>
            <a:r>
              <a:rPr altLang="en-US" lang="zh-TW"/>
              <a:t>第三層</a:t>
            </a:r>
          </a:p>
          <a:p>
            <a:pPr lvl="3"/>
            <a:r>
              <a:rPr altLang="en-US" lang="zh-TW"/>
              <a:t>第四層</a:t>
            </a:r>
          </a:p>
          <a:p>
            <a:pPr lvl="4"/>
            <a:r>
              <a:rPr altLang="en-US" lang="zh-TW"/>
              <a:t>第五層</a:t>
            </a:r>
            <a:endParaRPr dirty="0" lang="en-US"/>
          </a:p>
        </p:txBody>
      </p:sp>
      <p:sp>
        <p:nvSpPr>
          <p:cNvPr id="1048580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165E2EB-F702-4AA4-B587-2C912F4217EC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baseline="0" cap="all" sz="900">
                <a:solidFill>
                  <a:srgbClr val="FFFFFF"/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06D5561-05B2-4210-AA84-188F01B60077}" type="slidenum">
              <a:rPr altLang="en-US" lang="zh-CN" smtClean="0"/>
            </a:fld>
            <a:endParaRPr altLang="en-US" lang="zh-CN"/>
          </a:p>
        </p:txBody>
      </p:sp>
      <p:cxnSp>
        <p:nvCxnSpPr>
          <p:cNvPr id="3145728" name="Straight Connector 9"/>
          <p:cNvCxnSpPr>
            <a:cxnSpLocks/>
          </p:cNvCxnSpPr>
          <p:nvPr/>
        </p:nvCxnSpPr>
        <p:spPr>
          <a:xfrm>
            <a:off x="895149" y="1737845"/>
            <a:ext cx="747522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eaLnBrk="1" hangingPunct="1" latinLnBrk="0" rtl="0">
        <a:lnSpc>
          <a:spcPct val="85000"/>
        </a:lnSpc>
        <a:spcBef>
          <a:spcPct val="0"/>
        </a:spcBef>
        <a:buNone/>
        <a:defRPr baseline="0" sz="4800" kern="1200" spc="-5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91440" latinLnBrk="0" marL="91440" rtl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algn="l" defTabSz="914400" eaLnBrk="1" hangingPunct="1" indent="-182880" latinLnBrk="0" marL="38404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algn="l" defTabSz="914400" eaLnBrk="1" hangingPunct="1" indent="-182880" latinLnBrk="0" marL="56692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algn="l" defTabSz="914400" eaLnBrk="1" hangingPunct="1" indent="-182880" latinLnBrk="0" marL="74980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algn="l" defTabSz="914400" eaLnBrk="1" hangingPunct="1" indent="-182880" latinLnBrk="0" marL="93268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11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13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15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17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slideLayout" Target="../slideLayouts/slideLayout1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hyperlink" Target="http://www.google.com.hk/url?sa=i&amp;rct=j&amp;q=&amp;esrc=s&amp;source=images&amp;cd=&amp;cad=rja&amp;uact=8&amp;ved=0ahUKEwjg4ZuA9t7PAhXHO48KHYehAFEQjRwIBw&amp;url=http://www.chilloutpoint.com/featured/human-and-robots-visions-of-the-future.html&amp;psig=AFQjCNGbfE8fryo_cPljxLcpWbOiZfMPmQ&amp;ust=1476693458177480" TargetMode="External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hyperlink" Target="http://www.google.com.hk/url?sa=i&amp;rct=j&amp;q=&amp;esrc=s&amp;source=images&amp;cd=&amp;cad=rja&amp;uact=8&amp;ved=0ahUKEwjY-dOQ8-PPAhVJtY8KHchwCYQQjRwIBw&amp;url=http://science.china.com.cn/2016-09/08/content_9021618.htm&amp;psig=AFQjCNHGJB5uvUK-1rLJ-69qzzZNgDKN4w&amp;ust=1476864481524006" TargetMode="External"/><Relationship Id="rId5" Type="http://schemas.openxmlformats.org/officeDocument/2006/relationships/image" Target="../media/image16.jpeg"/><Relationship Id="rId6" Type="http://schemas.openxmlformats.org/officeDocument/2006/relationships/hyperlink" Target="http://www.google.com.hk/url?sa=i&amp;rct=j&amp;q=&amp;esrc=s&amp;source=images&amp;cd=&amp;ved=0ahUKEwju_prv8uPPAhXDRI8KHSdFDPkQjRwIBw&amp;url=http://news.gamme.com.tw/333171&amp;psig=AFQjCNFnsXUIfOet8kA5yupE9nODn6Kc3w&amp;ust=1476864422792024" TargetMode="External"/><Relationship Id="rId7" Type="http://schemas.openxmlformats.org/officeDocument/2006/relationships/image" Target="../media/image17.jpeg"/><Relationship Id="rId8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hyperlink" Target="https://www.google.com.tw/url?sa=i&amp;rct=j&amp;q=&amp;esrc=s&amp;source=images&amp;cd=&amp;ved=0ahUKEwi_zO-n7N7PAhXLQ48KHT08DMsQjRwIBw&amp;url=https://pepijnvandenwallbake.wordpress.com/tag/alphago/&amp;psig=AFQjCNHY9SW0YGBXZpbp_O0_ZXBv7NmY5w&amp;ust=1476690621787784" TargetMode="External"/><Relationship Id="rId2" Type="http://schemas.openxmlformats.org/officeDocument/2006/relationships/image" Target="../media/image18.jpeg"/><Relationship Id="rId3" Type="http://schemas.openxmlformats.org/officeDocument/2006/relationships/hyperlink" Target="http://www.google.com.tw/url?sa=i&amp;rct=j&amp;q=&amp;esrc=s&amp;source=images&amp;cd=&amp;cad=rja&amp;uact=8&amp;ved=0ahUKEwiYjb_k7d7PAhXFuY8KHehbAd0QjRwIBw&amp;url=http://www.usgo.org/news/2016/02/man-vs-machine-lee-sedol-to-face-alphago-march-9-15-in-seoul/&amp;psig=AFQjCNHGq9crIs6rO6X8QUDtAuX3Q9ZUvA&amp;ust=1476691252487213" TargetMode="External"/><Relationship Id="rId4" Type="http://schemas.openxmlformats.org/officeDocument/2006/relationships/image" Target="../media/image19.jpeg"/><Relationship Id="rId5" Type="http://schemas.openxmlformats.org/officeDocument/2006/relationships/hyperlink" Target="http://www.google.com.tw/url?sa=i&amp;rct=j&amp;q=&amp;esrc=s&amp;source=images&amp;cd=&amp;cad=rja&amp;uact=8&amp;ved=0ahUKEwiB98aS7t7PAhVLK48KHcLIDDoQjRwIBw&amp;url=http://www.acznw.com/archives/tag/alphago/page/6&amp;psig=AFQjCNHGq9crIs6rO6X8QUDtAuX3Q9ZUvA&amp;ust=1476691252487213" TargetMode="External"/><Relationship Id="rId6" Type="http://schemas.openxmlformats.org/officeDocument/2006/relationships/image" Target="../media/image20.png"/><Relationship Id="rId7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hyperlink" Target="http://www.google.com.tw/url?sa=i&amp;rct=j&amp;q=&amp;esrc=s&amp;source=images&amp;cd=&amp;cad=rja&amp;uact=8&amp;ved=0ahUKEwjSl4uv7t7PAhVGv48KHXkgCrcQjRwIBw&amp;url=http://www.hk01.com/&#22283;&#38555;/11154/&#22285;&#26827;&#22823;&#25136;&#39318;&#30436;&#19981;&#25973;AlphaGo-&#26446;&#19990;&#30707;-&#27794;&#24819;&#21040;&#23427;&#26371;&#19979;&#24471;&#36889;&#40636;&#22909;&amp;psig=AFQjCNHGq9crIs6rO6X8QUDtAuX3Q9ZUvA&amp;ust=1476691252487213" TargetMode="External"/><Relationship Id="rId2" Type="http://schemas.openxmlformats.org/officeDocument/2006/relationships/image" Target="../media/image21.jpeg"/><Relationship Id="rId3" Type="http://schemas.openxmlformats.org/officeDocument/2006/relationships/hyperlink" Target="http://www.google.com.tw/url?sa=i&amp;rct=j&amp;q=&amp;esrc=s&amp;source=images&amp;cd=&amp;cad=rja&amp;uact=8&amp;ved=0ahUKEwjRwN_Q7t7PAhVIs48KHTjYCmUQjRwIBw&amp;url=http://windrivernews.pixnet.net/blog/post/443453006-google&#20154;&#24037;&#26234;&#24935;alphago-&#23436;&#21213;&#27472;&#27954;&#22285;&#26827;&#26827;&#29579;&amp;psig=AFQjCNHGq9crIs6rO6X8QUDtAuX3Q9ZUvA&amp;ust=1476691252487213" TargetMode="External"/><Relationship Id="rId4" Type="http://schemas.openxmlformats.org/officeDocument/2006/relationships/image" Target="../media/image22.jpeg"/><Relationship Id="rId5" Type="http://schemas.openxmlformats.org/officeDocument/2006/relationships/slideLayout" Target="../slideLayouts/slideLayout7.xml"/><Relationship Id="rId6" Type="http://schemas.openxmlformats.org/officeDocument/2006/relationships/notesSlide" Target="../notesSlides/notesSlide1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4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4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7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7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8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image" Target="../media/image32.jpeg"/><Relationship Id="rId3" Type="http://schemas.openxmlformats.org/officeDocument/2006/relationships/slideLayout" Target="../slideLayouts/slideLayout4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8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image" Target="../media/image36.jpeg"/><Relationship Id="rId3" Type="http://schemas.openxmlformats.org/officeDocument/2006/relationships/image" Target="../media/image37.jpeg"/><Relationship Id="rId4" Type="http://schemas.openxmlformats.org/officeDocument/2006/relationships/slideLayout" Target="../slideLayouts/slideLayout7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slideLayout" Target="../slideLayouts/slideLayout1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39.jpeg"/><Relationship Id="rId2" Type="http://schemas.openxmlformats.org/officeDocument/2006/relationships/image" Target="../media/image40.jpeg"/><Relationship Id="rId3" Type="http://schemas.openxmlformats.org/officeDocument/2006/relationships/image" Target="../media/image41.gif"/><Relationship Id="rId4" Type="http://schemas.openxmlformats.org/officeDocument/2006/relationships/image" Target="../media/image42.gif"/><Relationship Id="rId5" Type="http://schemas.openxmlformats.org/officeDocument/2006/relationships/slideLayout" Target="../slideLayouts/slideLayout2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43.jpeg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jpeg"/><Relationship Id="rId3" Type="http://schemas.openxmlformats.org/officeDocument/2006/relationships/slideLayout" Target="../slideLayouts/slideLayout2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46.jpeg"/><Relationship Id="rId2" Type="http://schemas.openxmlformats.org/officeDocument/2006/relationships/image" Target="../media/image47.jpeg"/><Relationship Id="rId3" Type="http://schemas.openxmlformats.org/officeDocument/2006/relationships/slideLayout" Target="../slideLayouts/slideLayout1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image" Target="../media/image48.jpeg"/><Relationship Id="rId2" Type="http://schemas.openxmlformats.org/officeDocument/2006/relationships/slideLayout" Target="../slideLayouts/slideLayout2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image" Target="../media/image50.jpeg"/><Relationship Id="rId3" Type="http://schemas.openxmlformats.org/officeDocument/2006/relationships/slideLayout" Target="../slideLayouts/slideLayout2.xml"/></Relationships>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image" Target="../media/image51.jpeg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image" Target="../media/image52.jpeg"/><Relationship Id="rId2" Type="http://schemas.openxmlformats.org/officeDocument/2006/relationships/slideLayout" Target="../slideLayouts/slideLayout1.xml"/></Relationships>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image" Target="../media/image53.jpeg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image" Target="../media/image54.jpeg"/><Relationship Id="rId2" Type="http://schemas.openxmlformats.org/officeDocument/2006/relationships/slideLayout" Target="../slideLayouts/slideLayout2.xml"/></Relationships>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image" Target="../media/image55.jpeg"/><Relationship Id="rId2" Type="http://schemas.openxmlformats.org/officeDocument/2006/relationships/slideLayout" Target="../slideLayouts/slideLayout2.xml"/></Relationships>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image" Target="../media/image56.jpeg"/><Relationship Id="rId2" Type="http://schemas.openxmlformats.org/officeDocument/2006/relationships/slideLayout" Target="../slideLayouts/slideLayout7.xml"/></Relationships>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image" Target="../media/image57.jpeg"/><Relationship Id="rId2" Type="http://schemas.openxmlformats.org/officeDocument/2006/relationships/slideLayout" Target="../slideLayouts/slideLayout2.xml"/></Relationships>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文字方塊 1"/>
          <p:cNvSpPr txBox="1"/>
          <p:nvPr/>
        </p:nvSpPr>
        <p:spPr>
          <a:xfrm>
            <a:off x="287016" y="500042"/>
            <a:ext cx="8856984" cy="225044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7200" lang="en-GB"/>
              <a:t>Impact of Robots on Humans</a:t>
            </a:r>
          </a:p>
        </p:txBody>
      </p:sp>
      <p:sp>
        <p:nvSpPr>
          <p:cNvPr id="1048589" name="文字方塊 2"/>
          <p:cNvSpPr txBox="1"/>
          <p:nvPr/>
        </p:nvSpPr>
        <p:spPr>
          <a:xfrm>
            <a:off x="4357686" y="3357562"/>
            <a:ext cx="4572000" cy="192024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2000" lang="zh-TW"/>
              <a:t>何珮萁   </a:t>
            </a:r>
            <a:r>
              <a:rPr altLang="zh-TW" b="1" dirty="0" sz="2000" lang="en-GB" smtClean="0"/>
              <a:t>405086041   </a:t>
            </a:r>
            <a:r>
              <a:rPr altLang="en-US" b="1" dirty="0" sz="2000" lang="zh-CN" smtClean="0"/>
              <a:t>張雪兒 </a:t>
            </a:r>
            <a:r>
              <a:rPr altLang="zh-CN" b="1" dirty="0" sz="2000" lang="en-US" smtClean="0"/>
              <a:t>405084020</a:t>
            </a:r>
            <a:endParaRPr b="1" dirty="0" sz="2000" lang="en-GB"/>
          </a:p>
          <a:p>
            <a:r>
              <a:rPr altLang="en-GB" b="1" dirty="0" sz="2000" lang="zh-TW" smtClean="0"/>
              <a:t>吳雨霏</a:t>
            </a:r>
            <a:r>
              <a:rPr altLang="en-GB" b="1" dirty="0" sz="2000" lang="en-US" smtClean="0"/>
              <a:t>   405084046   </a:t>
            </a:r>
            <a:r>
              <a:rPr altLang="en-US" b="1" dirty="0" sz="2000" lang="zh-CN" smtClean="0"/>
              <a:t>陳韻琳 </a:t>
            </a:r>
            <a:r>
              <a:rPr altLang="zh-CN" b="1" dirty="0" sz="2000" lang="en-US" smtClean="0"/>
              <a:t>405081026</a:t>
            </a:r>
            <a:endParaRPr b="1" dirty="0" sz="2000" lang="en-GB" smtClean="0"/>
          </a:p>
          <a:p>
            <a:r>
              <a:rPr altLang="en-GB" b="1" dirty="0" sz="2000" lang="en-GB" smtClean="0"/>
              <a:t>林</a:t>
            </a:r>
            <a:r>
              <a:rPr altLang="en-US" b="1" dirty="0" sz="2000" lang="en-GB" smtClean="0"/>
              <a:t>沛萱</a:t>
            </a:r>
            <a:r>
              <a:rPr altLang="en-GB" b="1" dirty="0" sz="2000" lang="en-US" smtClean="0"/>
              <a:t>   405081182   </a:t>
            </a:r>
            <a:r>
              <a:rPr altLang="en-US" b="1" dirty="0" sz="2000" lang="zh-CN" smtClean="0"/>
              <a:t>張雋揚 </a:t>
            </a:r>
            <a:r>
              <a:rPr altLang="zh-CN" b="1" dirty="0" sz="2000" lang="en-US" smtClean="0"/>
              <a:t>405081042</a:t>
            </a:r>
            <a:endParaRPr altLang="en-GB" b="1" dirty="0" sz="2000" lang="en-US" smtClean="0"/>
          </a:p>
        </p:txBody>
      </p:sp>
      <p:pic>
        <p:nvPicPr>
          <p:cNvPr id="2097152" name="圖片 3" descr="Carátula Interior Trasera de Bso Yo, Robot (I, Robot) - Portada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428596" y="2928934"/>
            <a:ext cx="3857652" cy="3000396"/>
          </a:xfrm>
          <a:prstGeom prst="rect"/>
        </p:spPr>
      </p:pic>
    </p:spTree>
  </p:cSld>
  <p:clrMapOvr>
    <a:masterClrMapping/>
  </p:clrMapOvr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b="1" dirty="0" sz="7200" lang="en-GB"/>
              <a:t>Summary</a:t>
            </a:r>
          </a:p>
        </p:txBody>
      </p:sp>
      <p:sp>
        <p:nvSpPr>
          <p:cNvPr id="1048596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r>
              <a:rPr b="1" dirty="0" sz="5400" lang="en-GB"/>
              <a:t>1. Security problems that robots may  </a:t>
            </a:r>
            <a:r>
              <a:rPr b="1" dirty="0" sz="5400" lang="en-GB" smtClean="0"/>
              <a:t>caused</a:t>
            </a:r>
            <a:endParaRPr b="1" dirty="0" sz="5400" lang="en-GB"/>
          </a:p>
          <a:p>
            <a:r>
              <a:rPr b="1" dirty="0" sz="5400" lang="en-GB"/>
              <a:t>2. Impact on jobs and economy</a:t>
            </a:r>
            <a:r>
              <a:rPr dirty="0" sz="3600" lang="en-GB"/>
              <a:t> </a:t>
            </a:r>
          </a:p>
        </p:txBody>
      </p:sp>
    </p:spTree>
  </p:cSld>
  <p:clrMapOvr>
    <a:masterClrMapping/>
  </p:clrMapOvr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Shape 31"/>
          <p:cNvSpPr>
            <a:spLocks noGrp="1"/>
          </p:cNvSpPr>
          <p:nvPr>
            <p:ph type="ctrTitle"/>
          </p:nvPr>
        </p:nvSpPr>
        <p:spPr>
          <a:xfrm>
            <a:off x="4857752" y="2143116"/>
            <a:ext cx="3106415" cy="1294808"/>
          </a:xfrm>
          <a:prstGeom prst="rect"/>
        </p:spPr>
        <p:txBody>
          <a:bodyPr anchor="b">
            <a:normAutofit/>
          </a:bodyPr>
          <a:lstStyle>
            <a:lvl1pPr defTabSz="301926">
              <a:defRPr sz="4095"/>
            </a:lvl1pPr>
          </a:lstStyle>
          <a:p>
            <a:r>
              <a:rPr b="1" dirty="0"/>
              <a:t>science fiction film</a:t>
            </a:r>
          </a:p>
        </p:txBody>
      </p:sp>
      <p:sp>
        <p:nvSpPr>
          <p:cNvPr id="1048605" name="Shape 32"/>
          <p:cNvSpPr>
            <a:spLocks noGrp="1"/>
          </p:cNvSpPr>
          <p:nvPr>
            <p:ph type="subTitle" idx="1"/>
          </p:nvPr>
        </p:nvSpPr>
        <p:spPr>
          <a:xfrm>
            <a:off x="4882307" y="3503786"/>
            <a:ext cx="3629918" cy="586011"/>
          </a:xfrm>
          <a:prstGeom prst="rect"/>
        </p:spPr>
        <p:txBody>
          <a:bodyPr anchor="t">
            <a:normAutofit fontScale="79167" lnSpcReduction="20000"/>
          </a:bodyPr>
          <a:lstStyle>
            <a:lvl1pPr defTabSz="554037">
              <a:spcBef>
                <a:spcPts val="0"/>
              </a:spcBef>
              <a:defRPr sz="4800"/>
            </a:lvl1pPr>
          </a:lstStyle>
          <a:p>
            <a:r>
              <a:rPr b="1" dirty="0"/>
              <a:t>i,robot</a:t>
            </a:r>
          </a:p>
        </p:txBody>
      </p:sp>
      <p:pic>
        <p:nvPicPr>
          <p:cNvPr id="2097153" name="Movie_poster_i_robot.jpe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58106" y="588243"/>
            <a:ext cx="4154537" cy="5680398"/>
          </a:xfrm>
          <a:prstGeom prst="rect"/>
          <a:ln w="12700">
            <a:miter lim="400000"/>
          </a:ln>
        </p:spPr>
      </p:pic>
    </p:spTree>
  </p:cSld>
  <p:clrMapOvr>
    <a:masterClrMapping/>
  </p:clrMapOvr>
  <p:timing>
    <p:tnLst>
      <p:par>
        <p:cTn dur="indefinite" fill="hold" id="1" nodeType="tmRoot" restart="never">
          <p:childTnLst>
            <p:seq concurrent="1" prevAc="none" nextAc="seek">
              <p:cTn dur="indefinite" fill="hold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6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5" grpId="0" animBg="1" advAuto="0"/>
      <p:bldP spid="2097153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asted Graphic 1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14282" y="142852"/>
            <a:ext cx="5219402" cy="2143140"/>
          </a:xfrm>
          <a:prstGeom prst="rect"/>
          <a:ln w="12700">
            <a:miter lim="400000"/>
          </a:ln>
        </p:spPr>
      </p:pic>
      <p:pic>
        <p:nvPicPr>
          <p:cNvPr id="2097155" name="Pasted Graphic 2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571868" y="2214554"/>
            <a:ext cx="5403578" cy="2143140"/>
          </a:xfrm>
          <a:prstGeom prst="rect"/>
          <a:ln w="12700">
            <a:miter lim="400000"/>
          </a:ln>
        </p:spPr>
      </p:pic>
      <p:pic>
        <p:nvPicPr>
          <p:cNvPr id="2097156" name="Pasted Graphic 3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285720" y="4286256"/>
            <a:ext cx="5384602" cy="2089548"/>
          </a:xfrm>
          <a:prstGeom prst="rect"/>
          <a:ln w="12700">
            <a:miter lim="400000"/>
          </a:ln>
        </p:spPr>
      </p:pic>
      <p:sp>
        <p:nvSpPr>
          <p:cNvPr id="1048606" name="Shape 38"/>
          <p:cNvSpPr/>
          <p:nvPr/>
        </p:nvSpPr>
        <p:spPr>
          <a:xfrm>
            <a:off x="5643570" y="876582"/>
            <a:ext cx="3132134" cy="668335"/>
          </a:xfrm>
          <a:prstGeom prst="rect"/>
          <a:ln w="12700">
            <a:miter lim="400000"/>
          </a:ln>
        </p:spPr>
        <p:txBody>
          <a:bodyPr anchor="ctr" bIns="35717" lIns="35717" rIns="35717" tIns="35717" wrap="none">
            <a:spAutoFit/>
          </a:bodyPr>
          <a:lstStyle>
            <a:lvl1pPr algn="l" defTabSz="457200">
              <a:defRPr sz="4000">
                <a:solidFill>
                  <a:srgbClr val="323333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b="1" dirty="0"/>
              <a:t>Isaac Asimov</a:t>
            </a:r>
          </a:p>
        </p:txBody>
      </p:sp>
      <p:sp>
        <p:nvSpPr>
          <p:cNvPr id="1048607" name="Shape 39"/>
          <p:cNvSpPr/>
          <p:nvPr/>
        </p:nvSpPr>
        <p:spPr>
          <a:xfrm>
            <a:off x="78135" y="2753634"/>
            <a:ext cx="4338634" cy="1036635"/>
          </a:xfrm>
          <a:prstGeom prst="rect"/>
          <a:ln w="12700">
            <a:miter lim="400000"/>
          </a:ln>
        </p:spPr>
        <p:txBody>
          <a:bodyPr anchor="ctr" bIns="35717" lIns="35717" rIns="35717" tIns="35717" wrap="none">
            <a:spAutoFit/>
          </a:bodyPr>
          <a:p>
            <a:pPr defTabSz="321457">
              <a:defRPr b="1" sz="3200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 defTabSz="321457">
              <a:defRPr sz="3200">
                <a:solidFill>
                  <a:srgbClr val="32333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dirty="0"/>
              <a:t>Three Laws of Robotics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dur="indefinite" fill="hold" id="1" nodeType="tmRoot" restart="never">
          <p:childTnLst>
            <p:seq concurrent="1" prevAc="none" nextAc="seek">
              <p:cTn dur="indefinite" fill="hold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6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0"/>
                                        <p:tgtEl>
                                          <p:spTgt spid="209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3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4"/>
                                        <p:tgtEl>
                                          <p:spTgt spid="209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7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8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7154" grpId="0" animBg="1" advAuto="0"/>
      <p:bldP spid="2097155" grpId="0" animBg="1" advAuto="0"/>
      <p:bldP spid="2097156" grpId="0" animBg="1" advAuto="0"/>
      <p:bldP spid="1048606" grpId="0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Shape 4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4258345" cy="974453"/>
          </a:xfrm>
          <a:prstGeom prst="rect"/>
        </p:spPr>
        <p:txBody>
          <a:bodyPr anchor="b">
            <a:normAutofit fontScale="90000"/>
          </a:bodyPr>
          <a:p>
            <a:r>
              <a:rPr b="1" dirty="0"/>
              <a:t>Sonny</a:t>
            </a:r>
          </a:p>
        </p:txBody>
      </p:sp>
      <p:pic>
        <p:nvPicPr>
          <p:cNvPr id="2097157" name="51886.jpe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499521" y="1861913"/>
            <a:ext cx="4178900" cy="3134175"/>
          </a:xfrm>
          <a:prstGeom prst="rect"/>
          <a:ln w="12700">
            <a:miter lim="400000"/>
          </a:ln>
        </p:spPr>
      </p:pic>
      <p:pic>
        <p:nvPicPr>
          <p:cNvPr id="2097158" name="3164167983_c59024fbab.jp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4286248" y="2000240"/>
            <a:ext cx="4572032" cy="2455666"/>
          </a:xfrm>
          <a:prstGeom prst="rect"/>
          <a:ln w="12700">
            <a:miter lim="400000"/>
          </a:ln>
        </p:spPr>
      </p:pic>
      <p:sp>
        <p:nvSpPr>
          <p:cNvPr id="1048609" name="Shape 44"/>
          <p:cNvSpPr/>
          <p:nvPr/>
        </p:nvSpPr>
        <p:spPr>
          <a:xfrm>
            <a:off x="4714876" y="428604"/>
            <a:ext cx="4258345" cy="974453"/>
          </a:xfrm>
          <a:prstGeom prst="rect"/>
          <a:ln w="12700">
            <a:miter lim="400000"/>
          </a:ln>
        </p:spPr>
        <p:txBody>
          <a:bodyPr anchor="b" bIns="35717" lIns="35717" rIns="35717" tIns="35717">
            <a:normAutofit fontScale="97500" lnSpcReduction="20000"/>
          </a:bodyPr>
          <a:lstStyle>
            <a:lvl1pPr>
              <a:defRPr sz="8000"/>
            </a:lvl1pPr>
          </a:lstStyle>
          <a:p>
            <a:r>
              <a:rPr b="1" dirty="0"/>
              <a:t>Viki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dur="indefinite" fill="hold" id="1" nodeType="tmRoot" restart="never">
          <p:childTnLst>
            <p:seq concurrent="1" prevAc="none" nextAc="seek">
              <p:cTn dur="indefinite" fill="hold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6"/>
                                        <p:tgtEl>
                                          <p:spTgt spid="209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0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3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4"/>
                                        <p:tgtEl>
                                          <p:spTgt spid="209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7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8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8" grpId="0" animBg="1" advAuto="0"/>
      <p:bldP spid="2097157" grpId="0" animBg="1" advAuto="0"/>
      <p:bldP spid="2097158" grpId="0" animBg="1" advAuto="0"/>
      <p:bldP spid="1048609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Pasted Graphic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36834" y="73670"/>
            <a:ext cx="4425777" cy="2538264"/>
          </a:xfrm>
          <a:prstGeom prst="rect"/>
          <a:ln w="12700">
            <a:miter lim="400000"/>
          </a:ln>
        </p:spPr>
      </p:pic>
      <p:pic>
        <p:nvPicPr>
          <p:cNvPr id="2097160" name="Pasted Graphic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213064" y="683315"/>
            <a:ext cx="4512128" cy="2995275"/>
          </a:xfrm>
          <a:prstGeom prst="rect"/>
          <a:ln w="12700">
            <a:miter lim="400000"/>
          </a:ln>
        </p:spPr>
      </p:pic>
      <p:pic>
        <p:nvPicPr>
          <p:cNvPr id="2097161" name="i-robot-prophet.jpe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4442359" y="4143380"/>
            <a:ext cx="4701641" cy="2220622"/>
          </a:xfrm>
          <a:prstGeom prst="rect"/>
          <a:ln w="12700">
            <a:miter lim="400000"/>
          </a:ln>
        </p:spPr>
      </p:pic>
      <p:pic>
        <p:nvPicPr>
          <p:cNvPr id="2097162" name="hqdefault.jpg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142844" y="3143248"/>
            <a:ext cx="4286251" cy="3214688"/>
          </a:xfrm>
          <a:prstGeom prst="rect"/>
          <a:ln w="12700">
            <a:miter lim="400000"/>
          </a:ln>
        </p:spPr>
      </p:pic>
    </p:spTree>
  </p:cSld>
  <p:clrMapOvr>
    <a:masterClrMapping/>
  </p:clrMapOvr>
  <p:transition spd="slow">
    <p:dissolve/>
  </p:transition>
  <p:timing>
    <p:tnLst>
      <p:par>
        <p:cTn dur="indefinite" fill="hold" id="1" nodeType="tmRoot" restart="never">
          <p:childTnLst>
            <p:seq concurrent="1" prevAc="none" nextAc="seek">
              <p:cTn dur="indefinite" fill="hold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6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" presetSubtype="0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fill="hold" id="10"/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7161" grpId="0" animBg="1" advAuto="0"/>
      <p:bldP spid="2097162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3" name="Cg-4WlVTEZqIKEaQAAUjou1G5fYAADfugPlfygABSO6267.jpe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642910" y="0"/>
            <a:ext cx="7715304" cy="5072075"/>
          </a:xfrm>
          <a:prstGeom prst="rect"/>
          <a:ln w="12700">
            <a:miter lim="400000"/>
          </a:ln>
        </p:spPr>
      </p:pic>
      <p:sp>
        <p:nvSpPr>
          <p:cNvPr id="1048610" name="Shape 52"/>
          <p:cNvSpPr/>
          <p:nvPr/>
        </p:nvSpPr>
        <p:spPr>
          <a:xfrm>
            <a:off x="357158" y="4743440"/>
            <a:ext cx="3539505" cy="1646235"/>
          </a:xfrm>
          <a:prstGeom prst="rect"/>
          <a:ln w="12700">
            <a:miter lim="400000"/>
          </a:ln>
        </p:spPr>
        <p:txBody>
          <a:bodyPr anchor="ctr" bIns="35717" lIns="35717" rIns="35717" tIns="35717">
            <a:spAutoFit/>
          </a:bodyPr>
          <a:lstStyle>
            <a:lvl1pPr algn="l" defTabSz="457200">
              <a:defRPr sz="5300">
                <a:solidFill>
                  <a:srgbClr val="323333"/>
                </a:solidFill>
                <a:latin typeface="Times"/>
                <a:ea typeface="Times"/>
                <a:cs typeface="Times"/>
                <a:sym typeface="Times"/>
              </a:defRPr>
            </a:lvl1pPr>
          </a:lstStyle>
          <a:p>
            <a:r>
              <a:rPr b="1" dirty="0"/>
              <a:t>Stephen Hawking</a:t>
            </a:r>
          </a:p>
        </p:txBody>
      </p:sp>
      <p:sp>
        <p:nvSpPr>
          <p:cNvPr id="1048611" name="Shape 53"/>
          <p:cNvSpPr/>
          <p:nvPr/>
        </p:nvSpPr>
        <p:spPr>
          <a:xfrm>
            <a:off x="4030666" y="5286388"/>
            <a:ext cx="5113334" cy="731836"/>
          </a:xfrm>
          <a:prstGeom prst="rect"/>
          <a:ln w="12700">
            <a:miter lim="400000"/>
          </a:ln>
        </p:spPr>
        <p:txBody>
          <a:bodyPr anchor="ctr" bIns="35717" lIns="35717" rIns="35717" tIns="35717" wrap="none">
            <a:spAutoFit/>
          </a:bodyPr>
          <a:lstStyle>
            <a:lvl1pPr>
              <a:defRPr sz="4400"/>
            </a:lvl1pPr>
          </a:lstStyle>
          <a:p>
            <a:r>
              <a:rPr dirty="0"/>
              <a:t>Artificial intelligence</a:t>
            </a:r>
          </a:p>
        </p:txBody>
      </p:sp>
    </p:spTree>
  </p:cSld>
  <p:clrMapOvr>
    <a:masterClrMapping/>
  </p:clrMapOvr>
  <p:transition spd="slow">
    <p:dissolv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2" descr="“robot in the future”的图片搜索结果">
            <a:hlinkClick r:id="rId1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0" y="0"/>
            <a:ext cx="4929190" cy="3428976"/>
          </a:xfrm>
          <a:prstGeom prst="rect"/>
          <a:noFill/>
        </p:spPr>
      </p:pic>
      <p:pic>
        <p:nvPicPr>
          <p:cNvPr id="2097165" name="Picture 6" descr="“robot in the future”的图片搜索结果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4071934" y="3429000"/>
            <a:ext cx="5072066" cy="2878758"/>
          </a:xfrm>
          <a:prstGeom prst="rect"/>
          <a:noFill/>
        </p:spPr>
      </p:pic>
      <p:sp>
        <p:nvSpPr>
          <p:cNvPr id="1048612" name="矩形 4"/>
          <p:cNvSpPr/>
          <p:nvPr/>
        </p:nvSpPr>
        <p:spPr>
          <a:xfrm>
            <a:off x="5572132" y="857232"/>
            <a:ext cx="3000396" cy="1285240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altLang="zh-CN" b="1" dirty="0" sz="8000" lang="en-US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algn="tl" blurRad="41275" dir="12000000" dist="12700" rotWithShape="0">
                    <a:srgbClr val="000000">
                      <a:alpha val="40000"/>
                    </a:srgbClr>
                  </a:outerShdw>
                </a:effectLst>
              </a:rPr>
              <a:t>robot</a:t>
            </a:r>
            <a:endParaRPr altLang="en-US" b="1" cap="none" dirty="0" sz="8000" lang="zh-CN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algn="tl" blurRad="41275" dir="12000000" dist="1270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48613" name="矩形 5"/>
          <p:cNvSpPr/>
          <p:nvPr/>
        </p:nvSpPr>
        <p:spPr>
          <a:xfrm>
            <a:off x="142844" y="4286256"/>
            <a:ext cx="3714776" cy="1285240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altLang="zh-CN" b="1" cap="none" dirty="0" sz="8000" lang="en-US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algn="tl" blurRad="41275" dir="12000000" dist="12700" rotWithShape="0">
                    <a:srgbClr val="000000">
                      <a:alpha val="40000"/>
                    </a:srgbClr>
                  </a:outerShdw>
                </a:effectLst>
              </a:rPr>
              <a:t>human</a:t>
            </a:r>
            <a:endParaRPr altLang="en-US" b="1" cap="none" dirty="0" sz="8000" lang="zh-CN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algn="tl" blurRad="41275" dir="12000000" dist="1270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97166" name="Picture 6" descr="“小孩与机器人”的图片搜索结果">
            <a:hlinkClick r:id="rId4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/>
          <a:srcRect/>
          <a:stretch>
            <a:fillRect/>
          </a:stretch>
        </p:blipFill>
        <p:spPr bwMode="auto">
          <a:xfrm>
            <a:off x="3607416" y="2928934"/>
            <a:ext cx="5536584" cy="3357562"/>
          </a:xfrm>
          <a:prstGeom prst="rect"/>
          <a:noFill/>
        </p:spPr>
      </p:pic>
      <p:pic>
        <p:nvPicPr>
          <p:cNvPr id="2097167" name="Picture 2" descr="“老人与机器人”的图片搜索结果">
            <a:hlinkClick r:id="rId6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/>
          <a:srcRect/>
          <a:stretch>
            <a:fillRect/>
          </a:stretch>
        </p:blipFill>
        <p:spPr bwMode="auto">
          <a:xfrm>
            <a:off x="0" y="0"/>
            <a:ext cx="5000628" cy="3705225"/>
          </a:xfrm>
          <a:prstGeom prst="rect"/>
          <a:noFill/>
        </p:spPr>
      </p:pic>
    </p:spTree>
  </p:cSld>
  <p:clrMapOvr>
    <a:masterClrMapping/>
  </p:clrMapOvr>
  <p:transition spd="med">
    <p:circl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dur="500" id="7"/>
                                        <p:tgtEl>
                                          <p:spTgt spid="2097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12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3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2097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2097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104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id="31" nodeType="clickEffect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dur="500" id="33"/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8" name="Picture 6" descr="「alphago」的圖片搜尋結果">
            <a:hlinkClick r:id="rId1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4929190" y="1428736"/>
            <a:ext cx="3429024" cy="2286016"/>
          </a:xfrm>
          <a:prstGeom prst="rect"/>
          <a:noFill/>
        </p:spPr>
      </p:pic>
      <p:sp>
        <p:nvSpPr>
          <p:cNvPr id="1048614" name="矩形 6"/>
          <p:cNvSpPr/>
          <p:nvPr/>
        </p:nvSpPr>
        <p:spPr>
          <a:xfrm>
            <a:off x="1142976" y="0"/>
            <a:ext cx="7072362" cy="1285240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altLang="zh-CN" b="1" dirty="0" sz="8000" lang="en-US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I</a:t>
            </a:r>
            <a:r>
              <a:rPr altLang="zh-CN" b="1" cap="none" dirty="0" sz="8000" lang="en-US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ntelligence</a:t>
            </a:r>
            <a:endParaRPr altLang="en-US" b="1" cap="none" dirty="0" sz="8000" lang="zh-CN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algn="tl" blurRad="41275" dir="1800000" dist="20320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pic>
        <p:nvPicPr>
          <p:cNvPr id="2097169" name="Picture 10" descr="「alphago」的圖片搜尋結果">
            <a:hlinkClick r:id="rId3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 bwMode="auto">
          <a:xfrm>
            <a:off x="214282" y="1857364"/>
            <a:ext cx="4500594" cy="4500594"/>
          </a:xfrm>
          <a:prstGeom prst="rect"/>
          <a:noFill/>
        </p:spPr>
      </p:pic>
      <p:pic>
        <p:nvPicPr>
          <p:cNvPr id="2097170" name="Picture 12" descr="「alphago」的圖片搜尋結果">
            <a:hlinkClick r:id="rId5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/>
          <a:srcRect/>
          <a:stretch>
            <a:fillRect/>
          </a:stretch>
        </p:blipFill>
        <p:spPr bwMode="auto">
          <a:xfrm>
            <a:off x="5000628" y="3857628"/>
            <a:ext cx="3786214" cy="2428892"/>
          </a:xfrm>
          <a:prstGeom prst="rect"/>
          <a:noFill/>
        </p:spPr>
      </p:pic>
    </p:spTree>
  </p:cSld>
  <p:clrMapOvr>
    <a:masterClrMapping/>
  </p:clrMapOvr>
  <p:transition spd="med">
    <p:wedg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dur="500" id="7"/>
                                        <p:tgtEl>
                                          <p:spTgt spid="104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10" nodeType="clickEffect" presetClass="emph" presetID="32" presetSubtype="0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dur="50" fill="hold" id="11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dur="50" fill="hold" id="12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dur="50" fill="hold" id="13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dur="50" fill="hold" id="14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dur="50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dur="100" fill="hold" id="16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dur="100" fill="hold" id="17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dur="100" fill="hold" id="18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dur="100" fill="hold" id="19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4" grpId="0"/>
      <p:bldP spid="104861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Picture 4" descr="「alphago」的圖片搜尋結果">
            <a:hlinkClick r:id="rId1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3286116" y="1857364"/>
            <a:ext cx="5857884" cy="4500570"/>
          </a:xfrm>
          <a:prstGeom prst="rect"/>
          <a:noFill/>
        </p:spPr>
      </p:pic>
      <p:pic>
        <p:nvPicPr>
          <p:cNvPr id="2097172" name="Picture 6" descr="「alphago」的圖片搜尋結果">
            <a:hlinkClick r:id="rId3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 bwMode="auto">
          <a:xfrm>
            <a:off x="0" y="2714620"/>
            <a:ext cx="3286116" cy="2714644"/>
          </a:xfrm>
          <a:prstGeom prst="rect"/>
          <a:noFill/>
        </p:spPr>
      </p:pic>
      <p:sp>
        <p:nvSpPr>
          <p:cNvPr id="1048615" name="矩形 4"/>
          <p:cNvSpPr/>
          <p:nvPr/>
        </p:nvSpPr>
        <p:spPr>
          <a:xfrm>
            <a:off x="642910" y="285728"/>
            <a:ext cx="7643866" cy="1170940"/>
          </a:xfrm>
          <a:prstGeom prst="rect"/>
          <a:noFill/>
        </p:spPr>
        <p:txBody>
          <a:bodyPr bIns="45720" lIns="91440" rIns="91440" tIns="45720" wrap="square">
            <a:spAutoFit/>
            <a:scene3d>
              <a:camera prst="orthographicFront"/>
              <a:lightRig dir="t" rig="brightRoom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p>
            <a:pPr algn="ctr"/>
            <a:r>
              <a:rPr altLang="zh-CN" b="1" dirty="0" sz="7200" lang="en-US" spc="0">
                <a:solidFill>
                  <a:schemeClr val="accent1"/>
                </a:solidFill>
                <a:effectLst>
                  <a:outerShdw algn="tl" blurRad="19685" dir="5400000" dist="12700" rotWithShape="0">
                    <a:schemeClr val="accent1">
                      <a:satMod val="130000"/>
                      <a:alpha val="60000"/>
                    </a:schemeClr>
                  </a:outerShdw>
                  <a:reflection algn="bl" blurRad="10000" dir="5400000" dist="500" endPos="48000" rotWithShape="0" stA="55000" sy="-100000"/>
                </a:effectLst>
              </a:rPr>
              <a:t>Alpha</a:t>
            </a:r>
            <a:r>
              <a:rPr altLang="zh-CN" b="1" dirty="0" sz="7200" lang="en-US">
                <a:solidFill>
                  <a:schemeClr val="accent1"/>
                </a:solidFill>
                <a:effectLst>
                  <a:outerShdw algn="tl" blurRad="19685" dir="5400000" dist="12700" rotWithShape="0">
                    <a:schemeClr val="accent1">
                      <a:satMod val="130000"/>
                      <a:alpha val="60000"/>
                    </a:schemeClr>
                  </a:outerShdw>
                  <a:reflection algn="bl" blurRad="10000" dir="5400000" dist="500" endPos="48000" rotWithShape="0" stA="55000" sy="-100000"/>
                </a:effectLst>
              </a:rPr>
              <a:t>G</a:t>
            </a:r>
            <a:r>
              <a:rPr altLang="zh-CN" b="1" dirty="0" sz="7200" lang="en-US" spc="0">
                <a:solidFill>
                  <a:schemeClr val="accent1"/>
                </a:solidFill>
                <a:effectLst>
                  <a:outerShdw algn="tl" blurRad="19685" dir="5400000" dist="12700" rotWithShape="0">
                    <a:schemeClr val="accent1">
                      <a:satMod val="130000"/>
                      <a:alpha val="60000"/>
                    </a:schemeClr>
                  </a:outerShdw>
                  <a:reflection algn="bl" blurRad="10000" dir="5400000" dist="500" endPos="48000" rotWithShape="0" stA="55000" sy="-100000"/>
                </a:effectLst>
              </a:rPr>
              <a:t>o   VS   </a:t>
            </a:r>
            <a:r>
              <a:rPr altLang="zh-CN" b="1" dirty="0" sz="7200" lang="en-US">
                <a:solidFill>
                  <a:schemeClr val="accent1"/>
                </a:solidFill>
                <a:effectLst>
                  <a:outerShdw algn="tl" blurRad="19685" dir="5400000" dist="12700" rotWithShape="0">
                    <a:schemeClr val="accent1">
                      <a:satMod val="130000"/>
                      <a:alpha val="60000"/>
                    </a:schemeClr>
                  </a:outerShdw>
                  <a:reflection algn="bl" blurRad="10000" dir="5400000" dist="500" endPos="48000" rotWithShape="0" stA="55000" sy="-100000"/>
                </a:effectLst>
              </a:rPr>
              <a:t>L</a:t>
            </a:r>
            <a:r>
              <a:rPr altLang="zh-CN" b="1" dirty="0" sz="7200" lang="en-US" spc="0">
                <a:solidFill>
                  <a:schemeClr val="accent1"/>
                </a:solidFill>
                <a:effectLst>
                  <a:outerShdw algn="tl" blurRad="19685" dir="5400000" dist="12700" rotWithShape="0">
                    <a:schemeClr val="accent1">
                      <a:satMod val="130000"/>
                      <a:alpha val="60000"/>
                    </a:schemeClr>
                  </a:outerShdw>
                  <a:reflection algn="bl" blurRad="10000" dir="5400000" dist="500" endPos="48000" rotWithShape="0" stA="55000" sy="-100000"/>
                </a:effectLst>
              </a:rPr>
              <a:t>ee </a:t>
            </a:r>
            <a:endParaRPr altLang="en-US" b="1" dirty="0" sz="7200" lang="zh-CN" spc="0">
              <a:solidFill>
                <a:schemeClr val="accent1"/>
              </a:solidFill>
              <a:effectLst>
                <a:outerShdw algn="tl" blurRad="19685" dir="5400000" dist="12700" rotWithShape="0">
                  <a:schemeClr val="accent1">
                    <a:satMod val="130000"/>
                    <a:alpha val="60000"/>
                  </a:schemeClr>
                </a:outerShdw>
                <a:reflection algn="bl" blurRad="10000" dir="5400000" dist="500" endPos="48000" rotWithShape="0" stA="55000" sy="-100000"/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dur="500" id="7"/>
                                        <p:tgtEl>
                                          <p:spTgt spid="209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16" presetSubtype="2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dur="500" id="12"/>
                                        <p:tgtEl>
                                          <p:spTgt spid="209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Picture 2" descr="“alphago”的图片搜索结果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3286116" y="0"/>
            <a:ext cx="5857884" cy="3326694"/>
          </a:xfrm>
          <a:prstGeom prst="rect"/>
          <a:noFill/>
        </p:spPr>
      </p:pic>
      <p:sp>
        <p:nvSpPr>
          <p:cNvPr id="1048619" name="矩形 3"/>
          <p:cNvSpPr/>
          <p:nvPr/>
        </p:nvSpPr>
        <p:spPr>
          <a:xfrm>
            <a:off x="571472" y="714356"/>
            <a:ext cx="2714644" cy="1399540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altLang="zh-CN" b="1" cap="none" dirty="0" sz="8800" lang="en-US" spc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algn="tl" blurRad="25500" dir="7020000" dist="23000">
                    <a:srgbClr val="000000">
                      <a:alpha val="50000"/>
                    </a:srgbClr>
                  </a:outerShdw>
                </a:effectLst>
              </a:rPr>
              <a:t>4:1</a:t>
            </a:r>
            <a:endParaRPr altLang="en-US" b="1" cap="none" dirty="0" sz="8800" lang="zh-CN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algn="tl" blurRad="25500" dir="7020000" dist="2300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97174" name="Picture 4" descr="http://upload.icaijie.com/2016/0312/1457773630994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0" y="2714620"/>
            <a:ext cx="4857752" cy="3608616"/>
          </a:xfrm>
          <a:prstGeom prst="rect"/>
          <a:noFill/>
        </p:spPr>
      </p:pic>
      <p:sp>
        <p:nvSpPr>
          <p:cNvPr id="1048620" name="矩形 6"/>
          <p:cNvSpPr/>
          <p:nvPr/>
        </p:nvSpPr>
        <p:spPr>
          <a:xfrm>
            <a:off x="5072066" y="3786190"/>
            <a:ext cx="3739654" cy="1691641"/>
          </a:xfrm>
          <a:prstGeom prst="rect"/>
          <a:noFill/>
        </p:spPr>
        <p:txBody>
          <a:bodyPr bIns="45720" lIns="91440" rIns="91440" tIns="45720" wrap="square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p>
            <a:pPr algn="ctr"/>
            <a:r>
              <a:rPr altLang="zh-CN" b="1" dirty="0" sz="5400" lang="en-US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algn="tl" blurRad="76200" dir="5400000" dist="50800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altLang="zh-CN" b="1" cap="none" dirty="0" sz="5400" lang="en-US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algn="tl" blurRad="76200" dir="5400000" dist="50800" rotWithShape="0">
                    <a:srgbClr val="000000">
                      <a:alpha val="65000"/>
                    </a:srgbClr>
                  </a:outerShdw>
                </a:effectLst>
              </a:rPr>
              <a:t>eliberately lost?</a:t>
            </a:r>
            <a:endParaRPr altLang="en-US" b="1" cap="none" dirty="0" sz="5400" lang="zh-CN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algn="tl" blurRad="76200" dir="5400000" dist="50800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dur="500" id="7"/>
                                        <p:tgtEl>
                                          <p:spTgt spid="209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dur="500" id="12"/>
                                        <p:tgtEl>
                                          <p:spTgt spid="209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dur="1000" id="22"/>
                                        <p:tgtEl>
                                          <p:spTgt spid="104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5" nodeType="clickEffect" presetClass="emph" presetID="14" presetSubtype="0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dur="1900" fill="hold" id="26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dur="1900" fill="hold" id="27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dur="1900" fill="hold" id="28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dur="1900" fill="hold" id="29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dur="200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dur="200" fill="hold" id="31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dur="600" fill="hold" id="32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9" grpId="0"/>
      <p:bldP spid="1048620" grpId="0"/>
      <p:bldP spid="104862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內容版面配置區 2"/>
          <p:cNvSpPr txBox="1"/>
          <p:nvPr/>
        </p:nvSpPr>
        <p:spPr>
          <a:xfrm>
            <a:off x="428596" y="1000108"/>
            <a:ext cx="8229600" cy="5143536"/>
          </a:xfrm>
          <a:prstGeom prst="rect"/>
        </p:spPr>
        <p:txBody>
          <a:bodyPr>
            <a:noAutofit/>
          </a:bodyPr>
          <a:p>
            <a:pPr algn="l" defTabSz="914400" eaLnBrk="1" fontAlgn="auto" hangingPunct="1" indent="-342900" latinLnBrk="0" lvl="0" marL="342900" marR="0" rtl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dirty="0" sz="6000" lang="en-GB"/>
              <a:t>Develop human talents</a:t>
            </a:r>
            <a:endParaRPr baseline="0" b="0" cap="none" dirty="0" sz="6000" i="0" kern="1200" kumimoji="0" lang="en-GB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l" defTabSz="914400" eaLnBrk="1" fontAlgn="auto" hangingPunct="1" indent="-342900" latinLnBrk="0" lvl="0" marL="342900" marR="0" rtl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dirty="0" sz="6000" lang="en-GB"/>
              <a:t>Balance ourselves and robots</a:t>
            </a:r>
          </a:p>
          <a:p>
            <a:pPr algn="l" defTabSz="914400" eaLnBrk="1" fontAlgn="auto" hangingPunct="1" indent="-342900" latinLnBrk="0" lvl="0" marL="342900" marR="0" rtl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baseline="0" b="0" cap="none" dirty="0" sz="6000" i="0" kern="1200" kumimoji="0" lang="en-GB" noProof="0" normalizeH="0" spc="0" strike="noStrike" u="none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Overpower???</a:t>
            </a:r>
          </a:p>
        </p:txBody>
      </p:sp>
    </p:spTree>
  </p:cSld>
  <p:clrMapOvr>
    <a:masterClrMapping/>
  </p:clrMapOvr>
  <p:transition>
    <p:blinds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Rectangle 55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 bwMode="white">
          <a:xfrm>
            <a:off x="0" y="0"/>
            <a:ext cx="9144000" cy="6858000"/>
          </a:xfrm>
          <a:prstGeom prst="rect"/>
          <a:solidFill>
            <a:schemeClr val="bg1"/>
          </a:solidFill>
          <a:ln>
            <a:noFill/>
          </a:ln>
          <a:effectLst/>
        </p:spPr>
      </p:sp>
      <p:sp>
        <p:nvSpPr>
          <p:cNvPr id="1048629" name="Rectangle 56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>
          <a:xfrm>
            <a:off x="1" y="6400800"/>
            <a:ext cx="9144000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0" name="Rectangle 57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>
          <a:xfrm>
            <a:off x="0" y="6334316"/>
            <a:ext cx="9144001" cy="6599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145730" name="Straight Connector 58"/>
          <p:cNvCxnSpPr>
            <a:cxnSpLocks noChangeAspect="1" noMove="1" noResize="1" noRot="1" noGrp="1" noAdjustHandles="1" noEditPoints="1" noChangeArrowheads="1" noChangeShapeType="1"/>
          </p:cNvCxnSpPr>
          <p:nvPr/>
        </p:nvCxnSpPr>
        <p:spPr>
          <a:xfrm>
            <a:off x="895149" y="1737845"/>
            <a:ext cx="747522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48631" name="Rectangle 59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>
          <a:xfrm>
            <a:off x="1" y="0"/>
            <a:ext cx="9139736" cy="6858000"/>
          </a:xfrm>
          <a:prstGeom prst="rect"/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32" name="Rectangle 60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>
          <a:xfrm>
            <a:off x="13" y="0"/>
            <a:ext cx="3038093" cy="68580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3" name="Rectangle 61"/>
          <p:cNvSpPr>
            <a:spLocks noChangeAspect="1" noMove="1" noResize="1" noRot="1" noGrp="1" noAdjustHandles="1" noEditPoints="1" noChangeArrowheads="1" noChangeShapeType="1" noTextEdit="1"/>
          </p:cNvSpPr>
          <p:nvPr/>
        </p:nvSpPr>
        <p:spPr>
          <a:xfrm>
            <a:off x="3030053" y="0"/>
            <a:ext cx="48006" cy="6858000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4" name="內容版面配置區 23"/>
          <p:cNvSpPr>
            <a:spLocks noGrp="1"/>
          </p:cNvSpPr>
          <p:nvPr>
            <p:ph sz="half" idx="1"/>
          </p:nvPr>
        </p:nvSpPr>
        <p:spPr>
          <a:xfrm>
            <a:off x="329324" y="654427"/>
            <a:ext cx="2313633" cy="4518075"/>
          </a:xfrm>
        </p:spPr>
        <p:txBody>
          <a:bodyPr bIns="45720" lIns="0" rIns="0" rtlCol="0" tIns="45720" vert="horz">
            <a:normAutofit fontScale="53333" lnSpcReduction="20000"/>
          </a:bodyPr>
          <a:p>
            <a:endParaRPr altLang="zh-TW" dirty="0" sz="1500" lang="en-US">
              <a:solidFill>
                <a:srgbClr val="FFFFFF"/>
              </a:solidFill>
            </a:endParaRPr>
          </a:p>
          <a:p>
            <a:r>
              <a:rPr altLang="zh-TW" b="1" dirty="0" sz="9400" lang="en-US">
                <a:solidFill>
                  <a:srgbClr val="FFFFFF"/>
                </a:solidFill>
              </a:rPr>
              <a:t>Watch out !</a:t>
            </a:r>
          </a:p>
          <a:p>
            <a:r>
              <a:rPr altLang="zh-TW" b="1" dirty="0" sz="9400" lang="en-US">
                <a:solidFill>
                  <a:srgbClr val="FFFFFF"/>
                </a:solidFill>
              </a:rPr>
              <a:t>Danger </a:t>
            </a:r>
          </a:p>
          <a:p>
            <a:r>
              <a:rPr altLang="zh-TW" b="1" dirty="0" sz="9400" lang="en-US">
                <a:solidFill>
                  <a:srgbClr val="FFFFFF"/>
                </a:solidFill>
              </a:rPr>
              <a:t>was                                                              coming!!</a:t>
            </a:r>
          </a:p>
          <a:p>
            <a:endParaRPr altLang="zh-TW" b="1" dirty="0" sz="7600" lang="en-US">
              <a:solidFill>
                <a:srgbClr val="FFFFFF"/>
              </a:solidFill>
            </a:endParaRPr>
          </a:p>
        </p:txBody>
      </p:sp>
      <p:pic>
        <p:nvPicPr>
          <p:cNvPr id="2097175" name="內容版面配置區 66"/>
          <p:cNvPicPr>
            <a:picLocks noChangeAspect="1" noGrp="1"/>
          </p:cNvPicPr>
          <p:nvPr>
            <p:ph sz="half" idx="2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3286116" y="1500174"/>
            <a:ext cx="5536314" cy="4653401"/>
          </a:xfrm>
        </p:spPr>
      </p:pic>
    </p:spTree>
  </p:cSld>
  <p:clrMapOvr>
    <a:masterClrMapping/>
  </p:clrMapOvr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6" name="圖片 1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73207" y="1801505"/>
            <a:ext cx="4291948" cy="3658763"/>
          </a:xfrm>
          <a:prstGeom prst="rect"/>
        </p:spPr>
      </p:pic>
      <p:sp>
        <p:nvSpPr>
          <p:cNvPr id="1048635" name="內容版面配置區 16"/>
          <p:cNvSpPr>
            <a:spLocks noGrp="1"/>
          </p:cNvSpPr>
          <p:nvPr>
            <p:ph sz="half" idx="2"/>
          </p:nvPr>
        </p:nvSpPr>
        <p:spPr>
          <a:xfrm>
            <a:off x="5072066" y="857232"/>
            <a:ext cx="3703320" cy="4023360"/>
          </a:xfrm>
        </p:spPr>
        <p:txBody>
          <a:bodyPr>
            <a:normAutofit fontScale="90000" lnSpcReduction="10000"/>
          </a:bodyPr>
          <a:p>
            <a:endParaRPr altLang="zh-TW" dirty="0" lang="en-US" smtClean="0"/>
          </a:p>
          <a:p>
            <a:endParaRPr altLang="zh-TW" dirty="0" lang="en-US"/>
          </a:p>
          <a:p>
            <a:endParaRPr altLang="zh-TW" dirty="0" lang="en-US"/>
          </a:p>
          <a:p>
            <a:pPr indent="0" marL="0">
              <a:buNone/>
            </a:pPr>
            <a:r>
              <a:rPr altLang="zh-TW" dirty="0" sz="5400" lang="en-US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altLang="zh-TW" b="1" dirty="0" sz="7200" lang="en-US" smtClean="0">
                <a:solidFill>
                  <a:schemeClr val="accent1">
                    <a:lumMod val="75000"/>
                  </a:schemeClr>
                </a:solidFill>
              </a:rPr>
              <a:t>Cleaning       </a:t>
            </a:r>
          </a:p>
          <a:p>
            <a:pPr indent="0" marL="0">
              <a:buNone/>
            </a:pPr>
            <a:r>
              <a:rPr altLang="zh-TW" b="1" dirty="0" sz="7200" lang="en-US" smtClean="0">
                <a:solidFill>
                  <a:schemeClr val="accent1">
                    <a:lumMod val="75000"/>
                  </a:schemeClr>
                </a:solidFill>
              </a:rPr>
              <a:t> Robots</a:t>
            </a:r>
            <a:endParaRPr altLang="en-US" b="1" dirty="0" sz="7200" lang="zh-TW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7" name="圖片 2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/>
          <a:srcRect t="9179" r="1" b="1"/>
          <a:stretch>
            <a:fillRect/>
          </a:stretch>
        </p:blipFill>
        <p:spPr>
          <a:xfrm>
            <a:off x="931260" y="396240"/>
            <a:ext cx="7155038" cy="5766800"/>
          </a:xfrm>
          <a:prstGeom prst="rect"/>
          <a:effectLst>
            <a:glow>
              <a:schemeClr val="accent1">
                <a:alpha val="40000"/>
              </a:schemeClr>
            </a:glow>
            <a:softEdge rad="190500"/>
          </a:effectLst>
        </p:spPr>
      </p:pic>
    </p:spTree>
  </p:cSld>
  <p:clrMapOvr>
    <a:masterClrMapping/>
  </p:clrMapOvr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8" name="圖片 2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357422" y="428604"/>
            <a:ext cx="4440630" cy="5920840"/>
          </a:xfrm>
          <a:prstGeom prst="rect"/>
        </p:spPr>
      </p:pic>
    </p:spTree>
  </p:cSld>
  <p:clrMapOvr>
    <a:masterClrMapping/>
  </p:clrMapOvr>
  <p:timing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9" name="圖片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20797504">
            <a:off x="2441465" y="837419"/>
            <a:ext cx="4737082" cy="4987960"/>
          </a:xfrm>
          <a:prstGeom prst="rect"/>
        </p:spPr>
      </p:pic>
    </p:spTree>
  </p:cSld>
  <p:clrMapOvr>
    <a:masterClrMapping/>
  </p:clrMapOvr>
  <p:timing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0" name="圖片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4198915" y="1186180"/>
            <a:ext cx="3851615" cy="4348480"/>
          </a:xfrm>
          <a:prstGeom prst="rect"/>
          <a:noFill/>
        </p:spPr>
      </p:pic>
      <p:sp>
        <p:nvSpPr>
          <p:cNvPr id="1048644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r>
              <a:rPr altLang="zh-TW" dirty="0" sz="5400" lang="en-US"/>
              <a:t> </a:t>
            </a:r>
          </a:p>
        </p:txBody>
      </p:sp>
      <p:sp>
        <p:nvSpPr>
          <p:cNvPr id="1048645" name="文字版面配置區 6"/>
          <p:cNvSpPr>
            <a:spLocks noGrp="1"/>
          </p:cNvSpPr>
          <p:nvPr>
            <p:ph type="body" sz="half" idx="2"/>
          </p:nvPr>
        </p:nvSpPr>
        <p:spPr>
          <a:xfrm>
            <a:off x="383843" y="1929794"/>
            <a:ext cx="2400300" cy="3379124"/>
          </a:xfrm>
        </p:spPr>
        <p:txBody>
          <a:bodyPr>
            <a:noAutofit/>
          </a:bodyPr>
          <a:p>
            <a:pPr lvl="0">
              <a:buClr>
                <a:srgbClr val="E48312"/>
              </a:buClr>
            </a:pPr>
            <a:r>
              <a:rPr altLang="zh-TW" b="1" dirty="0" sz="7200" lang="en-US">
                <a:solidFill>
                  <a:prstClr val="white"/>
                </a:solidFill>
              </a:rPr>
              <a:t>Social  security</a:t>
            </a:r>
            <a:endParaRPr altLang="en-US" b="1" dirty="0" sz="7200" lang="zh-TW">
              <a:solidFill>
                <a:prstClr val="white"/>
              </a:solidFill>
            </a:endParaRPr>
          </a:p>
          <a:p>
            <a:endParaRPr altLang="en-US" b="1" dirty="0" sz="7200" lang="zh-TW"/>
          </a:p>
        </p:txBody>
      </p:sp>
    </p:spTree>
  </p:cSld>
  <p:clrMapOvr>
    <a:masterClrMapping/>
  </p:clrMapOvr>
  <p:timing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標題 1"/>
          <p:cNvSpPr>
            <a:spLocks noGrp="1"/>
          </p:cNvSpPr>
          <p:nvPr>
            <p:ph type="title"/>
          </p:nvPr>
        </p:nvSpPr>
        <p:spPr>
          <a:xfrm>
            <a:off x="1051560" y="256124"/>
            <a:ext cx="7543800" cy="1450757"/>
          </a:xfrm>
        </p:spPr>
        <p:txBody>
          <a:bodyPr>
            <a:normAutofit fontScale="90000"/>
          </a:bodyPr>
          <a:p>
            <a:r>
              <a:rPr altLang="zh-TW" b="1" dirty="0" sz="6000" lang="en-US">
                <a:solidFill>
                  <a:schemeClr val="accent1">
                    <a:lumMod val="75000"/>
                  </a:schemeClr>
                </a:solidFill>
              </a:rPr>
              <a:t>Ok….Perhaps you would say….</a:t>
            </a:r>
            <a:endParaRPr altLang="en-US" b="1" dirty="0" sz="6000" lang="zh-TW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97181" name="內容版面配置區 4"/>
          <p:cNvPicPr>
            <a:picLocks noChangeAspect="1" noGrp="1"/>
          </p:cNvPicPr>
          <p:nvPr>
            <p:ph sz="half"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105469" y="2513020"/>
            <a:ext cx="2330368" cy="2770664"/>
          </a:xfrm>
        </p:spPr>
      </p:pic>
      <p:pic>
        <p:nvPicPr>
          <p:cNvPr id="2097182" name="內容版面配置區 5"/>
          <p:cNvPicPr>
            <a:picLocks noChangeAspect="1" noGrp="1"/>
          </p:cNvPicPr>
          <p:nvPr>
            <p:ph sz="half" idx="2"/>
          </p:nvPr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879377" y="2224586"/>
            <a:ext cx="4086696" cy="3493827"/>
          </a:xfrm>
        </p:spPr>
      </p:pic>
    </p:spTree>
  </p:cSld>
  <p:clrMapOvr>
    <a:masterClrMapping/>
  </p:clrMapOvr>
  <p:timing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標題 8"/>
          <p:cNvSpPr>
            <a:spLocks noGrp="1"/>
          </p:cNvSpPr>
          <p:nvPr>
            <p:ph type="title"/>
          </p:nvPr>
        </p:nvSpPr>
        <p:spPr>
          <a:xfrm>
            <a:off x="214953" y="377588"/>
            <a:ext cx="2690096" cy="2987040"/>
          </a:xfrm>
        </p:spPr>
        <p:txBody>
          <a:bodyPr>
            <a:noAutofit/>
          </a:bodyPr>
          <a:p>
            <a:r>
              <a:rPr altLang="zh-TW" b="1" dirty="0" sz="6600" lang="en-US"/>
              <a:t>Take away the job</a:t>
            </a:r>
            <a:endParaRPr altLang="en-US" b="1" dirty="0" sz="6600" lang="zh-TW"/>
          </a:p>
        </p:txBody>
      </p:sp>
      <p:pic>
        <p:nvPicPr>
          <p:cNvPr id="2097183" name="內容版面配置區 4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042296" y="2498726"/>
            <a:ext cx="1985963" cy="1724025"/>
          </a:xfrm>
        </p:spPr>
      </p:pic>
      <p:pic>
        <p:nvPicPr>
          <p:cNvPr id="2097184" name="圖片 5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3377822" y="682389"/>
            <a:ext cx="4944234" cy="5322627"/>
          </a:xfrm>
          <a:prstGeom prst="rect"/>
        </p:spPr>
      </p:pic>
      <p:pic>
        <p:nvPicPr>
          <p:cNvPr id="2097185" name="圖片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30276" y="4222750"/>
            <a:ext cx="3035267" cy="2634932"/>
          </a:xfrm>
          <a:prstGeom prst="rect"/>
        </p:spPr>
      </p:pic>
    </p:spTree>
  </p:cSld>
  <p:clrMapOvr>
    <a:masterClrMapping/>
  </p:clrMapOvr>
  <p:timing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6" name="圖片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8600" y="187960"/>
            <a:ext cx="2422478" cy="3229970"/>
          </a:xfrm>
          <a:prstGeom prst="rect"/>
        </p:spPr>
      </p:pic>
      <p:pic>
        <p:nvPicPr>
          <p:cNvPr id="2097187" name="圖片 2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2661315" y="3411941"/>
            <a:ext cx="3439235" cy="2906972"/>
          </a:xfrm>
          <a:prstGeom prst="rect"/>
        </p:spPr>
      </p:pic>
      <p:pic>
        <p:nvPicPr>
          <p:cNvPr id="2097188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854890" y="106998"/>
            <a:ext cx="3132186" cy="3318591"/>
          </a:xfrm>
          <a:prstGeom prst="rect"/>
        </p:spPr>
      </p:pic>
    </p:spTree>
  </p:cSld>
  <p:clrMapOvr>
    <a:masterClrMapping/>
  </p:clrMapOvr>
  <p:timing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內容版面配置區 2"/>
          <p:cNvSpPr>
            <a:spLocks noGrp="1"/>
          </p:cNvSpPr>
          <p:nvPr>
            <p:ph sz="half" idx="1"/>
          </p:nvPr>
        </p:nvSpPr>
        <p:spPr>
          <a:xfrm>
            <a:off x="822960" y="670560"/>
            <a:ext cx="3703320" cy="4649894"/>
          </a:xfrm>
        </p:spPr>
        <p:txBody>
          <a:bodyPr>
            <a:normAutofit fontScale="75000" lnSpcReduction="20000"/>
          </a:bodyPr>
          <a:p>
            <a:r>
              <a:rPr altLang="zh-TW" b="1" dirty="0" sz="6600" lang="en-US">
                <a:solidFill>
                  <a:schemeClr val="accent1">
                    <a:lumMod val="75000"/>
                  </a:schemeClr>
                </a:solidFill>
              </a:rPr>
              <a:t>In the </a:t>
            </a:r>
            <a:r>
              <a:rPr altLang="zh-TW" b="1" dirty="0" sz="6600" lang="en-US" smtClean="0">
                <a:solidFill>
                  <a:schemeClr val="accent1">
                    <a:lumMod val="75000"/>
                  </a:schemeClr>
                </a:solidFill>
              </a:rPr>
              <a:t>past</a:t>
            </a:r>
          </a:p>
          <a:p>
            <a:endParaRPr altLang="zh-TW" b="1" dirty="0" sz="4800" lang="en-US">
              <a:solidFill>
                <a:schemeClr val="accent1">
                  <a:lumMod val="75000"/>
                </a:schemeClr>
              </a:solidFill>
            </a:endParaRPr>
          </a:p>
          <a:p>
            <a:r>
              <a:rPr altLang="zh-TW" b="1" dirty="0" sz="4400" lang="en-US">
                <a:solidFill>
                  <a:srgbClr val="FF0000"/>
                </a:solidFill>
              </a:rPr>
              <a:t>1.only parts of industry be affected</a:t>
            </a:r>
          </a:p>
          <a:p>
            <a:r>
              <a:rPr altLang="zh-TW" b="1" dirty="0" sz="4400" lang="en-US">
                <a:solidFill>
                  <a:srgbClr val="FF0000"/>
                </a:solidFill>
              </a:rPr>
              <a:t>2.change slowly</a:t>
            </a:r>
          </a:p>
          <a:p>
            <a:r>
              <a:rPr altLang="zh-TW" b="1" dirty="0" sz="4400" lang="en-US">
                <a:solidFill>
                  <a:srgbClr val="FF0000"/>
                </a:solidFill>
              </a:rPr>
              <a:t>3.labors could change their career</a:t>
            </a:r>
          </a:p>
          <a:p>
            <a:pPr indent="0" marL="0">
              <a:buNone/>
            </a:pPr>
            <a:endParaRPr altLang="en-US" b="1" dirty="0" sz="4400" lang="zh-TW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48649" name="內容版面配置區 3"/>
          <p:cNvSpPr>
            <a:spLocks noGrp="1"/>
          </p:cNvSpPr>
          <p:nvPr>
            <p:ph sz="half" idx="2"/>
          </p:nvPr>
        </p:nvSpPr>
        <p:spPr>
          <a:xfrm>
            <a:off x="4663440" y="670560"/>
            <a:ext cx="3703320" cy="4649894"/>
          </a:xfrm>
        </p:spPr>
        <p:txBody>
          <a:bodyPr>
            <a:normAutofit fontScale="75000" lnSpcReduction="20000"/>
          </a:bodyPr>
          <a:p>
            <a:r>
              <a:rPr altLang="zh-TW" b="1" dirty="0" sz="6600" lang="en-US" smtClean="0">
                <a:solidFill>
                  <a:schemeClr val="accent1">
                    <a:lumMod val="75000"/>
                  </a:schemeClr>
                </a:solidFill>
              </a:rPr>
              <a:t>Nowadays</a:t>
            </a:r>
          </a:p>
          <a:p>
            <a:endParaRPr altLang="zh-TW" b="1" dirty="0" sz="4400" lang="en-US">
              <a:solidFill>
                <a:schemeClr val="accent1">
                  <a:lumMod val="75000"/>
                </a:schemeClr>
              </a:solidFill>
            </a:endParaRPr>
          </a:p>
          <a:p>
            <a:r>
              <a:rPr altLang="zh-TW" b="1" dirty="0" sz="4800" lang="en-US">
                <a:solidFill>
                  <a:srgbClr val="FF0000"/>
                </a:solidFill>
              </a:rPr>
              <a:t>1.all of industry be affected</a:t>
            </a:r>
          </a:p>
          <a:p>
            <a:r>
              <a:rPr altLang="zh-TW" b="1" dirty="0" sz="4800" lang="en-US">
                <a:solidFill>
                  <a:srgbClr val="FF0000"/>
                </a:solidFill>
              </a:rPr>
              <a:t>2.rapidly change</a:t>
            </a:r>
          </a:p>
          <a:p>
            <a:r>
              <a:rPr altLang="zh-TW" b="1" dirty="0" sz="4800" lang="en-US">
                <a:solidFill>
                  <a:srgbClr val="FF0000"/>
                </a:solidFill>
              </a:rPr>
              <a:t>3.a large number of unemployed people</a:t>
            </a:r>
            <a:endParaRPr altLang="en-US" b="1" dirty="0" sz="4800" lang="zh-TW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9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1035724" y="1428736"/>
            <a:ext cx="7387276" cy="4929222"/>
          </a:xfrm>
          <a:prstGeom prst="rect"/>
        </p:spPr>
      </p:pic>
      <p:sp>
        <p:nvSpPr>
          <p:cNvPr id="1048650" name="文字方塊 4"/>
          <p:cNvSpPr txBox="1"/>
          <p:nvPr/>
        </p:nvSpPr>
        <p:spPr>
          <a:xfrm>
            <a:off x="2000232" y="214290"/>
            <a:ext cx="5567681" cy="9931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6000" lang="en-US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Factory workers </a:t>
            </a:r>
            <a:endParaRPr altLang="en-US" b="1" dirty="0" sz="6000" lang="zh-TW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0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357158" y="2071678"/>
            <a:ext cx="3187182" cy="4249576"/>
          </a:xfrm>
          <a:prstGeom prst="rect"/>
        </p:spPr>
      </p:pic>
      <p:pic>
        <p:nvPicPr>
          <p:cNvPr id="2097191" name="圖片 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6000760" y="2000240"/>
            <a:ext cx="2392475" cy="4236674"/>
          </a:xfrm>
          <a:prstGeom prst="rect"/>
        </p:spPr>
      </p:pic>
      <p:sp>
        <p:nvSpPr>
          <p:cNvPr id="1048651" name="文字方塊 5"/>
          <p:cNvSpPr txBox="1"/>
          <p:nvPr/>
        </p:nvSpPr>
        <p:spPr>
          <a:xfrm>
            <a:off x="3786182" y="3000372"/>
            <a:ext cx="2049780" cy="15773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dirty="0" sz="10000" lang="en-US"/>
              <a:t>v.s.</a:t>
            </a:r>
            <a:endParaRPr altLang="en-US" dirty="0" sz="10000" lang="zh-TW"/>
          </a:p>
        </p:txBody>
      </p:sp>
      <p:sp>
        <p:nvSpPr>
          <p:cNvPr id="1048652" name="文字方塊 6"/>
          <p:cNvSpPr txBox="1"/>
          <p:nvPr/>
        </p:nvSpPr>
        <p:spPr>
          <a:xfrm>
            <a:off x="714348" y="6211669"/>
            <a:ext cx="1769884" cy="646331"/>
          </a:xfrm>
          <a:prstGeom prst="rect"/>
          <a:noFill/>
        </p:spPr>
        <p:txBody>
          <a:bodyPr rtlCol="0" wrap="square">
            <a:spAutoFit/>
          </a:bodyPr>
          <a:p>
            <a:r>
              <a:rPr altLang="zh-TW" b="1" dirty="0" sz="3600" lang="en-US"/>
              <a:t>Robot</a:t>
            </a:r>
            <a:r>
              <a:rPr altLang="zh-TW" dirty="0" sz="3600" lang="en-US"/>
              <a:t> </a:t>
            </a:r>
            <a:endParaRPr altLang="en-US" dirty="0" sz="3600" lang="zh-TW"/>
          </a:p>
        </p:txBody>
      </p:sp>
      <p:sp>
        <p:nvSpPr>
          <p:cNvPr id="1048653" name="文字方塊 7"/>
          <p:cNvSpPr txBox="1"/>
          <p:nvPr/>
        </p:nvSpPr>
        <p:spPr>
          <a:xfrm>
            <a:off x="5786446" y="6211669"/>
            <a:ext cx="3180080" cy="6248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3600" lang="en-US"/>
              <a:t>Human worker</a:t>
            </a:r>
            <a:endParaRPr altLang="en-US" b="1" dirty="0" sz="3600" lang="zh-TW"/>
          </a:p>
        </p:txBody>
      </p:sp>
      <p:sp>
        <p:nvSpPr>
          <p:cNvPr id="1048654" name="文字方塊 8"/>
          <p:cNvSpPr txBox="1"/>
          <p:nvPr/>
        </p:nvSpPr>
        <p:spPr>
          <a:xfrm>
            <a:off x="785786" y="214290"/>
            <a:ext cx="2367279" cy="7518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4400" lang="en-US"/>
              <a:t>24 hours</a:t>
            </a:r>
          </a:p>
        </p:txBody>
      </p:sp>
      <p:sp>
        <p:nvSpPr>
          <p:cNvPr id="1048655" name="文字方塊 9"/>
          <p:cNvSpPr txBox="1"/>
          <p:nvPr/>
        </p:nvSpPr>
        <p:spPr>
          <a:xfrm>
            <a:off x="1643042" y="1000108"/>
            <a:ext cx="1287779" cy="751841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4400" lang="en-US"/>
              <a:t>Rest</a:t>
            </a:r>
          </a:p>
        </p:txBody>
      </p:sp>
      <p:sp>
        <p:nvSpPr>
          <p:cNvPr id="1048656" name="文字方塊 10"/>
          <p:cNvSpPr txBox="1"/>
          <p:nvPr/>
        </p:nvSpPr>
        <p:spPr>
          <a:xfrm>
            <a:off x="6715140" y="1000108"/>
            <a:ext cx="1287779" cy="751841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4400" lang="en-US"/>
              <a:t>Rest</a:t>
            </a:r>
          </a:p>
        </p:txBody>
      </p:sp>
      <p:sp>
        <p:nvSpPr>
          <p:cNvPr id="1048657" name="文字方塊 11"/>
          <p:cNvSpPr txBox="1"/>
          <p:nvPr/>
        </p:nvSpPr>
        <p:spPr>
          <a:xfrm>
            <a:off x="5786446" y="214290"/>
            <a:ext cx="2049780" cy="7518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4400" lang="en-US"/>
              <a:t>8 hours</a:t>
            </a:r>
          </a:p>
        </p:txBody>
      </p:sp>
      <p:pic>
        <p:nvPicPr>
          <p:cNvPr id="2097192" name="圖片 12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929322" y="785794"/>
            <a:ext cx="714375" cy="952500"/>
          </a:xfrm>
          <a:prstGeom prst="rect"/>
        </p:spPr>
      </p:pic>
      <p:pic>
        <p:nvPicPr>
          <p:cNvPr id="2097193" name="圖片 13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928662" y="857232"/>
            <a:ext cx="714375" cy="952500"/>
          </a:xfrm>
          <a:prstGeom prst="rect"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4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742841" y="1869215"/>
            <a:ext cx="5857975" cy="4463219"/>
          </a:xfrm>
          <a:prstGeom prst="rect"/>
        </p:spPr>
      </p:pic>
      <p:sp>
        <p:nvSpPr>
          <p:cNvPr id="1048658" name="文字方塊 4"/>
          <p:cNvSpPr txBox="1"/>
          <p:nvPr/>
        </p:nvSpPr>
        <p:spPr>
          <a:xfrm>
            <a:off x="2328581" y="-609825"/>
            <a:ext cx="4486839" cy="2479040"/>
          </a:xfrm>
          <a:prstGeom prst="rect"/>
          <a:noFill/>
        </p:spPr>
        <p:txBody>
          <a:bodyPr rtlCol="0" wrap="square">
            <a:spAutoFit/>
          </a:bodyPr>
          <a:p>
            <a:r>
              <a:rPr altLang="zh-TW" dirty="0" sz="8000" lang="en-US" smtClean="0"/>
              <a:t>  Foxconn</a:t>
            </a:r>
            <a:endParaRPr altLang="zh-TW" dirty="0" sz="8000" lang="en-US"/>
          </a:p>
        </p:txBody>
      </p:sp>
    </p:spTree>
  </p:cSld>
  <p:clrMapOvr>
    <a:masterClrMapping/>
  </p:clrMapOvr>
  <p:timing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5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357818" y="2000240"/>
            <a:ext cx="3582824" cy="3734219"/>
          </a:xfrm>
          <a:prstGeom prst="rect"/>
        </p:spPr>
      </p:pic>
      <p:pic>
        <p:nvPicPr>
          <p:cNvPr id="2097196" name="圖片 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285720" y="2214554"/>
            <a:ext cx="3671861" cy="3441953"/>
          </a:xfrm>
          <a:prstGeom prst="rect"/>
        </p:spPr>
      </p:pic>
      <p:sp>
        <p:nvSpPr>
          <p:cNvPr id="1048659" name="向右箭號 5"/>
          <p:cNvSpPr/>
          <p:nvPr/>
        </p:nvSpPr>
        <p:spPr>
          <a:xfrm>
            <a:off x="4143372" y="3071810"/>
            <a:ext cx="1031905" cy="957129"/>
          </a:xfrm>
          <a:prstGeom prst="rightArrow"/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b="1" lang="zh-TW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標題 1"/>
          <p:cNvSpPr>
            <a:spLocks noGrp="1"/>
          </p:cNvSpPr>
          <p:nvPr>
            <p:ph type="ctrTitle"/>
          </p:nvPr>
        </p:nvSpPr>
        <p:spPr>
          <a:xfrm>
            <a:off x="0" y="1526878"/>
            <a:ext cx="4269325" cy="1080521"/>
          </a:xfrm>
        </p:spPr>
        <p:txBody>
          <a:bodyPr>
            <a:normAutofit fontScale="90000"/>
          </a:bodyPr>
          <a:p>
            <a:r>
              <a:rPr b="1" dirty="0" sz="6000" lang="en-GB"/>
              <a:t>JOB KILLERS?</a:t>
            </a:r>
          </a:p>
        </p:txBody>
      </p:sp>
      <p:sp>
        <p:nvSpPr>
          <p:cNvPr id="1048661" name="副標題 2"/>
          <p:cNvSpPr>
            <a:spLocks noGrp="1"/>
          </p:cNvSpPr>
          <p:nvPr>
            <p:ph type="subTitle" idx="1"/>
          </p:nvPr>
        </p:nvSpPr>
        <p:spPr>
          <a:xfrm>
            <a:off x="4831940" y="4500570"/>
            <a:ext cx="4312060" cy="1489587"/>
          </a:xfrm>
        </p:spPr>
        <p:txBody>
          <a:bodyPr>
            <a:normAutofit fontScale="73611" lnSpcReduction="20000"/>
          </a:bodyPr>
          <a:p>
            <a:r>
              <a:rPr b="1" dirty="0" sz="7200" lang="en-GB">
                <a:solidFill>
                  <a:schemeClr val="tx1"/>
                </a:solidFill>
              </a:rPr>
              <a:t>Job Creators?</a:t>
            </a:r>
          </a:p>
        </p:txBody>
      </p:sp>
      <p:pic>
        <p:nvPicPr>
          <p:cNvPr id="2097197" name="圖片 4" descr="File:Robots empaquetado automatico.jpg - Wikimedia Commons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4831940" y="755891"/>
            <a:ext cx="3963369" cy="3337725"/>
          </a:xfrm>
          <a:prstGeom prst="rect"/>
        </p:spPr>
      </p:pic>
      <p:pic>
        <p:nvPicPr>
          <p:cNvPr id="2097198" name="圖片 5" descr="Description Honda prototype robots Honda Collection Hall.jpg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285720" y="2857496"/>
            <a:ext cx="4214842" cy="3259856"/>
          </a:xfrm>
          <a:prstGeom prst="rect"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標題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Autofit/>
          </a:bodyPr>
          <a:p>
            <a:pPr algn="ctr"/>
            <a:r>
              <a:rPr b="1" dirty="0" sz="9600" lang="en-GB"/>
              <a:t>3D</a:t>
            </a:r>
          </a:p>
        </p:txBody>
      </p:sp>
      <p:sp>
        <p:nvSpPr>
          <p:cNvPr id="1048663" name="文字方塊 4"/>
          <p:cNvSpPr txBox="1"/>
          <p:nvPr/>
        </p:nvSpPr>
        <p:spPr>
          <a:xfrm>
            <a:off x="285720" y="2285992"/>
            <a:ext cx="2278626" cy="10693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6600" lang="en-GB">
                <a:solidFill>
                  <a:srgbClr val="00B0F0"/>
                </a:solidFill>
              </a:rPr>
              <a:t>Dirty</a:t>
            </a:r>
          </a:p>
        </p:txBody>
      </p:sp>
      <p:sp>
        <p:nvSpPr>
          <p:cNvPr id="1048664" name="文字方塊 5"/>
          <p:cNvSpPr txBox="1"/>
          <p:nvPr/>
        </p:nvSpPr>
        <p:spPr>
          <a:xfrm>
            <a:off x="2699792" y="4869160"/>
            <a:ext cx="4029564" cy="20472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6600" lang="en-GB">
                <a:solidFill>
                  <a:srgbClr val="7030A0"/>
                </a:solidFill>
              </a:rPr>
              <a:t>Dangerous</a:t>
            </a:r>
          </a:p>
        </p:txBody>
      </p:sp>
      <p:sp>
        <p:nvSpPr>
          <p:cNvPr id="1048665" name="文字方塊 6"/>
          <p:cNvSpPr txBox="1"/>
          <p:nvPr/>
        </p:nvSpPr>
        <p:spPr>
          <a:xfrm>
            <a:off x="7092280" y="2420888"/>
            <a:ext cx="2156952" cy="106934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6600" lang="en-GB">
                <a:solidFill>
                  <a:schemeClr val="accent2">
                    <a:lumMod val="60000"/>
                    <a:lumOff val="40000"/>
                  </a:schemeClr>
                </a:solidFill>
              </a:rPr>
              <a:t>Dull</a:t>
            </a:r>
          </a:p>
        </p:txBody>
      </p:sp>
      <p:pic>
        <p:nvPicPr>
          <p:cNvPr id="2097199" name="圖片 9" descr="Foxconn throwing all the other numbers out of whack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571736" y="1928802"/>
            <a:ext cx="4068712" cy="3054090"/>
          </a:xfrm>
          <a:prstGeom prst="rect"/>
        </p:spPr>
      </p:pic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id="9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id="13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標題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229600" cy="1143000"/>
          </a:xfrm>
        </p:spPr>
        <p:txBody>
          <a:bodyPr>
            <a:normAutofit fontScale="90000"/>
          </a:bodyPr>
          <a:p>
            <a:pPr algn="ctr"/>
            <a:r>
              <a:rPr b="1" dirty="0" sz="6600" lang="en-GB"/>
              <a:t>Benefits Bring by Robots</a:t>
            </a:r>
          </a:p>
        </p:txBody>
      </p:sp>
      <p:sp>
        <p:nvSpPr>
          <p:cNvPr id="1048667" name="內容版面配置區 2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4525963"/>
          </a:xfrm>
        </p:spPr>
        <p:txBody>
          <a:bodyPr>
            <a:noAutofit/>
          </a:bodyPr>
          <a:p>
            <a:pPr>
              <a:buFont typeface="Courier New" panose="02070309020205020404" pitchFamily="49" charset="0"/>
              <a:buChar char="o"/>
            </a:pPr>
            <a:r>
              <a:rPr b="1" dirty="0" sz="3600" lang="en-GB"/>
              <a:t>works in areas that would be unsafe for humans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3600" lang="en-GB"/>
              <a:t>works that would not be economically viable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3600" lang="en-GB"/>
              <a:t>works that would be impossible for humans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3600" lang="en-GB"/>
              <a:t>Solve social issue</a:t>
            </a:r>
            <a:r>
              <a:rPr b="1" dirty="0" sz="4000" lang="en-GB"/>
              <a:t>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標題 1"/>
          <p:cNvSpPr>
            <a:spLocks noGrp="1"/>
          </p:cNvSpPr>
          <p:nvPr>
            <p:ph type="title"/>
          </p:nvPr>
        </p:nvSpPr>
        <p:spPr>
          <a:xfrm>
            <a:off x="1285852" y="5000636"/>
            <a:ext cx="3388442" cy="1019637"/>
          </a:xfrm>
        </p:spPr>
        <p:txBody>
          <a:bodyPr>
            <a:normAutofit fontScale="90000"/>
          </a:bodyPr>
          <a:p>
            <a:r>
              <a:rPr b="1" dirty="0" lang="en-GB">
                <a:latin typeface="+mn-lt"/>
              </a:rPr>
              <a:t>Our Ancestors</a:t>
            </a:r>
          </a:p>
        </p:txBody>
      </p:sp>
      <p:pic>
        <p:nvPicPr>
          <p:cNvPr id="2097200" name="內容版面配置區 3" descr="Description Potato harvest and farmers Dieng.jpg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16858" y="691585"/>
            <a:ext cx="4791246" cy="3927040"/>
          </a:xfrm>
        </p:spPr>
      </p:pic>
      <p:pic>
        <p:nvPicPr>
          <p:cNvPr id="2097201" name="圖片 4" descr="Para descargar vectores en formato “.Eps” de dibujos de negocios ...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500694" y="857232"/>
            <a:ext cx="2928958" cy="3857652"/>
          </a:xfrm>
          <a:prstGeom prst="rect"/>
        </p:spPr>
      </p:pic>
      <p:sp>
        <p:nvSpPr>
          <p:cNvPr id="1048669" name="文字方塊 5"/>
          <p:cNvSpPr txBox="1"/>
          <p:nvPr/>
        </p:nvSpPr>
        <p:spPr>
          <a:xfrm>
            <a:off x="5572132" y="5235153"/>
            <a:ext cx="3071834" cy="7694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4400" lang="en-GB"/>
              <a:t>Us</a:t>
            </a: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7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b="1" dirty="0" sz="6600" lang="en-GB"/>
              <a:t>Jobs Create by Robots</a:t>
            </a:r>
          </a:p>
        </p:txBody>
      </p:sp>
      <p:sp>
        <p:nvSpPr>
          <p:cNvPr id="1048671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>
              <a:buFont typeface="Courier New" panose="02070309020205020404" pitchFamily="49" charset="0"/>
              <a:buChar char="o"/>
            </a:pPr>
            <a:r>
              <a:rPr b="1" dirty="0" sz="4000" lang="en-GB"/>
              <a:t>To design robots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4000" lang="en-GB"/>
              <a:t>To build robots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4000" lang="en-GB"/>
              <a:t>To fix robots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b="1" dirty="0" sz="4000" lang="en-GB"/>
              <a:t>To update the data of </a:t>
            </a:r>
          </a:p>
          <a:p>
            <a:pPr indent="0" marL="0">
              <a:buNone/>
            </a:pPr>
            <a:r>
              <a:rPr b="1" dirty="0" sz="4000" lang="en-GB"/>
              <a:t>   robots</a:t>
            </a:r>
          </a:p>
        </p:txBody>
      </p:sp>
      <p:pic>
        <p:nvPicPr>
          <p:cNvPr id="2097202" name="圖片 3" descr="File:Nao robot, Jaume University.jpg - Wikimedia Commons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6037732" y="2240932"/>
            <a:ext cx="2958745" cy="2469626"/>
          </a:xfrm>
          <a:prstGeom prst="rect"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標題 1"/>
          <p:cNvSpPr>
            <a:spLocks noGrp="1"/>
          </p:cNvSpPr>
          <p:nvPr>
            <p:ph type="ctrTitle"/>
          </p:nvPr>
        </p:nvSpPr>
        <p:spPr>
          <a:xfrm>
            <a:off x="0" y="428604"/>
            <a:ext cx="7058020" cy="1470025"/>
          </a:xfrm>
        </p:spPr>
        <p:txBody>
          <a:bodyPr>
            <a:normAutofit fontScale="90000"/>
          </a:bodyPr>
          <a:p>
            <a:r>
              <a:rPr altLang="zh-TW" b="1" dirty="0" lang="en-US"/>
              <a:t> </a:t>
            </a:r>
            <a:r>
              <a:rPr altLang="zh-TW" b="1" dirty="0" lang="en-US" smtClean="0"/>
              <a:t>  Good </a:t>
            </a:r>
            <a:r>
              <a:rPr altLang="zh-TW" b="1" dirty="0" lang="en-US" smtClean="0"/>
              <a:t>Economy</a:t>
            </a:r>
            <a:endParaRPr altLang="en-US" b="1" dirty="0" lang="zh-TW"/>
          </a:p>
        </p:txBody>
      </p:sp>
      <p:pic>
        <p:nvPicPr>
          <p:cNvPr id="2097203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785786" y="1857364"/>
            <a:ext cx="7858180" cy="4500594"/>
          </a:xfrm>
          <a:prstGeom prst="rect"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標題 1"/>
          <p:cNvSpPr>
            <a:spLocks noGrp="1"/>
          </p:cNvSpPr>
          <p:nvPr>
            <p:ph type="title"/>
          </p:nvPr>
        </p:nvSpPr>
        <p:spPr>
          <a:xfrm>
            <a:off x="857224" y="357166"/>
            <a:ext cx="7543800" cy="1450757"/>
          </a:xfrm>
        </p:spPr>
        <p:txBody>
          <a:bodyPr>
            <a:normAutofit/>
          </a:bodyPr>
          <a:p>
            <a:r>
              <a:rPr altLang="zh-TW" b="1" dirty="0" sz="7200" lang="en-US" smtClean="0"/>
              <a:t>Created Job</a:t>
            </a:r>
            <a:endParaRPr altLang="en-US" b="1" dirty="0" sz="7200" lang="zh-TW"/>
          </a:p>
        </p:txBody>
      </p:sp>
      <p:pic>
        <p:nvPicPr>
          <p:cNvPr id="2097204" name="內容版面配置區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142976" y="1857364"/>
            <a:ext cx="6788944" cy="4525963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altLang="zh-TW" b="1" dirty="0" sz="6600" lang="en-US" smtClean="0"/>
              <a:t>More Competitive</a:t>
            </a:r>
            <a:endParaRPr altLang="en-US" b="1" dirty="0" sz="6600" lang="zh-TW"/>
          </a:p>
        </p:txBody>
      </p:sp>
      <p:pic>
        <p:nvPicPr>
          <p:cNvPr id="2097205" name="內容版面配置區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27384" y="2104720"/>
            <a:ext cx="4689231" cy="3516923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標題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543800" cy="1450757"/>
          </a:xfrm>
        </p:spPr>
        <p:txBody>
          <a:bodyPr>
            <a:normAutofit fontScale="90000"/>
          </a:bodyPr>
          <a:p>
            <a:r>
              <a:rPr altLang="zh-TW" b="1" dirty="0" sz="6000" lang="en-US"/>
              <a:t>High consuming power</a:t>
            </a:r>
            <a:r>
              <a:rPr altLang="zh-TW" dirty="0" sz="6000" lang="en-US"/>
              <a:t> </a:t>
            </a:r>
            <a:endParaRPr altLang="en-US" dirty="0" sz="6000" lang="zh-TW"/>
          </a:p>
        </p:txBody>
      </p:sp>
      <p:pic>
        <p:nvPicPr>
          <p:cNvPr id="2097206" name="內容版面配置區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357290" y="1857364"/>
            <a:ext cx="6034617" cy="4525963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7" name="內容版面配置區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00034" y="1500174"/>
            <a:ext cx="8083580" cy="4857784"/>
          </a:xfrm>
          <a:prstGeom prst="rect"/>
        </p:spPr>
      </p:pic>
      <p:sp>
        <p:nvSpPr>
          <p:cNvPr id="1048676" name="標題 1"/>
          <p:cNvSpPr txBox="1"/>
          <p:nvPr/>
        </p:nvSpPr>
        <p:spPr>
          <a:xfrm>
            <a:off x="571472" y="500042"/>
            <a:ext cx="8143932" cy="1143008"/>
          </a:xfrm>
          <a:prstGeom prst="rect"/>
        </p:spPr>
        <p:txBody>
          <a:bodyPr/>
          <a:p>
            <a:pPr algn="l" defTabSz="914400" eaLnBrk="1" fontAlgn="auto" hangingPunct="1" indent="0" latinLnBrk="0" lvl="0" marL="0" marR="0" rtl="0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zh-TW" baseline="0" b="1" cap="none" dirty="0" sz="7200" i="0" kern="1200" kumimoji="0" lang="en-US" noProof="0" normalizeH="0" spc="-50" strike="noStrike" u="none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Good Life</a:t>
            </a:r>
            <a:endParaRPr altLang="en-US" baseline="0" b="1" cap="none" dirty="0" sz="7200" i="0" kern="1200" kumimoji="0" lang="zh-TW" noProof="0" normalizeH="0" spc="-50" strike="noStrike" u="none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8" name="圖片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285984" y="1928802"/>
            <a:ext cx="4393404" cy="4355395"/>
          </a:xfrm>
          <a:prstGeom prst="rect"/>
        </p:spPr>
      </p:pic>
      <p:sp>
        <p:nvSpPr>
          <p:cNvPr id="1048677" name="文字方塊 4"/>
          <p:cNvSpPr txBox="1"/>
          <p:nvPr/>
        </p:nvSpPr>
        <p:spPr>
          <a:xfrm>
            <a:off x="2071670" y="642918"/>
            <a:ext cx="5821680" cy="11709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TW" b="1" dirty="0" sz="7200" lang="en-US"/>
              <a:t>Indispensable</a:t>
            </a:r>
            <a:endParaRPr altLang="en-US" b="1" dirty="0" sz="7200" lang="zh-TW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內容版面配置區 2"/>
          <p:cNvSpPr>
            <a:spLocks noGrp="1"/>
          </p:cNvSpPr>
          <p:nvPr>
            <p:ph idx="1"/>
          </p:nvPr>
        </p:nvSpPr>
        <p:spPr>
          <a:xfrm>
            <a:off x="895627" y="1951326"/>
            <a:ext cx="8572062" cy="2817782"/>
          </a:xfrm>
        </p:spPr>
        <p:txBody>
          <a:bodyPr>
            <a:noAutofit/>
          </a:bodyPr>
          <a:p>
            <a:pPr indent="0" marL="0">
              <a:buNone/>
            </a:pPr>
            <a:r>
              <a:rPr altLang="zh-TW" b="1" dirty="0" sz="8800" lang="en-US"/>
              <a:t>Thank you for your listening</a:t>
            </a:r>
            <a:endParaRPr altLang="en-US" b="1" dirty="0" sz="8800" lang="zh-TW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lastClr="FFFFFF" val="window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algn="br" blurRad="38100" dir="2700000" dist="25400" rotWithShape="0">
              <a:srgbClr val="000000">
                <a:alpha val="60000"/>
              </a:srgbClr>
            </a:outerShdw>
          </a:effectLst>
        </a:effectStyle>
        <a:effectStyle>
          <a:effectLst>
            <a:outerShdw algn="br" blurRad="44450" dir="2700000" dist="254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幻灯片 1</dc:title>
  <dc:creator>win8</dc:creator>
  <cp:lastModifiedBy>win8</cp:lastModifiedBy>
  <dcterms:created xsi:type="dcterms:W3CDTF">2016-10-14T07:43:29Z</dcterms:created>
  <dcterms:modified xsi:type="dcterms:W3CDTF">2016-10-20T15:57:41Z</dcterms:modified>
</cp:coreProperties>
</file>