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Lst>
  <p:notesMasterIdLst>
    <p:notesMasterId r:id="rId29"/>
  </p:notesMasterIdLst>
  <p:sldIdLst>
    <p:sldId id="256" r:id="rId2"/>
    <p:sldId id="257" r:id="rId3"/>
    <p:sldId id="258" r:id="rId4"/>
    <p:sldId id="259" r:id="rId5"/>
    <p:sldId id="260" r:id="rId6"/>
    <p:sldId id="265" r:id="rId7"/>
    <p:sldId id="264" r:id="rId8"/>
    <p:sldId id="263" r:id="rId9"/>
    <p:sldId id="262" r:id="rId10"/>
    <p:sldId id="261" r:id="rId11"/>
    <p:sldId id="266" r:id="rId12"/>
    <p:sldId id="267" r:id="rId13"/>
    <p:sldId id="268" r:id="rId14"/>
    <p:sldId id="269" r:id="rId15"/>
    <p:sldId id="270" r:id="rId16"/>
    <p:sldId id="271" r:id="rId17"/>
    <p:sldId id="272" r:id="rId18"/>
    <p:sldId id="273" r:id="rId19"/>
    <p:sldId id="274" r:id="rId20"/>
    <p:sldId id="275" r:id="rId21"/>
    <p:sldId id="277" r:id="rId22"/>
    <p:sldId id="278" r:id="rId23"/>
    <p:sldId id="279" r:id="rId24"/>
    <p:sldId id="280" r:id="rId25"/>
    <p:sldId id="281" r:id="rId26"/>
    <p:sldId id="282" r:id="rId27"/>
    <p:sldId id="283" r:id="rId28"/>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26" y="-4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287359-FB1C-4C5B-8301-A57D11FF9948}" type="datetimeFigureOut">
              <a:rPr lang="zh-TW" altLang="en-US" smtClean="0"/>
              <a:t>2017/12/20</a:t>
            </a:fld>
            <a:endParaRPr lang="zh-TW" altLang="en-US"/>
          </a:p>
        </p:txBody>
      </p:sp>
      <p:sp>
        <p:nvSpPr>
          <p:cNvPr id="4" name="投影片圖像版面配置區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8F023E-01C4-45D0-9F13-B4F6593C1C49}" type="slidenum">
              <a:rPr lang="zh-TW" altLang="en-US" smtClean="0"/>
              <a:t>‹#›</a:t>
            </a:fld>
            <a:endParaRPr lang="zh-TW" altLang="en-US"/>
          </a:p>
        </p:txBody>
      </p:sp>
    </p:spTree>
    <p:extLst>
      <p:ext uri="{BB962C8B-B14F-4D97-AF65-F5344CB8AC3E}">
        <p14:creationId xmlns:p14="http://schemas.microsoft.com/office/powerpoint/2010/main" val="17729783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8F023E-01C4-45D0-9F13-B4F6593C1C49}" type="slidenum">
              <a:rPr lang="zh-TW" altLang="en-US" smtClean="0"/>
              <a:t>18</a:t>
            </a:fld>
            <a:endParaRPr lang="zh-TW" altLang="en-US"/>
          </a:p>
        </p:txBody>
      </p:sp>
    </p:spTree>
    <p:extLst>
      <p:ext uri="{BB962C8B-B14F-4D97-AF65-F5344CB8AC3E}">
        <p14:creationId xmlns:p14="http://schemas.microsoft.com/office/powerpoint/2010/main" val="176853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8F023E-01C4-45D0-9F13-B4F6593C1C49}" type="slidenum">
              <a:rPr lang="zh-TW" altLang="en-US" smtClean="0"/>
              <a:t>19</a:t>
            </a:fld>
            <a:endParaRPr lang="zh-TW" altLang="en-US"/>
          </a:p>
        </p:txBody>
      </p:sp>
    </p:spTree>
    <p:extLst>
      <p:ext uri="{BB962C8B-B14F-4D97-AF65-F5344CB8AC3E}">
        <p14:creationId xmlns:p14="http://schemas.microsoft.com/office/powerpoint/2010/main" val="8732650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878F023E-01C4-45D0-9F13-B4F6593C1C49}" type="slidenum">
              <a:rPr lang="zh-TW" altLang="en-US" smtClean="0"/>
              <a:t>20</a:t>
            </a:fld>
            <a:endParaRPr lang="zh-TW" altLang="en-US"/>
          </a:p>
        </p:txBody>
      </p:sp>
    </p:spTree>
    <p:extLst>
      <p:ext uri="{BB962C8B-B14F-4D97-AF65-F5344CB8AC3E}">
        <p14:creationId xmlns:p14="http://schemas.microsoft.com/office/powerpoint/2010/main" val="3774290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14" name="標題 13"/>
          <p:cNvSpPr>
            <a:spLocks noGrp="1"/>
          </p:cNvSpPr>
          <p:nvPr>
            <p:ph type="ctrTitle"/>
          </p:nvPr>
        </p:nvSpPr>
        <p:spPr>
          <a:xfrm>
            <a:off x="1432560" y="359898"/>
            <a:ext cx="7406640" cy="1472184"/>
          </a:xfrm>
        </p:spPr>
        <p:txBody>
          <a:bodyPr anchor="b"/>
          <a:lstStyle>
            <a:lvl1pPr algn="l">
              <a:defRPr/>
            </a:lvl1pPr>
            <a:extLst/>
          </a:lstStyle>
          <a:p>
            <a:r>
              <a:rPr kumimoji="0" lang="zh-TW" altLang="en-US" smtClean="0"/>
              <a:t>按一下以編輯母片標題樣式</a:t>
            </a:r>
            <a:endParaRPr kumimoji="0" lang="en-US"/>
          </a:p>
        </p:txBody>
      </p:sp>
      <p:sp>
        <p:nvSpPr>
          <p:cNvPr id="22" name="副標題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zh-TW" altLang="en-US" smtClean="0"/>
              <a:t>按一下以編輯母片副標題樣式</a:t>
            </a:r>
            <a:endParaRPr kumimoji="0" lang="en-US"/>
          </a:p>
        </p:txBody>
      </p:sp>
      <p:sp>
        <p:nvSpPr>
          <p:cNvPr id="7" name="日期版面配置區 6"/>
          <p:cNvSpPr>
            <a:spLocks noGrp="1"/>
          </p:cNvSpPr>
          <p:nvPr>
            <p:ph type="dt" sz="half" idx="10"/>
          </p:nvPr>
        </p:nvSpPr>
        <p:spPr/>
        <p:txBody>
          <a:bodyPr/>
          <a:lstStyle/>
          <a:p>
            <a:fld id="{2B47BDD0-34E6-4462-ACCC-023F130338D6}" type="datetimeFigureOut">
              <a:rPr lang="zh-TW" altLang="en-US" smtClean="0"/>
              <a:t>2017/12/20</a:t>
            </a:fld>
            <a:endParaRPr lang="zh-TW" altLang="en-US"/>
          </a:p>
        </p:txBody>
      </p:sp>
      <p:sp>
        <p:nvSpPr>
          <p:cNvPr id="20" name="頁尾版面配置區 19"/>
          <p:cNvSpPr>
            <a:spLocks noGrp="1"/>
          </p:cNvSpPr>
          <p:nvPr>
            <p:ph type="ftr" sz="quarter" idx="11"/>
          </p:nvPr>
        </p:nvSpPr>
        <p:spPr/>
        <p:txBody>
          <a:bodyPr/>
          <a:lstStyle/>
          <a:p>
            <a:endParaRPr lang="zh-TW" altLang="en-US"/>
          </a:p>
        </p:txBody>
      </p:sp>
      <p:sp>
        <p:nvSpPr>
          <p:cNvPr id="10" name="投影片編號版面配置區 9"/>
          <p:cNvSpPr>
            <a:spLocks noGrp="1"/>
          </p:cNvSpPr>
          <p:nvPr>
            <p:ph type="sldNum" sz="quarter" idx="12"/>
          </p:nvPr>
        </p:nvSpPr>
        <p:spPr/>
        <p:txBody>
          <a:bodyPr/>
          <a:lstStyle/>
          <a:p>
            <a:fld id="{82F1D839-0429-40F3-BB68-0414D59701D3}" type="slidenum">
              <a:rPr lang="zh-TW" altLang="en-US" smtClean="0"/>
              <a:t>‹#›</a:t>
            </a:fld>
            <a:endParaRPr lang="zh-TW" altLang="en-US"/>
          </a:p>
        </p:txBody>
      </p:sp>
      <p:sp>
        <p:nvSpPr>
          <p:cNvPr id="8" name="橢圓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橢圓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內容版面配置區 2"/>
          <p:cNvSpPr>
            <a:spLocks noGrp="1"/>
          </p:cNvSpPr>
          <p:nvPr>
            <p:ph idx="1"/>
          </p:nvPr>
        </p:nvSpPr>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2B47BDD0-34E6-4462-ACCC-023F130338D6}" type="datetimeFigureOut">
              <a:rPr lang="zh-TW" altLang="en-US" smtClean="0"/>
              <a:t>2017/12/20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2F1D839-0429-40F3-BB68-0414D59701D3}" type="slidenum">
              <a:rPr lang="zh-TW" altLang="en-US" smtClean="0"/>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7" name="矩形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標題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zh-TW" altLang="en-US" smtClean="0"/>
              <a:t>按一下以編輯母片文字樣式</a:t>
            </a:r>
          </a:p>
        </p:txBody>
      </p:sp>
      <p:sp>
        <p:nvSpPr>
          <p:cNvPr id="4" name="日期版面配置區 3"/>
          <p:cNvSpPr>
            <a:spLocks noGrp="1"/>
          </p:cNvSpPr>
          <p:nvPr>
            <p:ph type="dt" sz="half" idx="10"/>
          </p:nvPr>
        </p:nvSpPr>
        <p:spPr/>
        <p:txBody>
          <a:bodyPr/>
          <a:lstStyle/>
          <a:p>
            <a:fld id="{2B47BDD0-34E6-4462-ACCC-023F130338D6}" type="datetimeFigureOut">
              <a:rPr lang="zh-TW" altLang="en-US" smtClean="0"/>
              <a:t>2017/12/20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2F1D839-0429-40F3-BB68-0414D59701D3}" type="slidenum">
              <a:rPr lang="zh-TW" altLang="en-US" smtClean="0"/>
              <a:t>‹#›</a:t>
            </a:fld>
            <a:endParaRPr lang="zh-TW" altLang="en-US"/>
          </a:p>
        </p:txBody>
      </p:sp>
      <p:sp>
        <p:nvSpPr>
          <p:cNvPr id="10" name="矩形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橢圓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橢圓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435608" y="274320"/>
            <a:ext cx="7498080" cy="1143000"/>
          </a:xfrm>
        </p:spPr>
        <p:txBody>
          <a:bodyPr/>
          <a:lstStyle/>
          <a:p>
            <a:r>
              <a:rPr kumimoji="0" lang="zh-TW" altLang="en-US" smtClean="0"/>
              <a:t>按一下以編輯母片標題樣式</a:t>
            </a:r>
            <a:endParaRPr kumimoji="0" lang="en-US"/>
          </a:p>
        </p:txBody>
      </p:sp>
      <p:sp>
        <p:nvSpPr>
          <p:cNvPr id="3" name="內容版面配置區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內容版面配置區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fld id="{2B47BDD0-34E6-4462-ACCC-023F130338D6}" type="datetimeFigureOut">
              <a:rPr lang="zh-TW" altLang="en-US" smtClean="0"/>
              <a:t>2017/12/20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2F1D839-0429-40F3-BB68-0414D59701D3}" type="slidenum">
              <a:rPr lang="zh-TW" altLang="en-US" smtClean="0"/>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TW" altLang="en-US" smtClean="0"/>
              <a:t>按一下以編輯母片文字樣式</a:t>
            </a:r>
          </a:p>
        </p:txBody>
      </p:sp>
      <p:sp>
        <p:nvSpPr>
          <p:cNvPr id="4" name="文字版面配置區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TW" altLang="en-US" smtClean="0"/>
              <a:t>按一下以編輯母片文字樣式</a:t>
            </a:r>
          </a:p>
        </p:txBody>
      </p:sp>
      <p:sp>
        <p:nvSpPr>
          <p:cNvPr id="5" name="內容版面配置區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6" name="內容版面配置區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日期版面配置區 6"/>
          <p:cNvSpPr>
            <a:spLocks noGrp="1"/>
          </p:cNvSpPr>
          <p:nvPr>
            <p:ph type="dt" sz="half" idx="10"/>
          </p:nvPr>
        </p:nvSpPr>
        <p:spPr/>
        <p:txBody>
          <a:bodyPr/>
          <a:lstStyle/>
          <a:p>
            <a:fld id="{2B47BDD0-34E6-4462-ACCC-023F130338D6}" type="datetimeFigureOut">
              <a:rPr lang="zh-TW" altLang="en-US" smtClean="0"/>
              <a:t>2017/12/20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82F1D839-0429-40F3-BB68-0414D59701D3}" type="slidenum">
              <a:rPr lang="zh-TW" altLang="en-US" smtClean="0"/>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1435608" y="274320"/>
            <a:ext cx="7498080" cy="1143000"/>
          </a:xfrm>
        </p:spPr>
        <p:txBody>
          <a:bodyPr anchor="ctr"/>
          <a:lstStyle/>
          <a:p>
            <a:r>
              <a:rPr kumimoji="0" lang="zh-TW" altLang="en-US" smtClean="0"/>
              <a:t>按一下以編輯母片標題樣式</a:t>
            </a:r>
            <a:endParaRPr kumimoji="0" lang="en-US"/>
          </a:p>
        </p:txBody>
      </p:sp>
      <p:sp>
        <p:nvSpPr>
          <p:cNvPr id="3" name="日期版面配置區 2"/>
          <p:cNvSpPr>
            <a:spLocks noGrp="1"/>
          </p:cNvSpPr>
          <p:nvPr>
            <p:ph type="dt" sz="half" idx="10"/>
          </p:nvPr>
        </p:nvSpPr>
        <p:spPr/>
        <p:txBody>
          <a:bodyPr/>
          <a:lstStyle/>
          <a:p>
            <a:fld id="{2B47BDD0-34E6-4462-ACCC-023F130338D6}" type="datetimeFigureOut">
              <a:rPr lang="zh-TW" altLang="en-US" smtClean="0"/>
              <a:t>2017/12/20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82F1D839-0429-40F3-BB68-0414D59701D3}" type="slidenum">
              <a:rPr lang="zh-TW" altLang="en-US" smtClean="0"/>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矩形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日期版面配置區 1"/>
          <p:cNvSpPr>
            <a:spLocks noGrp="1"/>
          </p:cNvSpPr>
          <p:nvPr>
            <p:ph type="dt" sz="half" idx="10"/>
          </p:nvPr>
        </p:nvSpPr>
        <p:spPr/>
        <p:txBody>
          <a:bodyPr/>
          <a:lstStyle/>
          <a:p>
            <a:fld id="{2B47BDD0-34E6-4462-ACCC-023F130338D6}" type="datetimeFigureOut">
              <a:rPr lang="zh-TW" altLang="en-US" smtClean="0"/>
              <a:t>2017/12/20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82F1D839-0429-40F3-BB68-0414D59701D3}" type="slidenum">
              <a:rPr lang="zh-TW" altLang="en-US" smtClean="0"/>
              <a:t>‹#›</a:t>
            </a:fld>
            <a:endParaRPr lang="zh-TW" altLang="en-US"/>
          </a:p>
        </p:txBody>
      </p:sp>
      <p:sp>
        <p:nvSpPr>
          <p:cNvPr id="6" name="矩形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zh-TW" altLang="en-US" smtClean="0"/>
              <a:t>按一下以編輯母片標題樣式</a:t>
            </a:r>
            <a:endParaRPr kumimoji="0" lang="en-US"/>
          </a:p>
        </p:txBody>
      </p:sp>
      <p:sp>
        <p:nvSpPr>
          <p:cNvPr id="3" name="文字版面配置區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zh-TW" altLang="en-US" smtClean="0"/>
              <a:t>按一下以編輯母片文字樣式</a:t>
            </a:r>
          </a:p>
        </p:txBody>
      </p:sp>
      <p:sp>
        <p:nvSpPr>
          <p:cNvPr id="4" name="內容版面配置區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5" name="日期版面配置區 4"/>
          <p:cNvSpPr>
            <a:spLocks noGrp="1"/>
          </p:cNvSpPr>
          <p:nvPr>
            <p:ph type="dt" sz="half" idx="10"/>
          </p:nvPr>
        </p:nvSpPr>
        <p:spPr/>
        <p:txBody>
          <a:bodyPr/>
          <a:lstStyle/>
          <a:p>
            <a:fld id="{2B47BDD0-34E6-4462-ACCC-023F130338D6}" type="datetimeFigureOut">
              <a:rPr lang="zh-TW" altLang="en-US" smtClean="0"/>
              <a:t>2017/12/20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2F1D839-0429-40F3-BB68-0414D59701D3}" type="slidenum">
              <a:rPr lang="zh-TW" altLang="en-US" smtClean="0"/>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zh-TW" altLang="en-US" smtClean="0"/>
              <a:t>按一下以編輯母片標題樣式</a:t>
            </a:r>
            <a:endParaRPr kumimoji="0" lang="en-US"/>
          </a:p>
        </p:txBody>
      </p:sp>
      <p:sp>
        <p:nvSpPr>
          <p:cNvPr id="5" name="日期版面配置區 4"/>
          <p:cNvSpPr>
            <a:spLocks noGrp="1"/>
          </p:cNvSpPr>
          <p:nvPr>
            <p:ph type="dt" sz="half" idx="10"/>
          </p:nvPr>
        </p:nvSpPr>
        <p:spPr/>
        <p:txBody>
          <a:bodyPr/>
          <a:lstStyle/>
          <a:p>
            <a:fld id="{2B47BDD0-34E6-4462-ACCC-023F130338D6}" type="datetimeFigureOut">
              <a:rPr lang="zh-TW" altLang="en-US" smtClean="0"/>
              <a:t>2017/12/20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2F1D839-0429-40F3-BB68-0414D59701D3}" type="slidenum">
              <a:rPr lang="zh-TW" altLang="en-US" smtClean="0"/>
              <a:t>‹#›</a:t>
            </a:fld>
            <a:endParaRPr lang="zh-TW" altLang="en-US"/>
          </a:p>
        </p:txBody>
      </p:sp>
      <p:sp>
        <p:nvSpPr>
          <p:cNvPr id="8" name="矩形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圖片版面配置區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zh-TW" altLang="en-US" smtClean="0"/>
              <a:t>按一下圖示以新增圖片</a:t>
            </a:r>
            <a:endParaRPr kumimoji="0" lang="en-US" dirty="0"/>
          </a:p>
        </p:txBody>
      </p:sp>
      <p:sp>
        <p:nvSpPr>
          <p:cNvPr id="9" name="流程圖: 程序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流程圖: 程序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文字版面配置區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zh-TW" altLang="en-US" smtClean="0"/>
              <a:t>按一下以編輯母片文字樣式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2B47BDD0-34E6-4462-ACCC-023F130338D6}" type="datetimeFigureOut">
              <a:rPr lang="zh-TW" altLang="en-US" smtClean="0"/>
              <a:t>2017/12/20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2F1D839-0429-40F3-BB68-0414D59701D3}" type="slidenum">
              <a:rPr lang="zh-TW" altLang="en-US" smtClean="0"/>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858000" y="274639"/>
            <a:ext cx="1828800" cy="5851525"/>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1143000" y="274640"/>
            <a:ext cx="5562600" cy="5851525"/>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2B47BDD0-34E6-4462-ACCC-023F130338D6}" type="datetimeFigureOut">
              <a:rPr lang="zh-TW" altLang="en-US" smtClean="0"/>
              <a:t>2017/12/20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2F1D839-0429-40F3-BB68-0414D59701D3}" type="slidenum">
              <a:rPr lang="zh-TW" altLang="en-US" smtClean="0"/>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圓形圖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橢圓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甜甜圈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標題版面配置區 4"/>
          <p:cNvSpPr>
            <a:spLocks noGrp="1"/>
          </p:cNvSpPr>
          <p:nvPr>
            <p:ph type="title"/>
          </p:nvPr>
        </p:nvSpPr>
        <p:spPr>
          <a:xfrm>
            <a:off x="1435608" y="274638"/>
            <a:ext cx="7498080" cy="1143000"/>
          </a:xfrm>
          <a:prstGeom prst="rect">
            <a:avLst/>
          </a:prstGeom>
        </p:spPr>
        <p:txBody>
          <a:bodyPr anchor="ctr">
            <a:normAutofit/>
          </a:bodyPr>
          <a:lstStyle/>
          <a:p>
            <a:r>
              <a:rPr kumimoji="0" lang="zh-TW" altLang="en-US" smtClean="0"/>
              <a:t>按一下以編輯母片標題樣式</a:t>
            </a:r>
            <a:endParaRPr kumimoji="0" lang="en-US"/>
          </a:p>
        </p:txBody>
      </p:sp>
      <p:sp>
        <p:nvSpPr>
          <p:cNvPr id="9" name="文字版面配置區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24" name="日期版面配置區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B47BDD0-34E6-4462-ACCC-023F130338D6}" type="datetimeFigureOut">
              <a:rPr lang="zh-TW" altLang="en-US" smtClean="0"/>
              <a:t>2017/12/20</a:t>
            </a:fld>
            <a:endParaRPr lang="zh-TW" altLang="en-US"/>
          </a:p>
        </p:txBody>
      </p:sp>
      <p:sp>
        <p:nvSpPr>
          <p:cNvPr id="10" name="頁尾版面配置區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zh-TW" altLang="en-US"/>
          </a:p>
        </p:txBody>
      </p:sp>
      <p:sp>
        <p:nvSpPr>
          <p:cNvPr id="22" name="投影片編號版面配置區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82F1D839-0429-40F3-BB68-0414D59701D3}" type="slidenum">
              <a:rPr lang="zh-TW" altLang="en-US" smtClean="0"/>
              <a:t>‹#›</a:t>
            </a:fld>
            <a:endParaRPr lang="zh-TW" altLang="en-US"/>
          </a:p>
        </p:txBody>
      </p:sp>
      <p:sp>
        <p:nvSpPr>
          <p:cNvPr id="15" name="矩形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1115616" y="359898"/>
            <a:ext cx="7723584" cy="3213118"/>
          </a:xfrm>
        </p:spPr>
        <p:txBody>
          <a:bodyPr/>
          <a:lstStyle/>
          <a:p>
            <a:r>
              <a:rPr lang="ja-JP" altLang="en-US" dirty="0" smtClean="0"/>
              <a:t>台湾における高校第二外国語学習者の問題点の調査分析</a:t>
            </a:r>
            <a:endParaRPr lang="zh-TW" altLang="en-US" dirty="0"/>
          </a:p>
        </p:txBody>
      </p:sp>
      <p:sp>
        <p:nvSpPr>
          <p:cNvPr id="3" name="副標題 2"/>
          <p:cNvSpPr>
            <a:spLocks noGrp="1"/>
          </p:cNvSpPr>
          <p:nvPr>
            <p:ph type="subTitle" idx="1"/>
          </p:nvPr>
        </p:nvSpPr>
        <p:spPr>
          <a:xfrm>
            <a:off x="1187624" y="5589240"/>
            <a:ext cx="7694672" cy="792088"/>
          </a:xfrm>
        </p:spPr>
        <p:txBody>
          <a:bodyPr>
            <a:normAutofit/>
          </a:bodyPr>
          <a:lstStyle/>
          <a:p>
            <a:r>
              <a:rPr lang="ja-JP" altLang="en-US" dirty="0" smtClean="0"/>
              <a:t>　　　　　　　淡江大学修士課程一年生　黄棋秝</a:t>
            </a:r>
            <a:endParaRPr lang="zh-TW" altLang="en-US" dirty="0"/>
          </a:p>
        </p:txBody>
      </p:sp>
    </p:spTree>
    <p:extLst>
      <p:ext uri="{BB962C8B-B14F-4D97-AF65-F5344CB8AC3E}">
        <p14:creationId xmlns:p14="http://schemas.microsoft.com/office/powerpoint/2010/main" val="206692125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43608" y="701824"/>
            <a:ext cx="7498080" cy="1143000"/>
          </a:xfrm>
        </p:spPr>
        <p:txBody>
          <a:bodyPr>
            <a:normAutofit fontScale="90000"/>
          </a:bodyPr>
          <a:lstStyle/>
          <a:p>
            <a:r>
              <a:rPr lang="ja-JP" altLang="zh-TW" b="1" dirty="0">
                <a:effectLst/>
              </a:rPr>
              <a:t>研究動機と目的</a:t>
            </a:r>
            <a:r>
              <a:rPr lang="zh-TW" altLang="zh-TW" dirty="0">
                <a:effectLst/>
              </a:rPr>
              <a:t/>
            </a:r>
            <a:br>
              <a:rPr lang="zh-TW" altLang="zh-TW" dirty="0">
                <a:effectLst/>
              </a:rPr>
            </a:br>
            <a:endParaRPr lang="zh-TW" altLang="en-US" dirty="0"/>
          </a:p>
        </p:txBody>
      </p:sp>
      <p:sp>
        <p:nvSpPr>
          <p:cNvPr id="3" name="內容版面配置區 2"/>
          <p:cNvSpPr>
            <a:spLocks noGrp="1"/>
          </p:cNvSpPr>
          <p:nvPr>
            <p:ph idx="1"/>
          </p:nvPr>
        </p:nvSpPr>
        <p:spPr>
          <a:xfrm>
            <a:off x="1187624" y="1844824"/>
            <a:ext cx="7498080" cy="4800600"/>
          </a:xfrm>
        </p:spPr>
        <p:txBody>
          <a:bodyPr/>
          <a:lstStyle/>
          <a:p>
            <a:r>
              <a:rPr lang="ja-JP" altLang="zh-TW" dirty="0"/>
              <a:t>本研究は主に文献調査による研究で、普通高校と職業高校、その他における第二外国語学習の状況をつぶさに調べ、どのような問題点が発生するかを聞き取り調査とアンケート調査を利用して、資料の調査分析を中心に考察した。</a:t>
            </a:r>
            <a:endParaRPr lang="zh-TW" altLang="zh-TW" dirty="0"/>
          </a:p>
          <a:p>
            <a:endParaRPr lang="zh-TW" altLang="en-US" dirty="0"/>
          </a:p>
        </p:txBody>
      </p:sp>
    </p:spTree>
    <p:extLst>
      <p:ext uri="{BB962C8B-B14F-4D97-AF65-F5344CB8AC3E}">
        <p14:creationId xmlns:p14="http://schemas.microsoft.com/office/powerpoint/2010/main" val="36067590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223156" y="1412776"/>
            <a:ext cx="7498080" cy="1143000"/>
          </a:xfrm>
        </p:spPr>
        <p:txBody>
          <a:bodyPr>
            <a:normAutofit fontScale="90000"/>
          </a:bodyPr>
          <a:lstStyle/>
          <a:p>
            <a:r>
              <a:rPr lang="ja-JP" altLang="zh-TW" b="1" dirty="0">
                <a:effectLst/>
              </a:rPr>
              <a:t>多文化教育時代の到来</a:t>
            </a:r>
            <a:r>
              <a:rPr lang="zh-TW" altLang="zh-TW" dirty="0">
                <a:effectLst/>
              </a:rPr>
              <a:t/>
            </a:r>
            <a:br>
              <a:rPr lang="zh-TW" altLang="zh-TW" dirty="0">
                <a:effectLst/>
              </a:rPr>
            </a:br>
            <a:endParaRPr lang="zh-TW" altLang="en-US" dirty="0"/>
          </a:p>
        </p:txBody>
      </p:sp>
      <p:sp>
        <p:nvSpPr>
          <p:cNvPr id="3" name="內容版面配置區 2"/>
          <p:cNvSpPr>
            <a:spLocks noGrp="1"/>
          </p:cNvSpPr>
          <p:nvPr>
            <p:ph idx="1"/>
          </p:nvPr>
        </p:nvSpPr>
        <p:spPr>
          <a:xfrm>
            <a:off x="1187624" y="3068960"/>
            <a:ext cx="7498080" cy="4800600"/>
          </a:xfrm>
        </p:spPr>
        <p:txBody>
          <a:bodyPr/>
          <a:lstStyle/>
          <a:p>
            <a:r>
              <a:rPr lang="ja-JP" altLang="zh-TW" dirty="0"/>
              <a:t>本節の目的は日本語教育の領域として台湾における高校第二外国語学習者の問題点の調査分析を考察することにある。</a:t>
            </a:r>
            <a:endParaRPr lang="zh-TW" altLang="en-US" dirty="0"/>
          </a:p>
        </p:txBody>
      </p:sp>
    </p:spTree>
    <p:extLst>
      <p:ext uri="{BB962C8B-B14F-4D97-AF65-F5344CB8AC3E}">
        <p14:creationId xmlns:p14="http://schemas.microsoft.com/office/powerpoint/2010/main" val="28061662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87624" y="1196752"/>
            <a:ext cx="7498080" cy="1143000"/>
          </a:xfrm>
        </p:spPr>
        <p:txBody>
          <a:bodyPr>
            <a:normAutofit fontScale="90000"/>
          </a:bodyPr>
          <a:lstStyle/>
          <a:p>
            <a:r>
              <a:rPr lang="ja-JP" altLang="zh-TW" b="1" dirty="0" smtClean="0">
                <a:effectLst/>
              </a:rPr>
              <a:t>多文化</a:t>
            </a:r>
            <a:r>
              <a:rPr lang="en-US" altLang="zh-TW" b="1" dirty="0" smtClean="0">
                <a:effectLst/>
              </a:rPr>
              <a:t>·</a:t>
            </a:r>
            <a:r>
              <a:rPr lang="zh-TW" altLang="en-US" b="1" dirty="0" smtClean="0">
                <a:effectLst/>
              </a:rPr>
              <a:t> </a:t>
            </a:r>
            <a:r>
              <a:rPr lang="ja-JP" altLang="zh-TW" b="1" dirty="0" smtClean="0">
                <a:effectLst/>
              </a:rPr>
              <a:t>多言語時代の到来</a:t>
            </a:r>
            <a:r>
              <a:rPr lang="zh-TW" altLang="zh-TW" dirty="0" smtClean="0">
                <a:effectLst/>
              </a:rPr>
              <a:t/>
            </a:r>
            <a:br>
              <a:rPr lang="zh-TW" altLang="zh-TW" dirty="0" smtClean="0">
                <a:effectLst/>
              </a:rPr>
            </a:br>
            <a:endParaRPr lang="zh-TW" altLang="en-US" dirty="0"/>
          </a:p>
        </p:txBody>
      </p:sp>
      <p:sp>
        <p:nvSpPr>
          <p:cNvPr id="3" name="內容版面配置區 2"/>
          <p:cNvSpPr>
            <a:spLocks noGrp="1"/>
          </p:cNvSpPr>
          <p:nvPr>
            <p:ph idx="1"/>
          </p:nvPr>
        </p:nvSpPr>
        <p:spPr>
          <a:xfrm>
            <a:off x="1475656" y="2636912"/>
            <a:ext cx="7498080" cy="4800600"/>
          </a:xfrm>
        </p:spPr>
        <p:txBody>
          <a:bodyPr/>
          <a:lstStyle/>
          <a:p>
            <a:r>
              <a:rPr lang="ja-JP" altLang="zh-TW" dirty="0"/>
              <a:t>言語は我々人間が意思を伝達するのに用いる最も役に立つ手段といえる。</a:t>
            </a:r>
            <a:endParaRPr lang="zh-TW" altLang="en-US" dirty="0"/>
          </a:p>
        </p:txBody>
      </p:sp>
    </p:spTree>
    <p:extLst>
      <p:ext uri="{BB962C8B-B14F-4D97-AF65-F5344CB8AC3E}">
        <p14:creationId xmlns:p14="http://schemas.microsoft.com/office/powerpoint/2010/main" val="37149403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88459" y="1484784"/>
            <a:ext cx="7498080" cy="1143000"/>
          </a:xfrm>
        </p:spPr>
        <p:txBody>
          <a:bodyPr>
            <a:normAutofit fontScale="90000"/>
          </a:bodyPr>
          <a:lstStyle/>
          <a:p>
            <a:r>
              <a:rPr lang="ja-JP" altLang="zh-TW" b="1" dirty="0">
                <a:effectLst/>
              </a:rPr>
              <a:t>日本における外国語教育</a:t>
            </a:r>
            <a:r>
              <a:rPr lang="zh-TW" altLang="zh-TW" dirty="0">
                <a:effectLst/>
              </a:rPr>
              <a:t/>
            </a:r>
            <a:br>
              <a:rPr lang="zh-TW" altLang="zh-TW" dirty="0">
                <a:effectLst/>
              </a:rPr>
            </a:br>
            <a:endParaRPr lang="zh-TW" altLang="en-US" dirty="0"/>
          </a:p>
        </p:txBody>
      </p:sp>
      <p:sp>
        <p:nvSpPr>
          <p:cNvPr id="3" name="內容版面配置區 2"/>
          <p:cNvSpPr>
            <a:spLocks noGrp="1"/>
          </p:cNvSpPr>
          <p:nvPr>
            <p:ph idx="1"/>
          </p:nvPr>
        </p:nvSpPr>
        <p:spPr>
          <a:xfrm>
            <a:off x="1187624" y="2996952"/>
            <a:ext cx="7498080" cy="4800600"/>
          </a:xfrm>
        </p:spPr>
        <p:txBody>
          <a:bodyPr/>
          <a:lstStyle/>
          <a:p>
            <a:r>
              <a:rPr lang="ja-JP" altLang="zh-TW" dirty="0"/>
              <a:t>外国語教育は異文化及び自分と異なった価値観を学ぶための媒体や国家及び国民が国際競争の中で勝利を手に入れるものになるの手段として外国語習得を推し進めるということである。</a:t>
            </a:r>
            <a:endParaRPr lang="zh-TW" altLang="zh-TW" dirty="0"/>
          </a:p>
        </p:txBody>
      </p:sp>
    </p:spTree>
    <p:extLst>
      <p:ext uri="{BB962C8B-B14F-4D97-AF65-F5344CB8AC3E}">
        <p14:creationId xmlns:p14="http://schemas.microsoft.com/office/powerpoint/2010/main" val="1515565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254406" y="1196752"/>
            <a:ext cx="7498080" cy="1143000"/>
          </a:xfrm>
        </p:spPr>
        <p:txBody>
          <a:bodyPr/>
          <a:lstStyle/>
          <a:p>
            <a:pPr lvl="0"/>
            <a:r>
              <a:rPr lang="ja-JP" altLang="zh-TW" b="1" dirty="0">
                <a:effectLst/>
              </a:rPr>
              <a:t>台湾における外国語教育</a:t>
            </a:r>
            <a:endParaRPr lang="zh-TW" altLang="zh-TW" dirty="0">
              <a:effectLst/>
            </a:endParaRPr>
          </a:p>
        </p:txBody>
      </p:sp>
      <p:sp>
        <p:nvSpPr>
          <p:cNvPr id="3" name="內容版面配置區 2"/>
          <p:cNvSpPr>
            <a:spLocks noGrp="1"/>
          </p:cNvSpPr>
          <p:nvPr>
            <p:ph idx="1"/>
          </p:nvPr>
        </p:nvSpPr>
        <p:spPr>
          <a:xfrm>
            <a:off x="1259632" y="2564904"/>
            <a:ext cx="7498080" cy="4800600"/>
          </a:xfrm>
        </p:spPr>
        <p:txBody>
          <a:bodyPr/>
          <a:lstStyle/>
          <a:p>
            <a:r>
              <a:rPr lang="ja-JP" altLang="zh-TW" dirty="0"/>
              <a:t>グロバール化の激流の中で、多言語習得という課題の重要性が色々な国でも大切な位置付けがあると思う。</a:t>
            </a:r>
            <a:r>
              <a:rPr lang="en-US" altLang="zh-TW" dirty="0"/>
              <a:t>1990</a:t>
            </a:r>
            <a:r>
              <a:rPr lang="ja-JP" altLang="zh-TW" dirty="0"/>
              <a:t>年代半ばの状況には、多種類の言語を学ぶことがどんどん重視され、第二外国語が中学˙高等学校で導入された。</a:t>
            </a:r>
            <a:endParaRPr lang="zh-TW" altLang="zh-TW" dirty="0"/>
          </a:p>
          <a:p>
            <a:endParaRPr lang="zh-TW" altLang="en-US" dirty="0"/>
          </a:p>
        </p:txBody>
      </p:sp>
    </p:spTree>
    <p:extLst>
      <p:ext uri="{BB962C8B-B14F-4D97-AF65-F5344CB8AC3E}">
        <p14:creationId xmlns:p14="http://schemas.microsoft.com/office/powerpoint/2010/main" val="1457865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43609" y="332656"/>
            <a:ext cx="8100391" cy="1143000"/>
          </a:xfrm>
        </p:spPr>
        <p:txBody>
          <a:bodyPr>
            <a:noAutofit/>
          </a:bodyPr>
          <a:lstStyle/>
          <a:p>
            <a:r>
              <a:rPr lang="ja-JP" altLang="zh-TW" sz="3600" b="1" dirty="0">
                <a:effectLst/>
              </a:rPr>
              <a:t>台湾の普通高校におけ</a:t>
            </a:r>
            <a:r>
              <a:rPr lang="ja-JP" altLang="zh-TW" sz="3600" b="1" dirty="0" smtClean="0">
                <a:effectLst/>
              </a:rPr>
              <a:t>る</a:t>
            </a:r>
            <a:r>
              <a:rPr lang="en-US" altLang="ja-JP" sz="3600" b="1" dirty="0" smtClean="0">
                <a:effectLst/>
              </a:rPr>
              <a:t/>
            </a:r>
            <a:br>
              <a:rPr lang="en-US" altLang="ja-JP" sz="3600" b="1" dirty="0" smtClean="0">
                <a:effectLst/>
              </a:rPr>
            </a:br>
            <a:r>
              <a:rPr lang="ja-JP" altLang="zh-TW" sz="3600" b="1" dirty="0" smtClean="0">
                <a:effectLst/>
              </a:rPr>
              <a:t>日本</a:t>
            </a:r>
            <a:r>
              <a:rPr lang="ja-JP" altLang="zh-TW" sz="3600" b="1" dirty="0">
                <a:effectLst/>
              </a:rPr>
              <a:t>語</a:t>
            </a:r>
            <a:r>
              <a:rPr lang="ja-JP" altLang="zh-TW" sz="3600" b="1" dirty="0" smtClean="0">
                <a:effectLst/>
              </a:rPr>
              <a:t>教育の</a:t>
            </a:r>
            <a:r>
              <a:rPr lang="ja-JP" altLang="zh-TW" sz="3600" b="1" dirty="0">
                <a:effectLst/>
              </a:rPr>
              <a:t>由来と歴史</a:t>
            </a:r>
            <a:r>
              <a:rPr lang="zh-TW" altLang="zh-TW" sz="3200" dirty="0">
                <a:effectLst/>
              </a:rPr>
              <a:t/>
            </a:r>
            <a:br>
              <a:rPr lang="zh-TW" altLang="zh-TW" sz="3200" dirty="0">
                <a:effectLst/>
              </a:rPr>
            </a:br>
            <a:endParaRPr lang="zh-TW" altLang="en-US" sz="3200" dirty="0"/>
          </a:p>
        </p:txBody>
      </p:sp>
      <p:sp>
        <p:nvSpPr>
          <p:cNvPr id="3" name="內容版面配置區 2"/>
          <p:cNvSpPr>
            <a:spLocks noGrp="1"/>
          </p:cNvSpPr>
          <p:nvPr>
            <p:ph idx="1"/>
          </p:nvPr>
        </p:nvSpPr>
        <p:spPr>
          <a:xfrm>
            <a:off x="1043609" y="1475655"/>
            <a:ext cx="7920879" cy="5265713"/>
          </a:xfrm>
        </p:spPr>
        <p:txBody>
          <a:bodyPr>
            <a:normAutofit lnSpcReduction="10000"/>
          </a:bodyPr>
          <a:lstStyle/>
          <a:p>
            <a:r>
              <a:rPr lang="ja-JP" altLang="zh-TW" dirty="0"/>
              <a:t>普通高校は中学校教育の基礎を施す事を目的とする学校である。そして、普通教育とは職業に関わりなく、一般共通に必要な知識を与え、教養を育てる教育である。</a:t>
            </a:r>
            <a:endParaRPr lang="zh-TW" altLang="zh-TW" dirty="0"/>
          </a:p>
          <a:p>
            <a:r>
              <a:rPr lang="ja-JP" altLang="zh-TW" dirty="0"/>
              <a:t>　第二外国語教育を推進する目的は、習得の趣味を育成し、正確的な学習方法と積極的な学習態度を養成し、四つの技能「聞く、話す、読む、書く」を充実し、将来の進学や就職のプラスになれることが期待されている。</a:t>
            </a:r>
            <a:endParaRPr lang="zh-TW" altLang="zh-TW" dirty="0"/>
          </a:p>
          <a:p>
            <a:endParaRPr lang="zh-TW" altLang="en-US" dirty="0"/>
          </a:p>
        </p:txBody>
      </p:sp>
    </p:spTree>
    <p:extLst>
      <p:ext uri="{BB962C8B-B14F-4D97-AF65-F5344CB8AC3E}">
        <p14:creationId xmlns:p14="http://schemas.microsoft.com/office/powerpoint/2010/main" val="344181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15616" y="980728"/>
            <a:ext cx="7498080" cy="1143000"/>
          </a:xfrm>
        </p:spPr>
        <p:txBody>
          <a:bodyPr>
            <a:normAutofit fontScale="90000"/>
          </a:bodyPr>
          <a:lstStyle/>
          <a:p>
            <a:r>
              <a:rPr lang="en-US" altLang="ja-JP" b="1" dirty="0" smtClean="0">
                <a:effectLst/>
              </a:rPr>
              <a:t/>
            </a:r>
            <a:br>
              <a:rPr lang="en-US" altLang="ja-JP" b="1" dirty="0" smtClean="0">
                <a:effectLst/>
              </a:rPr>
            </a:br>
            <a:r>
              <a:rPr lang="ja-JP" altLang="zh-TW" b="1" dirty="0" smtClean="0">
                <a:effectLst/>
              </a:rPr>
              <a:t>台</a:t>
            </a:r>
            <a:r>
              <a:rPr lang="ja-JP" altLang="zh-TW" b="1" dirty="0">
                <a:effectLst/>
              </a:rPr>
              <a:t>湾の職業高校におけ</a:t>
            </a:r>
            <a:r>
              <a:rPr lang="ja-JP" altLang="zh-TW" b="1" dirty="0" smtClean="0">
                <a:effectLst/>
              </a:rPr>
              <a:t>る</a:t>
            </a:r>
            <a:r>
              <a:rPr lang="en-US" altLang="ja-JP" b="1" dirty="0" smtClean="0">
                <a:effectLst/>
              </a:rPr>
              <a:t/>
            </a:r>
            <a:br>
              <a:rPr lang="en-US" altLang="ja-JP" b="1" dirty="0" smtClean="0">
                <a:effectLst/>
              </a:rPr>
            </a:br>
            <a:r>
              <a:rPr lang="ja-JP" altLang="zh-TW" b="1" dirty="0" smtClean="0">
                <a:effectLst/>
              </a:rPr>
              <a:t>日本</a:t>
            </a:r>
            <a:r>
              <a:rPr lang="ja-JP" altLang="zh-TW" b="1" dirty="0">
                <a:effectLst/>
              </a:rPr>
              <a:t>語教育の実態</a:t>
            </a:r>
            <a:r>
              <a:rPr lang="zh-TW" altLang="zh-TW" dirty="0">
                <a:effectLst/>
              </a:rPr>
              <a:t/>
            </a:r>
            <a:br>
              <a:rPr lang="zh-TW" altLang="zh-TW" dirty="0">
                <a:effectLst/>
              </a:rPr>
            </a:br>
            <a:endParaRPr lang="zh-TW" altLang="en-US" dirty="0"/>
          </a:p>
        </p:txBody>
      </p:sp>
      <p:sp>
        <p:nvSpPr>
          <p:cNvPr id="3" name="內容版面配置區 2"/>
          <p:cNvSpPr>
            <a:spLocks noGrp="1"/>
          </p:cNvSpPr>
          <p:nvPr>
            <p:ph idx="1"/>
          </p:nvPr>
        </p:nvSpPr>
        <p:spPr>
          <a:xfrm>
            <a:off x="1011034" y="2708920"/>
            <a:ext cx="8100392" cy="4968552"/>
          </a:xfrm>
        </p:spPr>
        <p:txBody>
          <a:bodyPr/>
          <a:lstStyle/>
          <a:p>
            <a:r>
              <a:rPr lang="ja-JP" altLang="zh-TW" dirty="0"/>
              <a:t>日本語専攻の普通高校における日本語教育とは全然違うものである。原因は、教育目標の違いでカリキュラムの配置、教室活動、相関活動などの内容が違うからだ。</a:t>
            </a:r>
            <a:endParaRPr lang="zh-TW" altLang="en-US" dirty="0"/>
          </a:p>
        </p:txBody>
      </p:sp>
    </p:spTree>
    <p:extLst>
      <p:ext uri="{BB962C8B-B14F-4D97-AF65-F5344CB8AC3E}">
        <p14:creationId xmlns:p14="http://schemas.microsoft.com/office/powerpoint/2010/main" val="9453124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01262" y="1196752"/>
            <a:ext cx="7498080" cy="1143000"/>
          </a:xfrm>
        </p:spPr>
        <p:txBody>
          <a:bodyPr>
            <a:normAutofit fontScale="90000"/>
          </a:bodyPr>
          <a:lstStyle/>
          <a:p>
            <a:r>
              <a:rPr lang="ja-JP" altLang="zh-TW" b="1" dirty="0">
                <a:effectLst/>
              </a:rPr>
              <a:t>その他</a:t>
            </a:r>
            <a:r>
              <a:rPr lang="zh-TW" altLang="zh-TW" dirty="0">
                <a:effectLst/>
              </a:rPr>
              <a:t/>
            </a:r>
            <a:br>
              <a:rPr lang="zh-TW" altLang="zh-TW" dirty="0">
                <a:effectLst/>
              </a:rPr>
            </a:br>
            <a:endParaRPr lang="zh-TW" altLang="en-US" dirty="0"/>
          </a:p>
        </p:txBody>
      </p:sp>
      <p:sp>
        <p:nvSpPr>
          <p:cNvPr id="3" name="內容版面配置區 2"/>
          <p:cNvSpPr>
            <a:spLocks noGrp="1"/>
          </p:cNvSpPr>
          <p:nvPr>
            <p:ph idx="1"/>
          </p:nvPr>
        </p:nvSpPr>
        <p:spPr>
          <a:xfrm>
            <a:off x="1113384" y="2339752"/>
            <a:ext cx="7498080" cy="4800600"/>
          </a:xfrm>
        </p:spPr>
        <p:txBody>
          <a:bodyPr/>
          <a:lstStyle/>
          <a:p>
            <a:r>
              <a:rPr lang="ja-JP" altLang="zh-TW" dirty="0"/>
              <a:t>言語を学ぶ方式は学校の教室で授業を受けられる方式ではなく、もっと興味深い、活発な、自分のペースで好きな方式、題材で日本語を学ぶことである。</a:t>
            </a:r>
            <a:endParaRPr lang="zh-TW" altLang="en-US" dirty="0"/>
          </a:p>
        </p:txBody>
      </p:sp>
    </p:spTree>
    <p:extLst>
      <p:ext uri="{BB962C8B-B14F-4D97-AF65-F5344CB8AC3E}">
        <p14:creationId xmlns:p14="http://schemas.microsoft.com/office/powerpoint/2010/main" val="2109653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259632" y="1556792"/>
            <a:ext cx="7498080" cy="1143000"/>
          </a:xfrm>
        </p:spPr>
        <p:txBody>
          <a:bodyPr>
            <a:normAutofit fontScale="90000"/>
          </a:bodyPr>
          <a:lstStyle/>
          <a:p>
            <a:r>
              <a:rPr lang="ja-JP" altLang="zh-TW" b="1" dirty="0">
                <a:effectLst/>
              </a:rPr>
              <a:t>アンケート調査の実態</a:t>
            </a:r>
            <a:r>
              <a:rPr lang="zh-TW" altLang="zh-TW" dirty="0">
                <a:effectLst/>
              </a:rPr>
              <a:t/>
            </a:r>
            <a:br>
              <a:rPr lang="zh-TW" altLang="zh-TW" dirty="0">
                <a:effectLst/>
              </a:rPr>
            </a:br>
            <a:endParaRPr lang="zh-TW" altLang="en-US" dirty="0"/>
          </a:p>
        </p:txBody>
      </p:sp>
      <p:sp>
        <p:nvSpPr>
          <p:cNvPr id="3" name="內容版面配置區 2"/>
          <p:cNvSpPr>
            <a:spLocks noGrp="1"/>
          </p:cNvSpPr>
          <p:nvPr>
            <p:ph idx="1"/>
          </p:nvPr>
        </p:nvSpPr>
        <p:spPr>
          <a:xfrm>
            <a:off x="1259632" y="2852936"/>
            <a:ext cx="7498080" cy="4800600"/>
          </a:xfrm>
        </p:spPr>
        <p:txBody>
          <a:bodyPr/>
          <a:lstStyle/>
          <a:p>
            <a:r>
              <a:rPr lang="ja-JP" altLang="zh-TW" dirty="0"/>
              <a:t>普通高校の百齢高校と比べて、職業高校としての僑泰高校の日本語組にはいろんな日本に関する知識を授け、基本的な文法とか、単語とか、聴力、会話、読むと書くなどの能力がもっと上達する。</a:t>
            </a:r>
            <a:endParaRPr lang="zh-TW" altLang="zh-TW" dirty="0"/>
          </a:p>
          <a:p>
            <a:endParaRPr lang="zh-TW" altLang="en-US" dirty="0"/>
          </a:p>
        </p:txBody>
      </p:sp>
    </p:spTree>
    <p:extLst>
      <p:ext uri="{BB962C8B-B14F-4D97-AF65-F5344CB8AC3E}">
        <p14:creationId xmlns:p14="http://schemas.microsoft.com/office/powerpoint/2010/main" val="16126651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15616" y="-16096"/>
            <a:ext cx="7498080" cy="1143000"/>
          </a:xfrm>
        </p:spPr>
        <p:txBody>
          <a:bodyPr/>
          <a:lstStyle/>
          <a:p>
            <a:r>
              <a:rPr lang="ja-JP" altLang="zh-TW" b="1" dirty="0">
                <a:effectLst/>
              </a:rPr>
              <a:t>アンケート調査の結果</a:t>
            </a:r>
            <a:endParaRPr lang="zh-TW" altLang="en-US" dirty="0"/>
          </a:p>
        </p:txBody>
      </p:sp>
      <p:sp>
        <p:nvSpPr>
          <p:cNvPr id="3" name="內容版面配置區 2"/>
          <p:cNvSpPr>
            <a:spLocks noGrp="1"/>
          </p:cNvSpPr>
          <p:nvPr>
            <p:ph idx="1"/>
          </p:nvPr>
        </p:nvSpPr>
        <p:spPr>
          <a:xfrm>
            <a:off x="1115616" y="980728"/>
            <a:ext cx="8028384" cy="5760640"/>
          </a:xfrm>
        </p:spPr>
        <p:txBody>
          <a:bodyPr>
            <a:normAutofit fontScale="92500"/>
          </a:bodyPr>
          <a:lstStyle/>
          <a:p>
            <a:r>
              <a:rPr lang="ja-JP" altLang="zh-TW" dirty="0"/>
              <a:t>普通高校と比べて、職業高校の方がこの領域についての課程がとても少ないと思う</a:t>
            </a:r>
            <a:r>
              <a:rPr lang="ja-JP" altLang="zh-TW" dirty="0" smtClean="0"/>
              <a:t>。</a:t>
            </a:r>
            <a:endParaRPr lang="en-US" altLang="ja-JP" dirty="0" smtClean="0"/>
          </a:p>
          <a:p>
            <a:r>
              <a:rPr lang="ja-JP" altLang="zh-TW" dirty="0" smtClean="0"/>
              <a:t>そ</a:t>
            </a:r>
            <a:r>
              <a:rPr lang="ja-JP" altLang="zh-TW" dirty="0"/>
              <a:t>の理由は、職業高校の日本語コースを履修する生徒達が日本語に関するいろんな専門知識をたくさん吸収すべきで、日本事情についての授業も段々減少するしかないと推測できよう</a:t>
            </a:r>
            <a:r>
              <a:rPr lang="ja-JP" altLang="zh-TW" dirty="0" smtClean="0"/>
              <a:t>。</a:t>
            </a:r>
            <a:endParaRPr lang="en-US" altLang="ja-JP" dirty="0" smtClean="0"/>
          </a:p>
          <a:p>
            <a:r>
              <a:rPr lang="ja-JP" altLang="zh-TW" dirty="0" smtClean="0"/>
              <a:t>逆</a:t>
            </a:r>
            <a:r>
              <a:rPr lang="ja-JP" altLang="zh-TW" dirty="0"/>
              <a:t>に、普通高校の場合では、授業の内容が基本的であるから、日本事情に関する例えば歴史、地理、文化などの分野の知識も残された時間で勉強するしかないのではないかと推測できよう。</a:t>
            </a:r>
            <a:endParaRPr lang="zh-TW" altLang="zh-TW" dirty="0"/>
          </a:p>
          <a:p>
            <a:endParaRPr lang="zh-TW" altLang="en-US" dirty="0"/>
          </a:p>
        </p:txBody>
      </p:sp>
    </p:spTree>
    <p:extLst>
      <p:ext uri="{BB962C8B-B14F-4D97-AF65-F5344CB8AC3E}">
        <p14:creationId xmlns:p14="http://schemas.microsoft.com/office/powerpoint/2010/main" val="38040492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403648" y="1268760"/>
            <a:ext cx="7498080" cy="1143000"/>
          </a:xfrm>
        </p:spPr>
        <p:txBody>
          <a:bodyPr>
            <a:normAutofit fontScale="90000"/>
          </a:bodyPr>
          <a:lstStyle/>
          <a:p>
            <a:r>
              <a:rPr lang="ja-JP" altLang="zh-TW" b="1" dirty="0">
                <a:effectLst/>
              </a:rPr>
              <a:t>結論</a:t>
            </a:r>
            <a:r>
              <a:rPr lang="zh-TW" altLang="zh-TW" dirty="0">
                <a:effectLst/>
              </a:rPr>
              <a:t/>
            </a:r>
            <a:br>
              <a:rPr lang="zh-TW" altLang="zh-TW" dirty="0">
                <a:effectLst/>
              </a:rPr>
            </a:br>
            <a:endParaRPr lang="zh-TW" altLang="en-US" dirty="0"/>
          </a:p>
        </p:txBody>
      </p:sp>
      <p:sp>
        <p:nvSpPr>
          <p:cNvPr id="3" name="內容版面配置區 2"/>
          <p:cNvSpPr>
            <a:spLocks noGrp="1"/>
          </p:cNvSpPr>
          <p:nvPr>
            <p:ph idx="1"/>
          </p:nvPr>
        </p:nvSpPr>
        <p:spPr>
          <a:xfrm>
            <a:off x="1115616" y="2924944"/>
            <a:ext cx="7498080" cy="4800600"/>
          </a:xfrm>
        </p:spPr>
        <p:txBody>
          <a:bodyPr/>
          <a:lstStyle/>
          <a:p>
            <a:r>
              <a:rPr lang="ja-JP" altLang="zh-TW" dirty="0"/>
              <a:t>総じて言えば、聞く˙ 話す˙読む˙書くの四技能を伸ばすよう、教師としては教授法を改善し、そしてクラスの雰囲気を変えることである。</a:t>
            </a:r>
            <a:endParaRPr lang="zh-TW" altLang="en-US" dirty="0"/>
          </a:p>
        </p:txBody>
      </p:sp>
    </p:spTree>
    <p:extLst>
      <p:ext uri="{BB962C8B-B14F-4D97-AF65-F5344CB8AC3E}">
        <p14:creationId xmlns:p14="http://schemas.microsoft.com/office/powerpoint/2010/main" val="5494649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691680" y="2420888"/>
            <a:ext cx="8050542" cy="1872208"/>
          </a:xfrm>
        </p:spPr>
        <p:txBody>
          <a:bodyPr>
            <a:normAutofit/>
          </a:bodyPr>
          <a:lstStyle/>
          <a:p>
            <a:r>
              <a:rPr lang="ja-JP" altLang="en-US" sz="5000" dirty="0" smtClean="0"/>
              <a:t>日本の特別の文化</a:t>
            </a:r>
            <a:endParaRPr lang="zh-TW" altLang="en-US" sz="5000" dirty="0"/>
          </a:p>
        </p:txBody>
      </p:sp>
      <p:sp>
        <p:nvSpPr>
          <p:cNvPr id="3" name="內容版面配置區 2"/>
          <p:cNvSpPr>
            <a:spLocks noGrp="1"/>
          </p:cNvSpPr>
          <p:nvPr>
            <p:ph idx="1"/>
          </p:nvPr>
        </p:nvSpPr>
        <p:spPr>
          <a:xfrm>
            <a:off x="1062245" y="5969587"/>
            <a:ext cx="8028384" cy="864096"/>
          </a:xfrm>
        </p:spPr>
        <p:txBody>
          <a:bodyPr/>
          <a:lstStyle/>
          <a:p>
            <a:pPr marL="82296" indent="0">
              <a:buNone/>
            </a:pPr>
            <a:r>
              <a:rPr lang="ja-JP" altLang="en-US" dirty="0" smtClean="0"/>
              <a:t>　　　　淡江</a:t>
            </a:r>
            <a:r>
              <a:rPr lang="ja-JP" altLang="en-US" dirty="0"/>
              <a:t>大学修士課程一年生　黄棋秝</a:t>
            </a:r>
            <a:endParaRPr lang="zh-TW" altLang="en-US" dirty="0"/>
          </a:p>
          <a:p>
            <a:endParaRPr lang="zh-TW" altLang="en-US" dirty="0"/>
          </a:p>
        </p:txBody>
      </p:sp>
    </p:spTree>
    <p:extLst>
      <p:ext uri="{BB962C8B-B14F-4D97-AF65-F5344CB8AC3E}">
        <p14:creationId xmlns:p14="http://schemas.microsoft.com/office/powerpoint/2010/main" val="14781146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ja-JP" altLang="en-US" sz="4400" dirty="0" smtClean="0"/>
              <a:t>無人販売所</a:t>
            </a:r>
            <a:endParaRPr lang="zh-TW" altLang="en-US" sz="4400" dirty="0"/>
          </a:p>
        </p:txBody>
      </p:sp>
      <p:pic>
        <p:nvPicPr>
          <p:cNvPr id="4" name="內容版面配置區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91680" y="1556792"/>
            <a:ext cx="6736792" cy="5030138"/>
          </a:xfrm>
        </p:spPr>
      </p:pic>
    </p:spTree>
    <p:extLst>
      <p:ext uri="{BB962C8B-B14F-4D97-AF65-F5344CB8AC3E}">
        <p14:creationId xmlns:p14="http://schemas.microsoft.com/office/powerpoint/2010/main" val="1186291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4" name="內容版面配置區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04" y="188640"/>
            <a:ext cx="4877891" cy="3658418"/>
          </a:xfrm>
        </p:spPr>
      </p:pic>
      <p:pic>
        <p:nvPicPr>
          <p:cNvPr id="5" name="圖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7944" y="3068960"/>
            <a:ext cx="4865744" cy="3649308"/>
          </a:xfrm>
          <a:prstGeom prst="rect">
            <a:avLst/>
          </a:prstGeom>
        </p:spPr>
      </p:pic>
    </p:spTree>
    <p:extLst>
      <p:ext uri="{BB962C8B-B14F-4D97-AF65-F5344CB8AC3E}">
        <p14:creationId xmlns:p14="http://schemas.microsoft.com/office/powerpoint/2010/main" val="36057070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4" name="內容版面配置區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59632" y="764704"/>
            <a:ext cx="7488832" cy="5616624"/>
          </a:xfrm>
        </p:spPr>
      </p:pic>
    </p:spTree>
    <p:extLst>
      <p:ext uri="{BB962C8B-B14F-4D97-AF65-F5344CB8AC3E}">
        <p14:creationId xmlns:p14="http://schemas.microsoft.com/office/powerpoint/2010/main" val="39358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6" name="內容版面配置區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8259" y="620688"/>
            <a:ext cx="7785429" cy="5839072"/>
          </a:xfrm>
        </p:spPr>
      </p:pic>
    </p:spTree>
    <p:extLst>
      <p:ext uri="{BB962C8B-B14F-4D97-AF65-F5344CB8AC3E}">
        <p14:creationId xmlns:p14="http://schemas.microsoft.com/office/powerpoint/2010/main" val="23223944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43608" y="125760"/>
            <a:ext cx="7498080" cy="1143000"/>
          </a:xfrm>
        </p:spPr>
        <p:txBody>
          <a:bodyPr/>
          <a:lstStyle/>
          <a:p>
            <a:r>
              <a:rPr lang="ja-JP" altLang="en-US" dirty="0" smtClean="0"/>
              <a:t>野菜の読み方</a:t>
            </a:r>
            <a:endParaRPr lang="zh-TW" altLang="en-US" dirty="0"/>
          </a:p>
        </p:txBody>
      </p:sp>
      <p:sp>
        <p:nvSpPr>
          <p:cNvPr id="3" name="內容版面配置區 2"/>
          <p:cNvSpPr>
            <a:spLocks noGrp="1"/>
          </p:cNvSpPr>
          <p:nvPr>
            <p:ph idx="1"/>
          </p:nvPr>
        </p:nvSpPr>
        <p:spPr>
          <a:xfrm>
            <a:off x="1331640" y="3501008"/>
            <a:ext cx="6449920" cy="2891408"/>
          </a:xfrm>
        </p:spPr>
        <p:txBody>
          <a:bodyPr/>
          <a:lstStyle/>
          <a:p>
            <a:endParaRPr lang="zh-TW" altLang="en-US"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2783" t="27416" r="38042" b="24184"/>
          <a:stretch/>
        </p:blipFill>
        <p:spPr bwMode="auto">
          <a:xfrm>
            <a:off x="179512" y="1771889"/>
            <a:ext cx="4464496" cy="41660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32878" t="31445" r="36522" b="16289"/>
          <a:stretch/>
        </p:blipFill>
        <p:spPr bwMode="auto">
          <a:xfrm>
            <a:off x="4644008" y="1771889"/>
            <a:ext cx="4298667" cy="41300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82369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pic>
        <p:nvPicPr>
          <p:cNvPr id="2051"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691680" y="764704"/>
            <a:ext cx="6336704" cy="5754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00035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038983" y="188640"/>
            <a:ext cx="7498080" cy="1143000"/>
          </a:xfrm>
        </p:spPr>
        <p:txBody>
          <a:bodyPr/>
          <a:lstStyle/>
          <a:p>
            <a:r>
              <a:rPr lang="ja-JP" altLang="en-US" dirty="0" smtClean="0"/>
              <a:t>果物の読み方</a:t>
            </a:r>
            <a:endParaRPr lang="zh-TW" altLang="en-US" dirty="0"/>
          </a:p>
        </p:txBody>
      </p:sp>
      <p:sp>
        <p:nvSpPr>
          <p:cNvPr id="3" name="內容版面配置區 2"/>
          <p:cNvSpPr>
            <a:spLocks noGrp="1"/>
          </p:cNvSpPr>
          <p:nvPr>
            <p:ph idx="1"/>
          </p:nvPr>
        </p:nvSpPr>
        <p:spPr/>
        <p:txBody>
          <a:bodyPr/>
          <a:lstStyle/>
          <a:p>
            <a:endParaRPr lang="zh-TW" altLang="en-US"/>
          </a:p>
        </p:txBody>
      </p:sp>
      <p:pic>
        <p:nvPicPr>
          <p:cNvPr id="40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2718" t="33282" r="37957" b="18317"/>
          <a:stretch/>
        </p:blipFill>
        <p:spPr bwMode="auto">
          <a:xfrm>
            <a:off x="122414" y="1514970"/>
            <a:ext cx="4665609" cy="43314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2656" t="25695" r="41328" b="25555"/>
          <a:stretch/>
        </p:blipFill>
        <p:spPr bwMode="auto">
          <a:xfrm>
            <a:off x="4788022" y="1441658"/>
            <a:ext cx="4248473" cy="44781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705224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259632" y="116632"/>
            <a:ext cx="7498080" cy="1143000"/>
          </a:xfrm>
        </p:spPr>
        <p:txBody>
          <a:bodyPr/>
          <a:lstStyle/>
          <a:p>
            <a:r>
              <a:rPr lang="ja-JP" altLang="en-US" dirty="0" smtClean="0"/>
              <a:t>特別な自動販売機</a:t>
            </a:r>
            <a:endParaRPr lang="zh-TW" altLang="en-US" dirty="0"/>
          </a:p>
        </p:txBody>
      </p:sp>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8085" t="11218" r="40247" b="5744"/>
          <a:stretch/>
        </p:blipFill>
        <p:spPr bwMode="auto">
          <a:xfrm>
            <a:off x="2627784" y="1268760"/>
            <a:ext cx="4778824" cy="53569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260329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r>
              <a:rPr lang="ja-JP" altLang="en-US" dirty="0" smtClean="0"/>
              <a:t>おもちゃ</a:t>
            </a:r>
            <a:endParaRPr lang="zh-TW" altLang="en-US"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8177" t="10666" r="40497" b="4267"/>
          <a:stretch/>
        </p:blipFill>
        <p:spPr bwMode="auto">
          <a:xfrm>
            <a:off x="4162864" y="836712"/>
            <a:ext cx="4851777" cy="56178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16638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5987" t="11816" r="42663" b="14450"/>
          <a:stretch/>
        </p:blipFill>
        <p:spPr bwMode="auto">
          <a:xfrm>
            <a:off x="4067944" y="173768"/>
            <a:ext cx="4968552" cy="65732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81700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1356" t="11916" r="20595" b="11951"/>
          <a:stretch/>
        </p:blipFill>
        <p:spPr bwMode="auto">
          <a:xfrm>
            <a:off x="107504" y="117784"/>
            <a:ext cx="4587578" cy="338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Grp="1" noChangeAspect="1" noChangeArrowheads="1"/>
          </p:cNvPicPr>
          <p:nvPr>
            <p:ph idx="1"/>
          </p:nvPr>
        </p:nvPicPr>
        <p:blipFill rotWithShape="1">
          <a:blip r:embed="rId3" cstate="print">
            <a:extLst>
              <a:ext uri="{28A0092B-C50C-407E-A947-70E740481C1C}">
                <a14:useLocalDpi xmlns:a14="http://schemas.microsoft.com/office/drawing/2010/main" val="0"/>
              </a:ext>
            </a:extLst>
          </a:blip>
          <a:srcRect l="19386" t="11217" r="19404" b="12047"/>
          <a:stretch/>
        </p:blipFill>
        <p:spPr bwMode="auto">
          <a:xfrm>
            <a:off x="104794" y="3510136"/>
            <a:ext cx="4590288" cy="32369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1350" t="11600" r="20975" b="11600"/>
          <a:stretch/>
        </p:blipFill>
        <p:spPr bwMode="auto">
          <a:xfrm>
            <a:off x="4714888" y="1916832"/>
            <a:ext cx="4429112" cy="33175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263688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3984" t="11389" r="33672" b="11389"/>
          <a:stretch/>
        </p:blipFill>
        <p:spPr bwMode="auto">
          <a:xfrm>
            <a:off x="899592" y="1052736"/>
            <a:ext cx="3943350" cy="5295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3950" t="11467" r="33575" b="12000"/>
          <a:stretch/>
        </p:blipFill>
        <p:spPr bwMode="auto">
          <a:xfrm>
            <a:off x="4932040" y="1041288"/>
            <a:ext cx="3959352" cy="52486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81839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1171" t="17283" r="31779" b="16984"/>
          <a:stretch/>
        </p:blipFill>
        <p:spPr bwMode="auto">
          <a:xfrm>
            <a:off x="1835696" y="620688"/>
            <a:ext cx="5960217" cy="5948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12066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a:xfrm>
            <a:off x="1043608" y="1447800"/>
            <a:ext cx="8100392" cy="4800600"/>
          </a:xfrm>
        </p:spPr>
        <p:txBody>
          <a:bodyPr>
            <a:normAutofit/>
          </a:bodyPr>
          <a:lstStyle/>
          <a:p>
            <a:pPr marL="82296" indent="0">
              <a:buNone/>
            </a:pPr>
            <a:endParaRPr lang="en-US" altLang="ja-JP" sz="3600" dirty="0" smtClean="0"/>
          </a:p>
          <a:p>
            <a:pPr marL="82296" indent="0">
              <a:buNone/>
            </a:pPr>
            <a:endParaRPr lang="en-US" altLang="ja-JP" sz="3600" dirty="0"/>
          </a:p>
          <a:p>
            <a:pPr marL="82296" indent="0">
              <a:buNone/>
            </a:pPr>
            <a:endParaRPr lang="en-US" altLang="ja-JP" sz="3600" dirty="0" smtClean="0"/>
          </a:p>
          <a:p>
            <a:pPr marL="82296" indent="0">
              <a:buNone/>
            </a:pPr>
            <a:r>
              <a:rPr lang="ja-JP" altLang="en-US" sz="4000" dirty="0" smtClean="0"/>
              <a:t>ご清聴ありがとうございました</a:t>
            </a:r>
            <a:endParaRPr lang="zh-TW" altLang="en-US" sz="4000" dirty="0"/>
          </a:p>
        </p:txBody>
      </p:sp>
    </p:spTree>
    <p:extLst>
      <p:ext uri="{BB962C8B-B14F-4D97-AF65-F5344CB8AC3E}">
        <p14:creationId xmlns:p14="http://schemas.microsoft.com/office/powerpoint/2010/main" val="36061194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夏至">
  <a:themeElements>
    <a:clrScheme name="夏至">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夏至">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夏至">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Solstice</Template>
  <TotalTime>433</TotalTime>
  <Words>939</Words>
  <Application>Microsoft Office PowerPoint</Application>
  <PresentationFormat>如螢幕大小 (4:3)</PresentationFormat>
  <Paragraphs>41</Paragraphs>
  <Slides>27</Slides>
  <Notes>3</Notes>
  <HiddenSlides>0</HiddenSlides>
  <MMClips>0</MMClips>
  <ScaleCrop>false</ScaleCrop>
  <HeadingPairs>
    <vt:vector size="4" baseType="variant">
      <vt:variant>
        <vt:lpstr>佈景主題</vt:lpstr>
      </vt:variant>
      <vt:variant>
        <vt:i4>1</vt:i4>
      </vt:variant>
      <vt:variant>
        <vt:lpstr>投影片標題</vt:lpstr>
      </vt:variant>
      <vt:variant>
        <vt:i4>27</vt:i4>
      </vt:variant>
    </vt:vector>
  </HeadingPairs>
  <TitlesOfParts>
    <vt:vector size="28" baseType="lpstr">
      <vt:lpstr>夏至</vt:lpstr>
      <vt:lpstr>台湾における高校第二外国語学習者の問題点の調査分析</vt:lpstr>
      <vt:lpstr>研究動機と目的 </vt:lpstr>
      <vt:lpstr>多文化教育時代の到来 </vt:lpstr>
      <vt:lpstr>多文化· 多言語時代の到来 </vt:lpstr>
      <vt:lpstr>日本における外国語教育 </vt:lpstr>
      <vt:lpstr>台湾における外国語教育</vt:lpstr>
      <vt:lpstr>台湾の普通高校における 日本語教育の由来と歴史 </vt:lpstr>
      <vt:lpstr> 台湾の職業高校における 日本語教育の実態 </vt:lpstr>
      <vt:lpstr>その他 </vt:lpstr>
      <vt:lpstr>アンケート調査の実態 </vt:lpstr>
      <vt:lpstr>アンケート調査の結果</vt:lpstr>
      <vt:lpstr>結論 </vt:lpstr>
      <vt:lpstr>日本の特別の文化</vt:lpstr>
      <vt:lpstr>無人販売所</vt:lpstr>
      <vt:lpstr>PowerPoint 簡報</vt:lpstr>
      <vt:lpstr>PowerPoint 簡報</vt:lpstr>
      <vt:lpstr>PowerPoint 簡報</vt:lpstr>
      <vt:lpstr>野菜の読み方</vt:lpstr>
      <vt:lpstr>PowerPoint 簡報</vt:lpstr>
      <vt:lpstr>果物の読み方</vt:lpstr>
      <vt:lpstr>特別な自動販売機</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黃棋秝</dc:creator>
  <cp:lastModifiedBy>黃棋秝</cp:lastModifiedBy>
  <cp:revision>40</cp:revision>
  <dcterms:created xsi:type="dcterms:W3CDTF">2017-12-18T04:34:46Z</dcterms:created>
  <dcterms:modified xsi:type="dcterms:W3CDTF">2017-12-19T18:35:59Z</dcterms:modified>
</cp:coreProperties>
</file>