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9" r:id="rId3"/>
    <p:sldId id="257" r:id="rId4"/>
    <p:sldId id="258" r:id="rId5"/>
    <p:sldId id="260" r:id="rId6"/>
    <p:sldId id="267" r:id="rId7"/>
    <p:sldId id="265" r:id="rId8"/>
    <p:sldId id="261" r:id="rId9"/>
    <p:sldId id="262" r:id="rId10"/>
    <p:sldId id="263" r:id="rId11"/>
    <p:sldId id="264" r:id="rId12"/>
    <p:sldId id="266" r:id="rId1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7729D5-2758-40EF-A97F-23489A4DFE87}" type="datetimeFigureOut">
              <a:rPr lang="zh-TW" altLang="en-US" smtClean="0"/>
              <a:pPr/>
              <a:t>2012/12/21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EF371C-AD05-4F38-99FD-BCA84CCDAAB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F371C-AD05-4F38-99FD-BCA84CCDAABC}" type="slidenum">
              <a:rPr lang="zh-TW" altLang="en-US" smtClean="0"/>
              <a:pPr/>
              <a:t>11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標題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2" name="副標題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0A537D-E5A5-45D2-849E-C1F3EB89AC70}" type="datetime1">
              <a:rPr lang="zh-TW" altLang="en-US" smtClean="0"/>
              <a:t>2012/12/21</a:t>
            </a:fld>
            <a:endParaRPr lang="zh-TW" altLang="en-US"/>
          </a:p>
        </p:txBody>
      </p:sp>
      <p:sp>
        <p:nvSpPr>
          <p:cNvPr id="20" name="頁尾版面配置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ＡＡ４</a:t>
            </a:r>
            <a:r>
              <a:rPr lang="en-US" altLang="zh-TW" smtClean="0"/>
              <a:t>_</a:t>
            </a:r>
            <a:r>
              <a:rPr lang="zh-TW" altLang="en-US" smtClean="0"/>
              <a:t>羅老爺吃魚喝茶集團</a:t>
            </a:r>
            <a:endParaRPr lang="zh-TW" altLang="en-US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BBA6FC-2079-45A7-B427-45FD0EC3B96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橢圓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AD4022-D2CD-4D0F-9644-5F2AF06053D8}" type="datetime1">
              <a:rPr lang="zh-TW" altLang="en-US" smtClean="0"/>
              <a:t>2012/12/21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ＡＡ４</a:t>
            </a:r>
            <a:r>
              <a:rPr lang="en-US" altLang="zh-TW" smtClean="0"/>
              <a:t>_</a:t>
            </a:r>
            <a:r>
              <a:rPr lang="zh-TW" altLang="en-US" smtClean="0"/>
              <a:t>羅老爺吃魚喝茶集團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BBA6FC-2079-45A7-B427-45FD0EC3B96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ECC121-2539-43C8-A540-C3069E2894B8}" type="datetime1">
              <a:rPr lang="zh-TW" altLang="en-US" smtClean="0"/>
              <a:t>2012/12/21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ＡＡ４</a:t>
            </a:r>
            <a:r>
              <a:rPr lang="en-US" altLang="zh-TW" smtClean="0"/>
              <a:t>_</a:t>
            </a:r>
            <a:r>
              <a:rPr lang="zh-TW" altLang="en-US" smtClean="0"/>
              <a:t>羅老爺吃魚喝茶集團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BBA6FC-2079-45A7-B427-45FD0EC3B96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矩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橢圓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橢圓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FBEE8F-D84A-4A16-8477-5859A046277F}" type="datetime1">
              <a:rPr lang="zh-TW" altLang="en-US" smtClean="0"/>
              <a:t>2012/12/21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ＡＡ４</a:t>
            </a:r>
            <a:r>
              <a:rPr lang="en-US" altLang="zh-TW" smtClean="0"/>
              <a:t>_</a:t>
            </a:r>
            <a:r>
              <a:rPr lang="zh-TW" altLang="en-US" smtClean="0"/>
              <a:t>羅老爺吃魚喝茶集團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BBA6FC-2079-45A7-B427-45FD0EC3B96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D199E1-AD43-4EEB-B6D9-2CA45D99056D}" type="datetime1">
              <a:rPr lang="zh-TW" altLang="en-US" smtClean="0"/>
              <a:t>2012/12/21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ＡＡ４</a:t>
            </a:r>
            <a:r>
              <a:rPr lang="en-US" altLang="zh-TW" smtClean="0"/>
              <a:t>_</a:t>
            </a:r>
            <a:r>
              <a:rPr lang="zh-TW" altLang="en-US" smtClean="0"/>
              <a:t>羅老爺吃魚喝茶集團</a:t>
            </a: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BBA6FC-2079-45A7-B427-45FD0EC3B96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DA1327-0053-417C-B710-2292223743FB}" type="datetime1">
              <a:rPr lang="zh-TW" altLang="en-US" smtClean="0"/>
              <a:t>2012/12/21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ＡＡ４</a:t>
            </a:r>
            <a:r>
              <a:rPr lang="en-US" altLang="zh-TW" smtClean="0"/>
              <a:t>_</a:t>
            </a:r>
            <a:r>
              <a:rPr lang="zh-TW" altLang="en-US" smtClean="0"/>
              <a:t>羅老爺吃魚喝茶集團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BBA6FC-2079-45A7-B427-45FD0EC3B96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946400A-BFA4-4959-9617-656F8F6D85BD}" type="datetime1">
              <a:rPr lang="zh-TW" altLang="en-US" smtClean="0"/>
              <a:t>2012/12/21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ＡＡ４</a:t>
            </a:r>
            <a:r>
              <a:rPr lang="en-US" altLang="zh-TW" smtClean="0"/>
              <a:t>_</a:t>
            </a:r>
            <a:r>
              <a:rPr lang="zh-TW" altLang="en-US" smtClean="0"/>
              <a:t>羅老爺吃魚喝茶集團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BBA6FC-2079-45A7-B427-45FD0EC3B96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6" name="矩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4DE8C7-ED26-430A-8651-DE20B58E63FA}" type="datetime1">
              <a:rPr lang="zh-TW" altLang="en-US" smtClean="0"/>
              <a:t>2012/12/21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ＡＡ４</a:t>
            </a:r>
            <a:r>
              <a:rPr lang="en-US" altLang="zh-TW" smtClean="0"/>
              <a:t>_</a:t>
            </a:r>
            <a:r>
              <a:rPr lang="zh-TW" altLang="en-US" smtClean="0"/>
              <a:t>羅老爺吃魚喝茶集團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BBA6FC-2079-45A7-B427-45FD0EC3B96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CC936-54A1-4F6D-8DB5-F723929B4C0B}" type="datetime1">
              <a:rPr lang="zh-TW" altLang="en-US" smtClean="0"/>
              <a:t>2012/12/21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ＡＡ４</a:t>
            </a:r>
            <a:r>
              <a:rPr lang="en-US" altLang="zh-TW" smtClean="0"/>
              <a:t>_</a:t>
            </a:r>
            <a:r>
              <a:rPr lang="zh-TW" altLang="en-US" smtClean="0"/>
              <a:t>羅老爺吃魚喝茶集團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BBA6FC-2079-45A7-B427-45FD0EC3B96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9" name="流程圖: 程序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流程圖: 程序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10B3DE-2A5C-48A4-ACC1-06E4FCC1EC88}" type="datetime1">
              <a:rPr lang="zh-TW" altLang="en-US" smtClean="0"/>
              <a:t>2012/12/21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ＡＡ４</a:t>
            </a:r>
            <a:r>
              <a:rPr lang="en-US" altLang="zh-TW" smtClean="0"/>
              <a:t>_</a:t>
            </a:r>
            <a:r>
              <a:rPr lang="zh-TW" altLang="en-US" smtClean="0"/>
              <a:t>羅老爺吃魚喝茶集團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BBA6FC-2079-45A7-B427-45FD0EC3B96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0CA33F-0D7D-428D-91A6-275CD3932CA3}" type="datetime1">
              <a:rPr lang="zh-TW" altLang="en-US" smtClean="0"/>
              <a:t>2012/12/21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ＡＡ４</a:t>
            </a:r>
            <a:r>
              <a:rPr lang="en-US" altLang="zh-TW" smtClean="0"/>
              <a:t>_</a:t>
            </a:r>
            <a:r>
              <a:rPr lang="zh-TW" altLang="en-US" smtClean="0"/>
              <a:t>羅老爺吃魚喝茶集團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BBA6FC-2079-45A7-B427-45FD0EC3B96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形圖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橢圓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甜甜圈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文字版面配置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79F9629-5551-404A-9FB9-9FFC3EF01250}" type="datetime1">
              <a:rPr lang="zh-TW" altLang="en-US" smtClean="0"/>
              <a:t>2012/12/21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zh-TW" altLang="en-US" smtClean="0"/>
              <a:t>ＡＡ４</a:t>
            </a:r>
            <a:r>
              <a:rPr lang="en-US" altLang="zh-TW" smtClean="0"/>
              <a:t>_</a:t>
            </a:r>
            <a:r>
              <a:rPr lang="zh-TW" altLang="en-US" smtClean="0"/>
              <a:t>羅老爺吃魚喝茶集團</a:t>
            </a:r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2BBA6FC-2079-45A7-B427-45FD0EC3B96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5" name="矩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163.13.217.217:1313/EXEC/70/1y8oanz0z3e15v1e64nup08os0rl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163.13.217.217:1313/EXEC/70/1y8oanz0z3e15v1e64nup08os0r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羅老爺吃魚喝茶集團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r"/>
            <a:endParaRPr lang="en-US" altLang="zh-TW" dirty="0" smtClean="0"/>
          </a:p>
          <a:p>
            <a:pPr algn="r"/>
            <a:r>
              <a:rPr lang="zh-TW" altLang="en-US" dirty="0" smtClean="0"/>
              <a:t>期末股東大會暨未來投資計畫</a:t>
            </a:r>
            <a:endParaRPr lang="en-US" altLang="zh-TW" dirty="0" smtClean="0"/>
          </a:p>
          <a:p>
            <a:pPr algn="r"/>
            <a:endParaRPr lang="en-US" altLang="zh-TW" dirty="0" smtClean="0"/>
          </a:p>
          <a:p>
            <a:pPr algn="r"/>
            <a:r>
              <a:rPr lang="zh-TW" altLang="en-US" dirty="0" smtClean="0"/>
              <a:t>執行長</a:t>
            </a:r>
            <a:r>
              <a:rPr lang="en-US" altLang="zh-TW" dirty="0" smtClean="0"/>
              <a:t>-</a:t>
            </a:r>
            <a:r>
              <a:rPr lang="zh-TW" altLang="en-US" dirty="0" smtClean="0"/>
              <a:t>羅連棠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A6FC-2079-45A7-B427-45FD0EC3B96C}" type="slidenum">
              <a:rPr lang="zh-TW" altLang="en-US" smtClean="0"/>
              <a:pPr/>
              <a:t>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ＡＡ４</a:t>
            </a:r>
            <a:r>
              <a:rPr lang="en-US" altLang="zh-TW" smtClean="0"/>
              <a:t>_</a:t>
            </a:r>
            <a:r>
              <a:rPr lang="zh-TW" altLang="en-US" smtClean="0"/>
              <a:t>羅老爺吃魚喝茶集團</a:t>
            </a:r>
            <a:endParaRPr lang="zh-TW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市場策略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000" dirty="0" smtClean="0"/>
              <a:t>差異化</a:t>
            </a:r>
            <a:r>
              <a:rPr lang="en-US" altLang="zh-TW" sz="2000" dirty="0" smtClean="0"/>
              <a:t>-</a:t>
            </a:r>
            <a:r>
              <a:rPr lang="zh-TW" altLang="en-US" sz="2000" dirty="0" smtClean="0"/>
              <a:t>注重研發</a:t>
            </a:r>
            <a:endParaRPr lang="en-US" altLang="zh-TW" sz="2000" dirty="0" smtClean="0"/>
          </a:p>
          <a:p>
            <a:r>
              <a:rPr lang="zh-TW" altLang="en-US" sz="2000" dirty="0" smtClean="0"/>
              <a:t>增加產量</a:t>
            </a:r>
            <a:endParaRPr lang="en-US" altLang="zh-TW" sz="2000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1500166" y="2214556"/>
          <a:ext cx="6095997" cy="4537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9576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排名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公司名稱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sng" strike="noStrike" dirty="0">
                          <a:solidFill>
                            <a:srgbClr val="0000FF"/>
                          </a:solidFill>
                          <a:latin typeface="新細明體"/>
                          <a:hlinkClick r:id="rId2"/>
                        </a:rPr>
                        <a:t>NPV</a:t>
                      </a:r>
                      <a:endParaRPr lang="en-US" sz="1200" b="0" i="0" u="sng" strike="noStrike" dirty="0">
                        <a:solidFill>
                          <a:srgbClr val="0000FF"/>
                        </a:solidFill>
                        <a:latin typeface="新細明體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0" i="0" u="sng" strike="noStrike">
                          <a:solidFill>
                            <a:srgbClr val="0000FF"/>
                          </a:solidFill>
                          <a:latin typeface="新細明體"/>
                          <a:hlinkClick r:id="rId2"/>
                        </a:rPr>
                        <a:t>平均淨利</a:t>
                      </a:r>
                      <a:endParaRPr lang="zh-TW" altLang="en-US" sz="1200" b="0" i="0" u="sng" strike="noStrike">
                        <a:solidFill>
                          <a:srgbClr val="0000FF"/>
                        </a:solidFill>
                        <a:latin typeface="新細明體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0" i="0" u="sng" strike="noStrike">
                          <a:solidFill>
                            <a:srgbClr val="0000FF"/>
                          </a:solidFill>
                          <a:latin typeface="新細明體"/>
                          <a:hlinkClick r:id="rId2"/>
                        </a:rPr>
                        <a:t>業主權益</a:t>
                      </a:r>
                      <a:endParaRPr lang="zh-TW" altLang="en-US" sz="1200" b="0" i="0" u="sng" strike="noStrike">
                        <a:solidFill>
                          <a:srgbClr val="0000FF"/>
                        </a:solidFill>
                        <a:latin typeface="新細明體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0" i="0" u="sng" strike="noStrike">
                          <a:solidFill>
                            <a:srgbClr val="0000FF"/>
                          </a:solidFill>
                          <a:latin typeface="新細明體"/>
                          <a:hlinkClick r:id="rId2"/>
                        </a:rPr>
                        <a:t>平均行銷費用</a:t>
                      </a:r>
                      <a:endParaRPr lang="zh-TW" altLang="en-US" sz="1200" b="0" i="0" u="sng" strike="noStrike">
                        <a:solidFill>
                          <a:srgbClr val="0000FF"/>
                        </a:solidFill>
                        <a:latin typeface="新細明體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0" i="0" u="sng" strike="noStrike">
                          <a:solidFill>
                            <a:srgbClr val="0000FF"/>
                          </a:solidFill>
                          <a:latin typeface="新細明體"/>
                          <a:hlinkClick r:id="rId2"/>
                        </a:rPr>
                        <a:t>平均研發費用</a:t>
                      </a:r>
                      <a:endParaRPr lang="zh-TW" altLang="en-US" sz="1200" b="0" i="0" u="sng" strike="noStrike">
                        <a:solidFill>
                          <a:srgbClr val="0000FF"/>
                        </a:solidFill>
                        <a:latin typeface="新細明體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0" i="0" u="sng" strike="noStrike">
                          <a:solidFill>
                            <a:srgbClr val="0000FF"/>
                          </a:solidFill>
                          <a:latin typeface="新細明體"/>
                          <a:hlinkClick r:id="rId2"/>
                        </a:rPr>
                        <a:t>平均維護費用</a:t>
                      </a:r>
                      <a:endParaRPr lang="zh-TW" altLang="en-US" sz="1200" b="0" i="0" u="sng" strike="noStrike">
                        <a:solidFill>
                          <a:srgbClr val="0000FF"/>
                        </a:solidFill>
                        <a:latin typeface="新細明體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0" i="0" u="sng" strike="noStrike">
                          <a:solidFill>
                            <a:srgbClr val="0000FF"/>
                          </a:solidFill>
                          <a:latin typeface="新細明體"/>
                          <a:hlinkClick r:id="rId2"/>
                        </a:rPr>
                        <a:t>平均銷售量</a:t>
                      </a:r>
                      <a:endParaRPr lang="zh-TW" altLang="en-US" sz="1200" b="0" i="0" u="sng" strike="noStrike">
                        <a:solidFill>
                          <a:srgbClr val="0000FF"/>
                        </a:solidFill>
                        <a:latin typeface="新細明體"/>
                      </a:endParaRPr>
                    </a:p>
                  </a:txBody>
                  <a:tcPr marL="0" marR="0" marT="0" marB="0" anchor="ctr"/>
                </a:tc>
              </a:tr>
              <a:tr h="39576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AC_2_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有華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Tea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3,360,883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410,020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9,380,203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237,500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350,000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51,250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548,282</a:t>
                      </a:r>
                    </a:p>
                  </a:txBody>
                  <a:tcPr marL="0" marR="0" marT="0" marB="0" anchor="ctr"/>
                </a:tc>
              </a:tr>
              <a:tr h="48792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FF0000"/>
                          </a:solidFill>
                          <a:latin typeface="Tahoma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000" b="1" i="0" u="none" strike="noStrike">
                          <a:solidFill>
                            <a:srgbClr val="FF0000"/>
                          </a:solidFill>
                          <a:latin typeface="Tahoma"/>
                        </a:rPr>
                        <a:t>AA4_</a:t>
                      </a:r>
                      <a:r>
                        <a:rPr lang="zh-TW" altLang="en-US" sz="1000" b="1" i="0" u="none" strike="noStrike">
                          <a:solidFill>
                            <a:srgbClr val="FF0000"/>
                          </a:solidFill>
                          <a:latin typeface="Tahoma"/>
                        </a:rPr>
                        <a:t>羅老爺吃魚喝茶集團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2,552,658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287,293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9,398,311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362,500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 dirty="0">
                          <a:solidFill>
                            <a:srgbClr val="FF0000"/>
                          </a:solidFill>
                          <a:latin typeface="Tahoma"/>
                        </a:rPr>
                        <a:t>412,500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100,000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 dirty="0">
                          <a:solidFill>
                            <a:srgbClr val="FF0000"/>
                          </a:solidFill>
                          <a:latin typeface="Tahoma"/>
                        </a:rPr>
                        <a:t>669,793</a:t>
                      </a:r>
                    </a:p>
                  </a:txBody>
                  <a:tcPr marL="0" marR="0" marT="0" marB="0" anchor="ctr"/>
                </a:tc>
              </a:tr>
              <a:tr h="39576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AD2_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大家來找茶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2,260,760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255,285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7,772,300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493,750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387,500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108,125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598,591</a:t>
                      </a:r>
                    </a:p>
                  </a:txBody>
                  <a:tcPr marL="0" marR="0" marT="0" marB="0" anchor="ctr"/>
                </a:tc>
              </a:tr>
              <a:tr h="39576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AA1_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巧克力只融你口茶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2,054,235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223,929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8,341,195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271,250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168,750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29,375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584,392</a:t>
                      </a:r>
                    </a:p>
                  </a:txBody>
                  <a:tcPr marL="0" marR="0" marT="0" marB="0" anchor="ctr"/>
                </a:tc>
              </a:tr>
              <a:tr h="39576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AA2_MOMOTEA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1,550,778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158,362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8,366,923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436,250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190,000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181,250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555,736</a:t>
                      </a:r>
                    </a:p>
                  </a:txBody>
                  <a:tcPr marL="0" marR="0" marT="0" marB="0" anchor="ctr"/>
                </a:tc>
              </a:tr>
              <a:tr h="39576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AD1_afternoon_tea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1,174,420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98,371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7,887,257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358,750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216,250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236,875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572,573</a:t>
                      </a:r>
                    </a:p>
                  </a:txBody>
                  <a:tcPr marL="0" marR="0" marT="0" marB="0" anchor="ctr"/>
                </a:tc>
              </a:tr>
              <a:tr h="39576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AC1_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王裏茶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1,104,589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96,577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7,867,432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348,750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301,250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71,000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539,991</a:t>
                      </a:r>
                    </a:p>
                  </a:txBody>
                  <a:tcPr marL="0" marR="0" marT="0" marB="0" anchor="ctr"/>
                </a:tc>
              </a:tr>
              <a:tr h="39576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AA3_tea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389,003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-1,602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7,081,567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337,000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188,750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5,000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543,563</a:t>
                      </a:r>
                    </a:p>
                  </a:txBody>
                  <a:tcPr marL="0" marR="0" marT="0" marB="0" anchor="ctr"/>
                </a:tc>
              </a:tr>
              <a:tr h="48792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AB2_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阿里老師凍頂烏龍茶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-793,967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-170,918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5,632,683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310,000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170,000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30,625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387,594</a:t>
                      </a:r>
                    </a:p>
                  </a:txBody>
                  <a:tcPr marL="0" marR="0" marT="0" marB="0" anchor="ctr"/>
                </a:tc>
              </a:tr>
              <a:tr h="39576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AB1_2BB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前壓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-872,158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-179,955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5,660,275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143,750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287,500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100,000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551,371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A6FC-2079-45A7-B427-45FD0EC3B96C}" type="slidenum">
              <a:rPr lang="zh-TW" altLang="en-US" smtClean="0"/>
              <a:pPr/>
              <a:t>2</a:t>
            </a:fld>
            <a:endParaRPr lang="zh-TW" altLang="en-US"/>
          </a:p>
        </p:txBody>
      </p:sp>
      <p:sp>
        <p:nvSpPr>
          <p:cNvPr id="9" name="頁尾版面配置區 8"/>
          <p:cNvSpPr>
            <a:spLocks noGrp="1"/>
          </p:cNvSpPr>
          <p:nvPr>
            <p:ph type="ftr" sz="quarter" idx="11"/>
          </p:nvPr>
        </p:nvSpPr>
        <p:spPr>
          <a:xfrm>
            <a:off x="6248400" y="0"/>
            <a:ext cx="2895600" cy="476250"/>
          </a:xfrm>
        </p:spPr>
        <p:txBody>
          <a:bodyPr/>
          <a:lstStyle/>
          <a:p>
            <a:r>
              <a:rPr lang="zh-TW" altLang="en-US" dirty="0" smtClean="0"/>
              <a:t>ＡＡ４</a:t>
            </a:r>
            <a:r>
              <a:rPr lang="en-US" altLang="zh-TW" dirty="0" smtClean="0"/>
              <a:t>_</a:t>
            </a:r>
            <a:r>
              <a:rPr lang="zh-TW" altLang="en-US" dirty="0" smtClean="0"/>
              <a:t>羅老爺吃魚喝茶集團</a:t>
            </a:r>
            <a:endParaRPr lang="zh-TW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營業回顧</a:t>
            </a:r>
            <a:r>
              <a:rPr lang="en-US" altLang="zh-TW" dirty="0" smtClean="0"/>
              <a:t>(1/2)</a:t>
            </a:r>
            <a:endParaRPr lang="zh-TW" altLang="en-US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2" cy="4266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9892"/>
                <a:gridCol w="1249892"/>
                <a:gridCol w="1249892"/>
                <a:gridCol w="1249892"/>
                <a:gridCol w="1249892"/>
                <a:gridCol w="1249892"/>
              </a:tblGrid>
              <a:tr h="370840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  <a:p>
                      <a:pPr algn="ct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2011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新細明體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latin typeface="新細明體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新細明體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新細明體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新細明體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第一季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第二季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第三季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第四季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年度結算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營業收入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1,954,982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6,843,939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4,720,000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5,211,500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18,730,421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營業成本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1,403,287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3,772,967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2,743,116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3,295,643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11,215,013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行銷費用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29,190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411,569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492,174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364,920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1,297,853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管銷費用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2,288,101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626,479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673,163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778,726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4,366,469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利息支出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80,000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98,730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137,819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129,407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445,956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稅前損益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-1,845,596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1,934,194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673,728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642,804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1,405,130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所得稅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902,807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232,389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217,546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1,352,742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稅後盈餘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-1,845,596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1,031,387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441,339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425,258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52,388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EPS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-</a:t>
                      </a:r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3.07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1.71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0.73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0.70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0.087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A6FC-2079-45A7-B427-45FD0EC3B96C}" type="slidenum">
              <a:rPr lang="zh-TW" altLang="en-US" smtClean="0"/>
              <a:pPr/>
              <a:t>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6248400" y="0"/>
            <a:ext cx="2895600" cy="476250"/>
          </a:xfrm>
        </p:spPr>
        <p:txBody>
          <a:bodyPr/>
          <a:lstStyle/>
          <a:p>
            <a:r>
              <a:rPr lang="zh-TW" altLang="en-US" dirty="0" smtClean="0"/>
              <a:t>ＡＡ４</a:t>
            </a:r>
            <a:r>
              <a:rPr lang="en-US" altLang="zh-TW" dirty="0" smtClean="0"/>
              <a:t>_</a:t>
            </a:r>
            <a:r>
              <a:rPr lang="zh-TW" altLang="en-US" dirty="0" smtClean="0"/>
              <a:t>羅老爺吃魚喝茶集團</a:t>
            </a:r>
            <a:endParaRPr lang="zh-TW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營業回顧</a:t>
            </a:r>
            <a:r>
              <a:rPr lang="en-US" altLang="zh-TW" dirty="0" smtClean="0"/>
              <a:t>(2/2)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2" cy="4266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9892"/>
                <a:gridCol w="1249892"/>
                <a:gridCol w="1249892"/>
                <a:gridCol w="1249892"/>
                <a:gridCol w="1249892"/>
                <a:gridCol w="1249892"/>
              </a:tblGrid>
              <a:tr h="370840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　</a:t>
                      </a:r>
                    </a:p>
                    <a:p>
                      <a:pPr algn="ct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2012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新細明體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latin typeface="新細明體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新細明體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新細明體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新細明體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第一季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第二季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第三季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第四季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年度結算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營業收入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5,457,600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4,905,972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6,444,538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5,842,474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22,650,584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營業成本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3,271,221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2,755,484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3,334,742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3,087,765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12,449,212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行銷費用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363,304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653,920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688,068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677,380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2,382,672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管銷費用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837,147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930,037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918,942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927,014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3,613,140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利息支出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129,407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129,407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129,407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129,407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517,628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稅前損益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856,521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437,124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1,373,379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1,020,908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3,687,932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所得稅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320,130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126,993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594,359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400,500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1,441,982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稅後盈餘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536,391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310,131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779,020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620,408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2,245,950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EPS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0.89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0.51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1.29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1.03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3.74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A6FC-2079-45A7-B427-45FD0EC3B96C}" type="slidenum">
              <a:rPr lang="zh-TW" altLang="en-US" smtClean="0"/>
              <a:pPr/>
              <a:t>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6248400" y="0"/>
            <a:ext cx="2895600" cy="476250"/>
          </a:xfrm>
        </p:spPr>
        <p:txBody>
          <a:bodyPr/>
          <a:lstStyle/>
          <a:p>
            <a:r>
              <a:rPr lang="zh-TW" altLang="en-US" dirty="0" smtClean="0"/>
              <a:t>ＡＡ４</a:t>
            </a:r>
            <a:r>
              <a:rPr lang="en-US" altLang="zh-TW" dirty="0" smtClean="0"/>
              <a:t>_</a:t>
            </a:r>
            <a:r>
              <a:rPr lang="zh-TW" altLang="en-US" dirty="0" smtClean="0"/>
              <a:t>羅老爺吃魚喝茶集團</a:t>
            </a:r>
            <a:endParaRPr lang="zh-TW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重大失誤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稅率問題</a:t>
            </a:r>
            <a:endParaRPr lang="en-US" altLang="zh-TW" dirty="0" smtClean="0"/>
          </a:p>
          <a:p>
            <a:endParaRPr lang="zh-TW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1500166" y="2357430"/>
          <a:ext cx="6119835" cy="3748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9945"/>
                <a:gridCol w="2039945"/>
                <a:gridCol w="2039945"/>
              </a:tblGrid>
              <a:tr h="37481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第一季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第二季</a:t>
                      </a:r>
                    </a:p>
                  </a:txBody>
                  <a:tcPr marL="9525" marR="9525" marT="9525" marB="0" anchor="ctr"/>
                </a:tc>
              </a:tr>
              <a:tr h="37481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營業收入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1,954,982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6,843,939</a:t>
                      </a:r>
                    </a:p>
                  </a:txBody>
                  <a:tcPr marL="9525" marR="9525" marT="9525" marB="0" anchor="ctr"/>
                </a:tc>
              </a:tr>
              <a:tr h="37481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營業成本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1,403,287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3,772,967</a:t>
                      </a:r>
                    </a:p>
                  </a:txBody>
                  <a:tcPr marL="9525" marR="9525" marT="9525" marB="0" anchor="ctr"/>
                </a:tc>
              </a:tr>
              <a:tr h="37481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行銷費用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29,190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411,569</a:t>
                      </a:r>
                    </a:p>
                  </a:txBody>
                  <a:tcPr marL="9525" marR="9525" marT="9525" marB="0" anchor="ctr"/>
                </a:tc>
              </a:tr>
              <a:tr h="37481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管銷費用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2,288,101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626,479</a:t>
                      </a:r>
                    </a:p>
                  </a:txBody>
                  <a:tcPr marL="9525" marR="9525" marT="9525" marB="0" anchor="ctr"/>
                </a:tc>
              </a:tr>
              <a:tr h="37481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利息支出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80,000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98,730</a:t>
                      </a:r>
                    </a:p>
                  </a:txBody>
                  <a:tcPr marL="9525" marR="9525" marT="9525" marB="0" anchor="ctr"/>
                </a:tc>
              </a:tr>
              <a:tr h="37481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稅前損益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-1,845,596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1,934,194</a:t>
                      </a:r>
                    </a:p>
                  </a:txBody>
                  <a:tcPr marL="9525" marR="9525" marT="9525" marB="0" anchor="ctr"/>
                </a:tc>
              </a:tr>
              <a:tr h="37481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所得稅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902,807</a:t>
                      </a:r>
                    </a:p>
                  </a:txBody>
                  <a:tcPr marL="9525" marR="9525" marT="9525" marB="0" anchor="ctr"/>
                </a:tc>
              </a:tr>
              <a:tr h="37481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稅後盈餘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-1,845,596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1,031,387</a:t>
                      </a:r>
                    </a:p>
                  </a:txBody>
                  <a:tcPr marL="9525" marR="9525" marT="9525" marB="0" anchor="ctr"/>
                </a:tc>
              </a:tr>
              <a:tr h="37481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EPS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-3.075993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1.718978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A6FC-2079-45A7-B427-45FD0EC3B96C}" type="slidenum">
              <a:rPr lang="zh-TW" altLang="en-US" smtClean="0"/>
              <a:pPr/>
              <a:t>5</a:t>
            </a:fld>
            <a:endParaRPr lang="zh-TW" altLang="en-US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>
          <a:xfrm>
            <a:off x="6248400" y="0"/>
            <a:ext cx="2895600" cy="476250"/>
          </a:xfrm>
        </p:spPr>
        <p:txBody>
          <a:bodyPr/>
          <a:lstStyle/>
          <a:p>
            <a:r>
              <a:rPr lang="zh-TW" altLang="en-US" dirty="0" smtClean="0"/>
              <a:t>ＡＡ４</a:t>
            </a:r>
            <a:r>
              <a:rPr lang="en-US" altLang="zh-TW" dirty="0" smtClean="0"/>
              <a:t>_</a:t>
            </a:r>
            <a:r>
              <a:rPr lang="zh-TW" altLang="en-US" dirty="0" smtClean="0"/>
              <a:t>羅老爺吃魚喝茶集團</a:t>
            </a:r>
            <a:endParaRPr lang="zh-TW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稅率損失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zh-TW" altLang="en-US" sz="2600" dirty="0" smtClean="0">
                <a:latin typeface="+mj-ea"/>
                <a:ea typeface="+mj-ea"/>
              </a:rPr>
              <a:t>羅老爺</a:t>
            </a:r>
            <a:endParaRPr lang="en-US" altLang="zh-TW" sz="2600" dirty="0" smtClean="0">
              <a:latin typeface="+mj-ea"/>
              <a:ea typeface="+mj-ea"/>
            </a:endParaRPr>
          </a:p>
          <a:p>
            <a:r>
              <a:rPr lang="en-US" altLang="zh-TW" sz="2600" dirty="0" smtClean="0">
                <a:latin typeface="+mj-ea"/>
                <a:ea typeface="+mj-ea"/>
              </a:rPr>
              <a:t>2011</a:t>
            </a:r>
            <a:r>
              <a:rPr lang="zh-TW" altLang="en-US" sz="2600" dirty="0" smtClean="0">
                <a:latin typeface="+mj-ea"/>
                <a:ea typeface="+mj-ea"/>
              </a:rPr>
              <a:t>第一季損益</a:t>
            </a:r>
            <a:r>
              <a:rPr lang="zh-TW" altLang="en-US" sz="2600" dirty="0" smtClean="0">
                <a:latin typeface="+mj-ea"/>
                <a:ea typeface="+mj-ea"/>
              </a:rPr>
              <a:t>：</a:t>
            </a:r>
            <a:r>
              <a:rPr lang="en-US" altLang="zh-TW" sz="2600" dirty="0" smtClean="0">
                <a:latin typeface="+mj-ea"/>
                <a:ea typeface="+mj-ea"/>
              </a:rPr>
              <a:t>-1,845,595</a:t>
            </a:r>
            <a:endParaRPr lang="en-US" altLang="zh-TW" sz="2600" dirty="0" smtClean="0">
              <a:latin typeface="+mj-ea"/>
              <a:ea typeface="+mj-ea"/>
            </a:endParaRPr>
          </a:p>
          <a:p>
            <a:r>
              <a:rPr lang="en-US" altLang="zh-TW" sz="2600" dirty="0" smtClean="0">
                <a:latin typeface="+mj-ea"/>
                <a:ea typeface="+mj-ea"/>
              </a:rPr>
              <a:t>2011</a:t>
            </a:r>
            <a:r>
              <a:rPr lang="zh-TW" altLang="en-US" sz="2600" dirty="0" smtClean="0">
                <a:latin typeface="+mj-ea"/>
                <a:ea typeface="+mj-ea"/>
              </a:rPr>
              <a:t>第二季損益</a:t>
            </a:r>
            <a:r>
              <a:rPr lang="en-US" altLang="zh-TW" sz="2600" dirty="0" smtClean="0">
                <a:latin typeface="+mj-ea"/>
                <a:ea typeface="+mj-ea"/>
              </a:rPr>
              <a:t>(</a:t>
            </a:r>
            <a:r>
              <a:rPr lang="zh-TW" altLang="en-US" sz="2600" dirty="0" smtClean="0">
                <a:latin typeface="+mj-ea"/>
                <a:ea typeface="+mj-ea"/>
              </a:rPr>
              <a:t>稅前</a:t>
            </a:r>
            <a:r>
              <a:rPr lang="en-US" altLang="zh-TW" sz="2600" dirty="0" smtClean="0">
                <a:latin typeface="+mj-ea"/>
                <a:ea typeface="+mj-ea"/>
              </a:rPr>
              <a:t>)</a:t>
            </a:r>
            <a:r>
              <a:rPr lang="zh-TW" altLang="en-US" sz="2600" dirty="0" smtClean="0">
                <a:latin typeface="+mj-ea"/>
                <a:ea typeface="+mj-ea"/>
              </a:rPr>
              <a:t>：</a:t>
            </a:r>
            <a:r>
              <a:rPr lang="en-US" altLang="zh-TW" sz="2600" dirty="0" smtClean="0">
                <a:latin typeface="+mj-ea"/>
                <a:ea typeface="+mj-ea"/>
              </a:rPr>
              <a:t>1,934,195</a:t>
            </a:r>
          </a:p>
          <a:p>
            <a:r>
              <a:rPr lang="en-US" altLang="zh-TW" sz="2600" dirty="0" smtClean="0">
                <a:latin typeface="+mj-ea"/>
                <a:ea typeface="+mj-ea"/>
              </a:rPr>
              <a:t>2011</a:t>
            </a:r>
            <a:r>
              <a:rPr lang="zh-TW" altLang="en-US" sz="2600" dirty="0" smtClean="0">
                <a:latin typeface="+mj-ea"/>
                <a:ea typeface="+mj-ea"/>
              </a:rPr>
              <a:t>第二季損益</a:t>
            </a:r>
            <a:r>
              <a:rPr lang="en-US" altLang="zh-TW" sz="2600" dirty="0" smtClean="0">
                <a:latin typeface="+mj-ea"/>
                <a:ea typeface="+mj-ea"/>
              </a:rPr>
              <a:t>(</a:t>
            </a:r>
            <a:r>
              <a:rPr lang="zh-TW" altLang="en-US" sz="2600" dirty="0" smtClean="0">
                <a:latin typeface="+mj-ea"/>
                <a:ea typeface="+mj-ea"/>
              </a:rPr>
              <a:t>稅後</a:t>
            </a:r>
            <a:r>
              <a:rPr lang="en-US" altLang="zh-TW" sz="2600" dirty="0" smtClean="0">
                <a:latin typeface="+mj-ea"/>
                <a:ea typeface="+mj-ea"/>
              </a:rPr>
              <a:t>)</a:t>
            </a:r>
            <a:r>
              <a:rPr lang="zh-TW" altLang="en-US" sz="2600" dirty="0" smtClean="0">
                <a:latin typeface="+mj-ea"/>
                <a:ea typeface="+mj-ea"/>
              </a:rPr>
              <a:t>：</a:t>
            </a:r>
            <a:r>
              <a:rPr lang="en-US" altLang="zh-TW" sz="2600" dirty="0" smtClean="0">
                <a:latin typeface="+mj-ea"/>
                <a:ea typeface="+mj-ea"/>
              </a:rPr>
              <a:t>1,031,388</a:t>
            </a:r>
            <a:endParaRPr lang="zh-TW" altLang="en-US" sz="2600" dirty="0" smtClean="0">
              <a:latin typeface="+mj-ea"/>
              <a:ea typeface="+mj-ea"/>
            </a:endParaRPr>
          </a:p>
          <a:p>
            <a:r>
              <a:rPr lang="zh-TW" altLang="en-US" sz="2600" dirty="0" smtClean="0">
                <a:latin typeface="+mj-ea"/>
                <a:ea typeface="+mj-ea"/>
              </a:rPr>
              <a:t>稅率損失： </a:t>
            </a:r>
            <a:r>
              <a:rPr lang="en-US" altLang="zh-TW" sz="2600" dirty="0" smtClean="0">
                <a:latin typeface="+mj-ea"/>
                <a:ea typeface="+mj-ea"/>
              </a:rPr>
              <a:t>902,807</a:t>
            </a:r>
          </a:p>
          <a:p>
            <a:pPr>
              <a:buNone/>
            </a:pPr>
            <a:r>
              <a:rPr lang="en-US" altLang="zh-TW" sz="2600" dirty="0" smtClean="0">
                <a:latin typeface="+mj-ea"/>
                <a:ea typeface="+mj-ea"/>
              </a:rPr>
              <a:t> </a:t>
            </a:r>
            <a:r>
              <a:rPr lang="zh-TW" altLang="en-US" sz="2600" dirty="0" smtClean="0">
                <a:latin typeface="+mj-ea"/>
                <a:ea typeface="+mj-ea"/>
              </a:rPr>
              <a:t>有華</a:t>
            </a:r>
            <a:endParaRPr lang="en-US" altLang="zh-TW" sz="2600" dirty="0" smtClean="0">
              <a:latin typeface="+mj-ea"/>
              <a:ea typeface="+mj-ea"/>
            </a:endParaRPr>
          </a:p>
          <a:p>
            <a:r>
              <a:rPr lang="en-US" altLang="zh-TW" sz="2600" dirty="0" smtClean="0">
                <a:latin typeface="+mj-ea"/>
                <a:ea typeface="+mj-ea"/>
              </a:rPr>
              <a:t>2011</a:t>
            </a:r>
            <a:r>
              <a:rPr lang="zh-TW" altLang="en-US" sz="2600" dirty="0" smtClean="0">
                <a:latin typeface="+mj-ea"/>
                <a:ea typeface="+mj-ea"/>
              </a:rPr>
              <a:t>第一季損益：</a:t>
            </a:r>
            <a:r>
              <a:rPr lang="en-US" altLang="zh-TW" sz="2600" dirty="0" smtClean="0">
                <a:latin typeface="+mj-ea"/>
                <a:ea typeface="+mj-ea"/>
              </a:rPr>
              <a:t>-443,433</a:t>
            </a:r>
          </a:p>
          <a:p>
            <a:r>
              <a:rPr lang="en-US" altLang="zh-TW" sz="2600" dirty="0" smtClean="0">
                <a:latin typeface="+mj-ea"/>
                <a:ea typeface="+mj-ea"/>
              </a:rPr>
              <a:t>2011</a:t>
            </a:r>
            <a:r>
              <a:rPr lang="zh-TW" altLang="en-US" sz="2600" dirty="0" smtClean="0">
                <a:latin typeface="+mj-ea"/>
                <a:ea typeface="+mj-ea"/>
              </a:rPr>
              <a:t>第二季損益</a:t>
            </a:r>
            <a:r>
              <a:rPr lang="en-US" altLang="zh-TW" sz="2600" dirty="0" smtClean="0">
                <a:latin typeface="+mj-ea"/>
                <a:ea typeface="+mj-ea"/>
              </a:rPr>
              <a:t>(</a:t>
            </a:r>
            <a:r>
              <a:rPr lang="zh-TW" altLang="en-US" sz="2600" dirty="0" smtClean="0">
                <a:latin typeface="+mj-ea"/>
                <a:ea typeface="+mj-ea"/>
              </a:rPr>
              <a:t>稅前</a:t>
            </a:r>
            <a:r>
              <a:rPr lang="en-US" altLang="zh-TW" sz="2600" dirty="0" smtClean="0">
                <a:latin typeface="+mj-ea"/>
                <a:ea typeface="+mj-ea"/>
              </a:rPr>
              <a:t>)</a:t>
            </a:r>
            <a:r>
              <a:rPr lang="zh-TW" altLang="en-US" sz="2600" dirty="0" smtClean="0">
                <a:latin typeface="+mj-ea"/>
                <a:ea typeface="+mj-ea"/>
              </a:rPr>
              <a:t>：</a:t>
            </a:r>
            <a:r>
              <a:rPr lang="en-US" altLang="zh-TW" sz="2600" dirty="0" smtClean="0">
                <a:latin typeface="+mj-ea"/>
                <a:ea typeface="+mj-ea"/>
              </a:rPr>
              <a:t>278,643</a:t>
            </a:r>
          </a:p>
          <a:p>
            <a:r>
              <a:rPr lang="en-US" altLang="zh-TW" sz="2600" dirty="0" smtClean="0">
                <a:latin typeface="+mj-ea"/>
                <a:ea typeface="+mj-ea"/>
              </a:rPr>
              <a:t>2011</a:t>
            </a:r>
            <a:r>
              <a:rPr lang="zh-TW" altLang="en-US" sz="2600" dirty="0" smtClean="0">
                <a:latin typeface="+mj-ea"/>
                <a:ea typeface="+mj-ea"/>
              </a:rPr>
              <a:t>第二季損益</a:t>
            </a:r>
            <a:r>
              <a:rPr lang="en-US" altLang="zh-TW" sz="2600" dirty="0" smtClean="0">
                <a:latin typeface="+mj-ea"/>
                <a:ea typeface="+mj-ea"/>
              </a:rPr>
              <a:t>(</a:t>
            </a:r>
            <a:r>
              <a:rPr lang="zh-TW" altLang="en-US" sz="2600" dirty="0" smtClean="0">
                <a:latin typeface="+mj-ea"/>
                <a:ea typeface="+mj-ea"/>
              </a:rPr>
              <a:t>稅後</a:t>
            </a:r>
            <a:r>
              <a:rPr lang="en-US" altLang="zh-TW" sz="2600" dirty="0" smtClean="0">
                <a:latin typeface="+mj-ea"/>
                <a:ea typeface="+mj-ea"/>
              </a:rPr>
              <a:t>)</a:t>
            </a:r>
            <a:r>
              <a:rPr lang="zh-TW" altLang="en-US" sz="2600" dirty="0" smtClean="0">
                <a:latin typeface="+mj-ea"/>
                <a:ea typeface="+mj-ea"/>
              </a:rPr>
              <a:t>：</a:t>
            </a:r>
            <a:r>
              <a:rPr lang="en-US" altLang="zh-TW" sz="2600" dirty="0" smtClean="0">
                <a:latin typeface="+mj-ea"/>
                <a:ea typeface="+mj-ea"/>
              </a:rPr>
              <a:t>181,118</a:t>
            </a:r>
          </a:p>
          <a:p>
            <a:r>
              <a:rPr lang="zh-TW" altLang="en-US" sz="2600" dirty="0" smtClean="0">
                <a:latin typeface="+mj-ea"/>
                <a:ea typeface="+mj-ea"/>
              </a:rPr>
              <a:t>稅率損失： </a:t>
            </a:r>
            <a:r>
              <a:rPr lang="en-US" altLang="zh-TW" sz="2600" dirty="0" smtClean="0">
                <a:latin typeface="+mj-ea"/>
                <a:ea typeface="+mj-ea"/>
              </a:rPr>
              <a:t>97,525</a:t>
            </a:r>
            <a:r>
              <a:rPr lang="zh-TW" altLang="en-US" sz="2600" dirty="0" smtClean="0">
                <a:latin typeface="+mj-ea"/>
                <a:ea typeface="+mj-ea"/>
              </a:rPr>
              <a:t> </a:t>
            </a:r>
          </a:p>
          <a:p>
            <a:endParaRPr lang="zh-TW" altLang="en-US" sz="2600" dirty="0">
              <a:latin typeface="+mj-ea"/>
              <a:ea typeface="+mj-ea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6248400" y="0"/>
            <a:ext cx="2895600" cy="476250"/>
          </a:xfrm>
        </p:spPr>
        <p:txBody>
          <a:bodyPr/>
          <a:lstStyle/>
          <a:p>
            <a:r>
              <a:rPr lang="zh-TW" altLang="en-US" dirty="0" smtClean="0"/>
              <a:t>ＡＡ４</a:t>
            </a:r>
            <a:r>
              <a:rPr lang="en-US" altLang="zh-TW" dirty="0" smtClean="0"/>
              <a:t>_</a:t>
            </a:r>
            <a:r>
              <a:rPr lang="zh-TW" altLang="en-US" dirty="0" smtClean="0"/>
              <a:t>羅老爺吃魚喝茶集團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A6FC-2079-45A7-B427-45FD0EC3B96C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失誤影響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A6FC-2079-45A7-B427-45FD0EC3B96C}" type="slidenum">
              <a:rPr lang="zh-TW" altLang="en-US" smtClean="0"/>
              <a:pPr/>
              <a:t>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6248400" y="0"/>
            <a:ext cx="2895600" cy="476250"/>
          </a:xfrm>
        </p:spPr>
        <p:txBody>
          <a:bodyPr/>
          <a:lstStyle/>
          <a:p>
            <a:r>
              <a:rPr lang="zh-TW" altLang="en-US" dirty="0" smtClean="0"/>
              <a:t>ＡＡ４</a:t>
            </a:r>
            <a:r>
              <a:rPr lang="en-US" altLang="zh-TW" dirty="0" smtClean="0"/>
              <a:t>_</a:t>
            </a:r>
            <a:r>
              <a:rPr lang="zh-TW" altLang="en-US" dirty="0" smtClean="0"/>
              <a:t>羅老爺吃魚喝茶集團</a:t>
            </a:r>
            <a:endParaRPr lang="zh-TW" altLang="en-US" dirty="0"/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>
                <a:latin typeface="Tahoma"/>
              </a:rPr>
              <a:t>3,360,883</a:t>
            </a:r>
            <a:r>
              <a:rPr lang="zh-TW" altLang="en-US" dirty="0" smtClean="0">
                <a:latin typeface="Tahoma"/>
              </a:rPr>
              <a:t>－</a:t>
            </a:r>
            <a:r>
              <a:rPr lang="en-US" altLang="zh-TW" dirty="0" smtClean="0">
                <a:latin typeface="Tahoma"/>
              </a:rPr>
              <a:t>2,552,658</a:t>
            </a:r>
            <a:r>
              <a:rPr lang="zh-TW" altLang="en-US" dirty="0" smtClean="0">
                <a:latin typeface="Tahoma"/>
              </a:rPr>
              <a:t>＝</a:t>
            </a:r>
            <a:r>
              <a:rPr lang="en-US" altLang="zh-TW" dirty="0" smtClean="0">
                <a:latin typeface="Tahoma"/>
              </a:rPr>
              <a:t>808,225</a:t>
            </a:r>
          </a:p>
          <a:p>
            <a:endParaRPr lang="en-US" altLang="zh-TW" dirty="0" smtClean="0">
              <a:solidFill>
                <a:srgbClr val="FF0000"/>
              </a:solidFill>
              <a:latin typeface="Tahoma"/>
            </a:endParaRPr>
          </a:p>
          <a:p>
            <a:endParaRPr lang="en-US" altLang="zh-TW" dirty="0" smtClean="0"/>
          </a:p>
          <a:p>
            <a:endParaRPr lang="zh-TW" altLang="en-US" dirty="0"/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1571604" y="2357430"/>
          <a:ext cx="60960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排名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公司名稱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sng" strike="noStrike" dirty="0">
                          <a:solidFill>
                            <a:srgbClr val="0000FF"/>
                          </a:solidFill>
                          <a:latin typeface="新細明體"/>
                          <a:hlinkClick r:id="rId2"/>
                        </a:rPr>
                        <a:t>NPV</a:t>
                      </a:r>
                      <a:endParaRPr lang="en-US" sz="1200" b="0" i="0" u="sng" strike="noStrike" dirty="0">
                        <a:solidFill>
                          <a:srgbClr val="0000FF"/>
                        </a:solidFill>
                        <a:latin typeface="新細明體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AC_2_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有華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Tea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 dirty="0">
                          <a:solidFill>
                            <a:srgbClr val="FF0000"/>
                          </a:solidFill>
                          <a:latin typeface="Tahoma"/>
                        </a:rPr>
                        <a:t>3,360,883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 dirty="0">
                          <a:solidFill>
                            <a:schemeClr val="tx1"/>
                          </a:solidFill>
                          <a:latin typeface="Tahoma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000" b="1" i="0" u="none" strike="noStrike" dirty="0">
                          <a:solidFill>
                            <a:schemeClr val="tx1"/>
                          </a:solidFill>
                          <a:latin typeface="Tahoma"/>
                        </a:rPr>
                        <a:t>AA4_</a:t>
                      </a:r>
                      <a:r>
                        <a:rPr lang="zh-TW" altLang="en-US" sz="1000" b="1" i="0" u="none" strike="noStrike" dirty="0">
                          <a:solidFill>
                            <a:schemeClr val="tx1"/>
                          </a:solidFill>
                          <a:latin typeface="Tahoma"/>
                        </a:rPr>
                        <a:t>羅老爺吃魚喝茶集團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 dirty="0">
                          <a:solidFill>
                            <a:srgbClr val="FF0000"/>
                          </a:solidFill>
                          <a:latin typeface="Tahoma"/>
                        </a:rPr>
                        <a:t>2,552,658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AD2_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大家來找茶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2,260,760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AA1_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巧克力只融你口茶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2,054,235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AA2_MOMOTEA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1,550,778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AD1_afternoon_tea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1,174,420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AC1_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王裏茶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1,104,589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AA3_tea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389,003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AB2_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阿里老師凍頂烏龍茶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-793,967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AB1_2BB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前壓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-872,158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未來</a:t>
            </a:r>
            <a:r>
              <a:rPr lang="zh-TW" altLang="en-US" dirty="0" smtClean="0"/>
              <a:t>發展</a:t>
            </a:r>
            <a:r>
              <a:rPr lang="en-US" altLang="zh-TW" dirty="0" smtClean="0"/>
              <a:t>-</a:t>
            </a:r>
            <a:r>
              <a:rPr lang="zh-TW" altLang="en-US" dirty="0" smtClean="0"/>
              <a:t>市場潛力</a:t>
            </a:r>
            <a:r>
              <a:rPr lang="en-US" altLang="zh-TW" dirty="0" smtClean="0"/>
              <a:t>(1/2)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維持差異化優勢</a:t>
            </a:r>
            <a:endParaRPr lang="en-US" altLang="zh-TW" dirty="0" smtClean="0"/>
          </a:p>
          <a:p>
            <a:r>
              <a:rPr lang="zh-TW" altLang="en-US" dirty="0" smtClean="0"/>
              <a:t>增加產量</a:t>
            </a:r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716953"/>
            <a:ext cx="4714908" cy="4141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A6FC-2079-45A7-B427-45FD0EC3B96C}" type="slidenum">
              <a:rPr lang="zh-TW" altLang="en-US" smtClean="0"/>
              <a:pPr/>
              <a:t>8</a:t>
            </a:fld>
            <a:endParaRPr lang="zh-TW" altLang="en-US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>
          <a:xfrm>
            <a:off x="6248400" y="0"/>
            <a:ext cx="2895600" cy="476250"/>
          </a:xfrm>
        </p:spPr>
        <p:txBody>
          <a:bodyPr/>
          <a:lstStyle/>
          <a:p>
            <a:r>
              <a:rPr lang="zh-TW" altLang="en-US" dirty="0" smtClean="0"/>
              <a:t>ＡＡ４</a:t>
            </a:r>
            <a:r>
              <a:rPr lang="en-US" altLang="zh-TW" dirty="0" smtClean="0"/>
              <a:t>_</a:t>
            </a:r>
            <a:r>
              <a:rPr lang="zh-TW" altLang="en-US" dirty="0" smtClean="0"/>
              <a:t>羅老爺吃魚喝茶集團</a:t>
            </a:r>
            <a:endParaRPr lang="zh-TW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未來發展</a:t>
            </a:r>
            <a:r>
              <a:rPr lang="en-US" altLang="zh-TW" dirty="0" smtClean="0"/>
              <a:t>-</a:t>
            </a:r>
            <a:r>
              <a:rPr lang="zh-TW" altLang="en-US" dirty="0" smtClean="0"/>
              <a:t>增產方案</a:t>
            </a:r>
            <a:r>
              <a:rPr lang="en-US" altLang="zh-TW" dirty="0" smtClean="0"/>
              <a:t>(2/2)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設備投資金額：</a:t>
            </a:r>
            <a:r>
              <a:rPr lang="en-US" altLang="zh-TW" dirty="0" smtClean="0"/>
              <a:t>6,000,000</a:t>
            </a:r>
          </a:p>
          <a:p>
            <a:r>
              <a:rPr lang="zh-TW" altLang="en-US" dirty="0" smtClean="0"/>
              <a:t>現有產能：</a:t>
            </a:r>
            <a:r>
              <a:rPr lang="en-US" altLang="zh-TW" dirty="0" smtClean="0"/>
              <a:t>409,495</a:t>
            </a:r>
          </a:p>
          <a:p>
            <a:r>
              <a:rPr lang="zh-TW" altLang="en-US" dirty="0" smtClean="0"/>
              <a:t>預計產能：</a:t>
            </a:r>
            <a:r>
              <a:rPr lang="en-US" altLang="zh-TW" dirty="0" smtClean="0"/>
              <a:t>630,026</a:t>
            </a:r>
          </a:p>
          <a:p>
            <a:endParaRPr lang="en-US" altLang="zh-TW" dirty="0" smtClean="0"/>
          </a:p>
          <a:p>
            <a:pPr>
              <a:buNone/>
            </a:pPr>
            <a:r>
              <a:rPr lang="zh-TW" altLang="en-US" dirty="0" smtClean="0"/>
              <a:t> 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A6FC-2079-45A7-B427-45FD0EC3B96C}" type="slidenum">
              <a:rPr lang="zh-TW" altLang="en-US" smtClean="0"/>
              <a:pPr/>
              <a:t>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6248400" y="0"/>
            <a:ext cx="2895600" cy="476250"/>
          </a:xfrm>
        </p:spPr>
        <p:txBody>
          <a:bodyPr/>
          <a:lstStyle/>
          <a:p>
            <a:r>
              <a:rPr lang="zh-TW" altLang="en-US" dirty="0" smtClean="0"/>
              <a:t>ＡＡ４</a:t>
            </a:r>
            <a:r>
              <a:rPr lang="en-US" altLang="zh-TW" dirty="0" smtClean="0"/>
              <a:t>_</a:t>
            </a:r>
            <a:r>
              <a:rPr lang="zh-TW" altLang="en-US" dirty="0" smtClean="0"/>
              <a:t>羅老爺吃魚喝茶集團</a:t>
            </a:r>
            <a:endParaRPr lang="zh-TW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未來財務估算</a:t>
            </a:r>
            <a:r>
              <a:rPr lang="en-US" altLang="zh-TW" dirty="0" smtClean="0"/>
              <a:t>(2013)</a:t>
            </a:r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1600" dirty="0" smtClean="0"/>
              <a:t>產品價格： </a:t>
            </a:r>
            <a:r>
              <a:rPr lang="zh-TW" altLang="en-US" sz="1600" dirty="0" smtClean="0"/>
              <a:t>９</a:t>
            </a:r>
            <a:endParaRPr lang="en-US" altLang="zh-TW" sz="1600" dirty="0" smtClean="0"/>
          </a:p>
          <a:p>
            <a:r>
              <a:rPr lang="zh-TW" altLang="en-US" sz="1600" dirty="0" smtClean="0"/>
              <a:t>設備</a:t>
            </a:r>
            <a:r>
              <a:rPr lang="zh-TW" altLang="en-US" sz="1600" dirty="0" smtClean="0"/>
              <a:t>投資：設備投資金額</a:t>
            </a:r>
            <a:r>
              <a:rPr lang="en-US" altLang="zh-TW" sz="1600" dirty="0" smtClean="0"/>
              <a:t>^2*0.0000001</a:t>
            </a:r>
            <a:endParaRPr lang="en-US" altLang="zh-TW" sz="1600" dirty="0" smtClean="0"/>
          </a:p>
          <a:p>
            <a:endParaRPr lang="zh-TW" altLang="en-US" sz="1600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643042" y="2158706"/>
          <a:ext cx="6096000" cy="4627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　</a:t>
                      </a:r>
                    </a:p>
                    <a:p>
                      <a:pPr algn="ct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2013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第一季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第二季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第三季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第四季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年度結算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營業收入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5,400,000.00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8,505,000.00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8,280,000.00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8,082,000.00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30,267,000.00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營業成本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2,591,884.00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4,097,516.00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3,945,743.00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3,827,950.00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14,463,093.00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行銷費用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400,000.00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600,000.00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630,000.00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630,000.00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2,260,000.00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管銷費用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2,158,133.00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2,301,478.00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2,291,240.00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2,291,240.00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9,042,091.00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設備投資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3,600,000.00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　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利息支出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129,407.00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129,407.00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129,407.00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129,407.00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517,628.00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稅前損益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-2,359,424.00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2,496,599.00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2,403,610.00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2,323,403.00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4,864,188.00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所得稅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1,373,129.45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1,321,985.50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1,277,871.65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3,972,986.60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稅後盈餘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-2,359,424.00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1,123,469.55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1,081,624.50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1,045,531.35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891,201.40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EPS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-3.93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1.87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1.80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1.74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1.49 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A6FC-2079-45A7-B427-45FD0EC3B96C}" type="slidenum">
              <a:rPr lang="zh-TW" altLang="en-US" smtClean="0"/>
              <a:pPr/>
              <a:t>10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6248400" y="0"/>
            <a:ext cx="2895600" cy="476250"/>
          </a:xfrm>
        </p:spPr>
        <p:txBody>
          <a:bodyPr/>
          <a:lstStyle/>
          <a:p>
            <a:r>
              <a:rPr lang="zh-TW" altLang="en-US" dirty="0" smtClean="0"/>
              <a:t>ＡＡ４</a:t>
            </a:r>
            <a:r>
              <a:rPr lang="en-US" altLang="zh-TW" dirty="0" smtClean="0"/>
              <a:t>_</a:t>
            </a:r>
            <a:r>
              <a:rPr lang="zh-TW" altLang="en-US" dirty="0" smtClean="0"/>
              <a:t>羅老爺吃魚喝茶集團</a:t>
            </a:r>
            <a:endParaRPr lang="zh-TW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未來財務估算</a:t>
            </a:r>
            <a:r>
              <a:rPr lang="en-US" altLang="zh-TW" dirty="0" smtClean="0"/>
              <a:t>(2014)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1600" dirty="0" smtClean="0"/>
              <a:t>產品價格：９</a:t>
            </a:r>
            <a:endParaRPr lang="en-US" altLang="zh-TW" sz="1600" dirty="0" smtClean="0"/>
          </a:p>
          <a:p>
            <a:endParaRPr lang="zh-TW" altLang="en-US" sz="1600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1643042" y="2158706"/>
          <a:ext cx="6096000" cy="4627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　</a:t>
                      </a:r>
                    </a:p>
                    <a:p>
                      <a:pPr algn="ct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2014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新細明體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latin typeface="新細明體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新細明體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新細明體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新細明體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第一季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第二季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第三季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第四季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年度結算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營業收入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7,875,000.00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7,686,000.00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7,488,000.00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7,299,000.00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30,348,000.00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營業成本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3,759,869.00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3,582,346.00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3,489,189.00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3,397,360.00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14,228,764.00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行銷費用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580,000.00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550,000.00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550,000.00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500,000.00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2,180,000.00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管銷費用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2,271,525.00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2,262,036.00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2,252,784.00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2,243,763.00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9,030,108.00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設備投資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　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利息支出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129,407.00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129,407.00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129,407.00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129,407.00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517,628.00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稅前損益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2,254,199.00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2,282,211.00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2,186,620.00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2,148,470.00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8,871,500.00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所得稅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1,239,809.45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1,255,216.05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1,202,641.00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1,181,658.50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4,879,325.00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稅後盈餘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1,014,389.55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1,026,994.95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983,979.00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966,811.50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3,992,175.00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EPS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1.69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1.71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1.64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1.61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6.65 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A6FC-2079-45A7-B427-45FD0EC3B96C}" type="slidenum">
              <a:rPr lang="zh-TW" altLang="en-US" smtClean="0"/>
              <a:pPr/>
              <a:t>11</a:t>
            </a:fld>
            <a:endParaRPr lang="zh-TW" alt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6248400" y="0"/>
            <a:ext cx="2895600" cy="476250"/>
          </a:xfrm>
        </p:spPr>
        <p:txBody>
          <a:bodyPr/>
          <a:lstStyle/>
          <a:p>
            <a:r>
              <a:rPr lang="zh-TW" altLang="en-US" dirty="0" smtClean="0"/>
              <a:t>ＡＡ４</a:t>
            </a:r>
            <a:r>
              <a:rPr lang="en-US" altLang="zh-TW" dirty="0" smtClean="0"/>
              <a:t>_</a:t>
            </a:r>
            <a:r>
              <a:rPr lang="zh-TW" altLang="en-US" dirty="0" smtClean="0"/>
              <a:t>羅老爺吃魚喝茶集團</a:t>
            </a:r>
            <a:endParaRPr lang="zh-TW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928942"/>
            <a:ext cx="7498080" cy="1143000"/>
          </a:xfrm>
        </p:spPr>
        <p:txBody>
          <a:bodyPr/>
          <a:lstStyle/>
          <a:p>
            <a:pPr algn="ctr"/>
            <a:r>
              <a:rPr lang="zh-TW" altLang="en-US" dirty="0" smtClean="0"/>
              <a:t>Ｑ＆Ａ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A6FC-2079-45A7-B427-45FD0EC3B96C}" type="slidenum">
              <a:rPr lang="zh-TW" altLang="en-US" smtClean="0"/>
              <a:pPr/>
              <a:t>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ＡＡ４</a:t>
            </a:r>
            <a:r>
              <a:rPr lang="en-US" altLang="zh-TW" smtClean="0"/>
              <a:t>_</a:t>
            </a:r>
            <a:r>
              <a:rPr lang="zh-TW" altLang="en-US" smtClean="0"/>
              <a:t>羅老爺吃魚喝茶集團</a:t>
            </a:r>
            <a:endParaRPr lang="zh-TW" alt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夏至">
  <a:themeElements>
    <a:clrScheme name="夏至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夏至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夏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172</TotalTime>
  <Words>843</Words>
  <Application>Microsoft Office PowerPoint</Application>
  <PresentationFormat>如螢幕大小 (4:3)</PresentationFormat>
  <Paragraphs>492</Paragraphs>
  <Slides>12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夏至</vt:lpstr>
      <vt:lpstr>羅老爺吃魚喝茶集團</vt:lpstr>
      <vt:lpstr>市場策略</vt:lpstr>
      <vt:lpstr>營業回顧(1/2)</vt:lpstr>
      <vt:lpstr>營業回顧(2/2)</vt:lpstr>
      <vt:lpstr>重大失誤</vt:lpstr>
      <vt:lpstr>稅率損失</vt:lpstr>
      <vt:lpstr>失誤影響</vt:lpstr>
      <vt:lpstr>未來發展-市場潛力(1/2)</vt:lpstr>
      <vt:lpstr>未來發展-增產方案(2/2)</vt:lpstr>
      <vt:lpstr>未來財務估算(2013)</vt:lpstr>
      <vt:lpstr>未來財務估算(2014)</vt:lpstr>
      <vt:lpstr>Ｑ＆Ａ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羅老爺吃魚喝茶集團</dc:title>
  <dc:creator>555</dc:creator>
  <cp:lastModifiedBy>555</cp:lastModifiedBy>
  <cp:revision>23</cp:revision>
  <dcterms:created xsi:type="dcterms:W3CDTF">2012-12-21T00:10:52Z</dcterms:created>
  <dcterms:modified xsi:type="dcterms:W3CDTF">2012-12-21T03:05:25Z</dcterms:modified>
</cp:coreProperties>
</file>