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6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0" r:id="rId6"/>
    <p:sldId id="263" r:id="rId7"/>
    <p:sldId id="267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136C"/>
    <a:srgbClr val="7A3668"/>
    <a:srgbClr val="000000"/>
    <a:srgbClr val="DAE4F2"/>
    <a:srgbClr val="45441B"/>
    <a:srgbClr val="969696"/>
    <a:srgbClr val="663300"/>
    <a:srgbClr val="CC6600"/>
    <a:srgbClr val="003366"/>
    <a:srgbClr val="A6C1D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500" autoAdjust="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TW"/>
          </a:p>
        </p:txBody>
      </p:sp>
      <p:sp>
        <p:nvSpPr>
          <p:cNvPr id="371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71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717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71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6D50FA-6DA6-44F2-AC94-D9A3123266B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303490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C58E6E-F73E-4F2B-9678-63C6335F2403}" type="slidenum">
              <a:rPr lang="en-US" altLang="zh-TW"/>
              <a:pPr/>
              <a:t>1</a:t>
            </a:fld>
            <a:endParaRPr lang="en-US" altLang="zh-TW"/>
          </a:p>
        </p:txBody>
      </p:sp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="" xmlns:p14="http://schemas.microsoft.com/office/powerpoint/2010/main" val="4027791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4E0FE-382E-4051-B609-890B46B1FEA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858960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079CE-79DC-49FB-8DC6-00DA0ACA665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569063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376073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31BD3-74AD-4E26-8F03-F596D766973A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399993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F849B-1FFC-4257-B699-C7B53535529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413249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8DEA0-6E63-43F9-BD15-99104AA1274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837887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23D31-0741-4336-B7C0-A8256E66B752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784661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3C524-D9C0-43EE-BDBC-762D6CCBE73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808687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46419-6150-4B6A-9C65-58B7B96D1BA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914679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705093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0682382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3641073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641541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6508466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95E3E-118C-4E98-A14C-818C9FF86865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011534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D97B-8D5F-46DD-84BF-6FFC8A62442A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667303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FEEAA42-A3F7-49B9-BABB-925EC2E8507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76743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3" y="1628800"/>
            <a:ext cx="7200800" cy="1646302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/>
          <a:lstStyle/>
          <a:p>
            <a:pPr algn="l"/>
            <a:r>
              <a:rPr lang="zh-TW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數位學習之展望與新知</a:t>
            </a:r>
            <a:endParaRPr lang="zh-TW" altLang="zh-TW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06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14624" y="4221088"/>
            <a:ext cx="5826719" cy="1096899"/>
          </a:xfrm>
        </p:spPr>
        <p:txBody>
          <a:bodyPr/>
          <a:lstStyle/>
          <a:p>
            <a:r>
              <a:rPr lang="zh-TW" altLang="en-US" dirty="0">
                <a:solidFill>
                  <a:schemeClr val="tx1"/>
                </a:solidFill>
              </a:rPr>
              <a:t>李燕秋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en-US" altLang="zh-TW" dirty="0">
                <a:solidFill>
                  <a:schemeClr val="tx1"/>
                </a:solidFill>
              </a:rPr>
              <a:t>hyonith@gmail.com</a:t>
            </a:r>
            <a:endParaRPr lang="zh-TW" altLang="zh-TW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數位學習之定義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934205"/>
            <a:ext cx="6552728" cy="3880773"/>
          </a:xfrm>
        </p:spPr>
        <p:txBody>
          <a:bodyPr>
            <a:normAutofit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TW" altLang="en-US" sz="2800" dirty="0" smtClean="0"/>
              <a:t>使用者</a:t>
            </a:r>
            <a:r>
              <a:rPr lang="zh-TW" altLang="en-US" sz="2800" dirty="0"/>
              <a:t>透過電腦、廣播、錄音帶、網路</a:t>
            </a:r>
            <a:r>
              <a:rPr lang="en-US" altLang="zh-TW" sz="2800" dirty="0"/>
              <a:t>...</a:t>
            </a:r>
            <a:r>
              <a:rPr lang="zh-TW" altLang="en-US" sz="2800" dirty="0"/>
              <a:t>等數位化電子資源媒體來進行學習的</a:t>
            </a:r>
            <a:r>
              <a:rPr lang="zh-TW" altLang="en-US" sz="2800" dirty="0" smtClean="0"/>
              <a:t>方式</a:t>
            </a:r>
            <a:endParaRPr lang="en-US" altLang="zh-TW" sz="2800" dirty="0" smtClean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zh-TW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zh-TW" altLang="en-US" sz="2800" dirty="0" smtClean="0"/>
              <a:t>並</a:t>
            </a:r>
            <a:r>
              <a:rPr lang="zh-TW" altLang="en-US" sz="2800" dirty="0"/>
              <a:t>由其所提供之數位內容及教學方法來創造學習經驗，以達成學習目的。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數位學習之源由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9599" y="1844824"/>
            <a:ext cx="7643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zh-TW" dirty="0" smtClean="0"/>
              <a:t>「</a:t>
            </a:r>
            <a:r>
              <a:rPr lang="zh-TW" altLang="zh-TW" dirty="0"/>
              <a:t>函授遠距課程</a:t>
            </a:r>
            <a:r>
              <a:rPr lang="zh-TW" altLang="zh-TW" dirty="0" smtClean="0"/>
              <a:t>」以</a:t>
            </a:r>
            <a:r>
              <a:rPr lang="zh-TW" altLang="zh-TW" dirty="0"/>
              <a:t>文字為</a:t>
            </a:r>
            <a:r>
              <a:rPr lang="zh-TW" altLang="zh-TW" dirty="0" smtClean="0"/>
              <a:t>媒介</a:t>
            </a:r>
            <a:endParaRPr lang="en-US" altLang="zh-TW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zh-TW" dirty="0" smtClean="0"/>
              <a:t>隨著</a:t>
            </a:r>
            <a:r>
              <a:rPr lang="zh-TW" altLang="zh-TW" dirty="0"/>
              <a:t>媒體的發展，也出現了以聲音和視聽科技為媒介的廣播教學、電視</a:t>
            </a:r>
            <a:r>
              <a:rPr lang="zh-TW" altLang="zh-TW" dirty="0" smtClean="0"/>
              <a:t>教學</a:t>
            </a:r>
            <a:endParaRPr lang="en-US" altLang="zh-TW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zh-TW" dirty="0" smtClean="0"/>
              <a:t>發展</a:t>
            </a:r>
            <a:r>
              <a:rPr lang="zh-TW" altLang="zh-TW" dirty="0"/>
              <a:t>到目前以電腦、網路作為教育傳播媒介。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42976" y="428604"/>
            <a:ext cx="7424734" cy="1490650"/>
          </a:xfrm>
        </p:spPr>
        <p:txBody>
          <a:bodyPr>
            <a:normAutofit/>
          </a:bodyPr>
          <a:lstStyle/>
          <a:p>
            <a:r>
              <a:rPr lang="zh-TW" altLang="zh-TW" b="1" dirty="0" smtClean="0"/>
              <a:t>數位學習產業</a:t>
            </a:r>
            <a:r>
              <a:rPr lang="zh-TW" altLang="en-US" b="1" dirty="0" smtClean="0"/>
              <a:t>之</a:t>
            </a:r>
            <a:r>
              <a:rPr lang="zh-TW" altLang="zh-TW" b="1" dirty="0" smtClean="0"/>
              <a:t>現況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84784"/>
            <a:ext cx="742955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zh-TW" dirty="0" smtClean="0"/>
              <a:t>數位</a:t>
            </a:r>
            <a:r>
              <a:rPr lang="zh-TW" dirty="0"/>
              <a:t>學習技術</a:t>
            </a:r>
            <a:r>
              <a:rPr lang="zh-TW" dirty="0" smtClean="0"/>
              <a:t>業者</a:t>
            </a:r>
            <a:endParaRPr lang="en-US" altLang="zh-TW" dirty="0" smtClean="0"/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r>
              <a:rPr lang="zh-TW" altLang="zh-TW" dirty="0" smtClean="0"/>
              <a:t>平台業者</a:t>
            </a:r>
            <a:endParaRPr lang="en-US" altLang="zh-TW" dirty="0" smtClean="0"/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r>
              <a:rPr lang="zh-TW" altLang="zh-TW" dirty="0" smtClean="0"/>
              <a:t>工具</a:t>
            </a:r>
            <a:r>
              <a:rPr lang="zh-TW" altLang="zh-TW" dirty="0"/>
              <a:t>提供</a:t>
            </a:r>
            <a:r>
              <a:rPr lang="zh-TW" altLang="zh-TW" dirty="0" smtClean="0"/>
              <a:t>業者</a:t>
            </a:r>
            <a:endParaRPr lang="en-US" altLang="zh-TW" dirty="0" smtClean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zh-TW" dirty="0" smtClean="0"/>
              <a:t>數位</a:t>
            </a:r>
            <a:r>
              <a:rPr lang="zh-TW" dirty="0"/>
              <a:t>學習內容</a:t>
            </a:r>
            <a:r>
              <a:rPr lang="zh-TW" dirty="0" smtClean="0"/>
              <a:t>業者</a:t>
            </a:r>
            <a:endParaRPr lang="en-US" altLang="zh-TW" dirty="0" smtClean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zh-TW" dirty="0" smtClean="0"/>
              <a:t>數位</a:t>
            </a:r>
            <a:r>
              <a:rPr lang="zh-TW" dirty="0"/>
              <a:t>學習服務</a:t>
            </a:r>
            <a:r>
              <a:rPr lang="zh-TW" dirty="0" smtClean="0"/>
              <a:t>業者</a:t>
            </a:r>
            <a:endParaRPr lang="en-US" altLang="zh-TW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dirty="0" smtClean="0"/>
              <a:t>技術</a:t>
            </a:r>
            <a:r>
              <a:rPr lang="zh-TW" dirty="0"/>
              <a:t>業者主要提供課程製作、傳送、管理之軟硬體系統及工具的學習管理系統</a:t>
            </a:r>
            <a:r>
              <a:rPr lang="en-US" altLang="zh-TW" dirty="0"/>
              <a:t>(Learning Management System</a:t>
            </a:r>
            <a:r>
              <a:rPr lang="zh-TW" altLang="en-US" dirty="0"/>
              <a:t>； </a:t>
            </a:r>
            <a:r>
              <a:rPr lang="en-US" altLang="zh-TW" dirty="0"/>
              <a:t>LMS)</a:t>
            </a:r>
            <a:r>
              <a:rPr lang="zh-TW" altLang="en-US" dirty="0"/>
              <a:t>、學習內容管理系統</a:t>
            </a:r>
            <a:r>
              <a:rPr lang="en-US" altLang="zh-TW" dirty="0"/>
              <a:t>(Learning Content Management System</a:t>
            </a:r>
            <a:r>
              <a:rPr lang="zh-TW" altLang="en-US" dirty="0"/>
              <a:t>；</a:t>
            </a:r>
            <a:r>
              <a:rPr lang="en-US" altLang="zh-TW" dirty="0"/>
              <a:t>LCMS)</a:t>
            </a:r>
            <a:r>
              <a:rPr lang="zh-TW" altLang="en-US" dirty="0"/>
              <a:t>，以及教材製作工具</a:t>
            </a:r>
            <a:r>
              <a:rPr lang="en-US" altLang="zh-TW" dirty="0"/>
              <a:t>(Authoring Tool)</a:t>
            </a:r>
            <a:r>
              <a:rPr lang="zh-TW" altLang="en-US" dirty="0"/>
              <a:t>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6887" y="390765"/>
            <a:ext cx="6347714" cy="1320800"/>
          </a:xfrm>
        </p:spPr>
        <p:txBody>
          <a:bodyPr/>
          <a:lstStyle/>
          <a:p>
            <a:r>
              <a:rPr lang="zh-TW" altLang="en-US" dirty="0"/>
              <a:t>數位學習之現況分析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73662" y="1358518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9D136C"/>
                </a:solidFill>
              </a:rPr>
              <a:t>一</a:t>
            </a:r>
            <a:r>
              <a:rPr lang="en-US" altLang="zh-TW" dirty="0" smtClean="0">
                <a:solidFill>
                  <a:srgbClr val="9D136C"/>
                </a:solidFill>
              </a:rPr>
              <a:t>.</a:t>
            </a:r>
            <a:r>
              <a:rPr lang="zh-TW" altLang="en-US" dirty="0" smtClean="0">
                <a:solidFill>
                  <a:srgbClr val="9D136C"/>
                </a:solidFill>
              </a:rPr>
              <a:t>由政府主導案例</a:t>
            </a:r>
            <a:endParaRPr lang="zh-TW" altLang="en-US" dirty="0">
              <a:solidFill>
                <a:srgbClr val="9D136C"/>
              </a:solidFill>
            </a:endParaRPr>
          </a:p>
        </p:txBody>
      </p:sp>
      <p:pic>
        <p:nvPicPr>
          <p:cNvPr id="2053" name="Picture 5" descr="http://elc.tainan.gov.tw/images/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928802"/>
            <a:ext cx="2562225" cy="2152650"/>
          </a:xfrm>
          <a:prstGeom prst="rect">
            <a:avLst/>
          </a:prstGeom>
          <a:noFill/>
        </p:spPr>
      </p:pic>
      <p:pic>
        <p:nvPicPr>
          <p:cNvPr id="2054" name="Picture 6" descr="http://elc.tainan.gov.tw/images/1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928802"/>
            <a:ext cx="2571750" cy="2152650"/>
          </a:xfrm>
          <a:prstGeom prst="rect">
            <a:avLst/>
          </a:prstGeom>
          <a:noFill/>
        </p:spPr>
      </p:pic>
      <p:pic>
        <p:nvPicPr>
          <p:cNvPr id="2055" name="Picture 7" descr="http://elc.tainan.gov.tw/images/1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4071942"/>
            <a:ext cx="2562225" cy="2162175"/>
          </a:xfrm>
          <a:prstGeom prst="rect">
            <a:avLst/>
          </a:prstGeom>
          <a:noFill/>
        </p:spPr>
      </p:pic>
      <p:pic>
        <p:nvPicPr>
          <p:cNvPr id="2056" name="Picture 8" descr="http://elc.tainan.gov.tw/images/1_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071942"/>
            <a:ext cx="2571750" cy="2162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15370" cy="1066800"/>
          </a:xfrm>
        </p:spPr>
        <p:txBody>
          <a:bodyPr>
            <a:normAutofit/>
          </a:bodyPr>
          <a:lstStyle/>
          <a:p>
            <a:r>
              <a:rPr lang="zh-TW" altLang="en-US" dirty="0"/>
              <a:t>數位學習之現況分析</a:t>
            </a:r>
          </a:p>
        </p:txBody>
      </p:sp>
      <p:pic>
        <p:nvPicPr>
          <p:cNvPr id="22530" name="Picture 2" descr="http://elc.tainan.gov.tw/images/pla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636912"/>
            <a:ext cx="6129143" cy="2917305"/>
          </a:xfrm>
          <a:prstGeom prst="rect">
            <a:avLst/>
          </a:prstGeom>
          <a:noFill/>
        </p:spPr>
      </p:pic>
      <p:sp>
        <p:nvSpPr>
          <p:cNvPr id="5" name="文字方塊 4"/>
          <p:cNvSpPr txBox="1"/>
          <p:nvPr/>
        </p:nvSpPr>
        <p:spPr>
          <a:xfrm>
            <a:off x="899592" y="149540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7A3668"/>
                </a:solidFill>
              </a:rPr>
              <a:t>計畫目標</a:t>
            </a:r>
            <a:r>
              <a:rPr lang="en-US" altLang="zh-TW" dirty="0" smtClean="0"/>
              <a:t>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924800" cy="1066800"/>
          </a:xfrm>
        </p:spPr>
        <p:txBody>
          <a:bodyPr>
            <a:normAutofit/>
          </a:bodyPr>
          <a:lstStyle/>
          <a:p>
            <a:r>
              <a:rPr lang="zh-TW" altLang="en-US" dirty="0"/>
              <a:t>數位學習之現況分析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539552" y="1286156"/>
            <a:ext cx="78186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9D136C"/>
                </a:solidFill>
              </a:rPr>
              <a:t>二</a:t>
            </a:r>
            <a:r>
              <a:rPr lang="en-US" altLang="zh-TW" dirty="0" smtClean="0">
                <a:solidFill>
                  <a:srgbClr val="9D136C"/>
                </a:solidFill>
              </a:rPr>
              <a:t>.</a:t>
            </a:r>
            <a:r>
              <a:rPr lang="zh-TW" altLang="en-US" dirty="0" smtClean="0">
                <a:solidFill>
                  <a:srgbClr val="9D136C"/>
                </a:solidFill>
              </a:rPr>
              <a:t>由民間企業經營分為</a:t>
            </a:r>
            <a:r>
              <a:rPr lang="en-US" altLang="zh-TW" dirty="0" smtClean="0">
                <a:solidFill>
                  <a:srgbClr val="9D136C"/>
                </a:solidFill>
              </a:rPr>
              <a:t>:</a:t>
            </a:r>
            <a:r>
              <a:rPr lang="zh-TW" altLang="en-US" dirty="0" smtClean="0">
                <a:solidFill>
                  <a:srgbClr val="9D136C"/>
                </a:solidFill>
              </a:rPr>
              <a:t> </a:t>
            </a:r>
            <a:endParaRPr lang="en-US" altLang="zh-TW" dirty="0" smtClean="0">
              <a:solidFill>
                <a:srgbClr val="9D136C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zh-TW" dirty="0" smtClean="0">
                <a:solidFill>
                  <a:srgbClr val="9D136C"/>
                </a:solidFill>
              </a:rPr>
              <a:t>1.</a:t>
            </a:r>
            <a:r>
              <a:rPr lang="zh-TW" altLang="en-US" dirty="0" smtClean="0">
                <a:solidFill>
                  <a:srgbClr val="9D136C"/>
                </a:solidFill>
              </a:rPr>
              <a:t>營利性質 </a:t>
            </a:r>
            <a:endParaRPr lang="en-US" altLang="zh-TW" dirty="0" smtClean="0">
              <a:solidFill>
                <a:srgbClr val="9D136C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zh-TW" dirty="0" smtClean="0">
                <a:solidFill>
                  <a:srgbClr val="9D136C"/>
                </a:solidFill>
              </a:rPr>
              <a:t>2.</a:t>
            </a:r>
            <a:r>
              <a:rPr lang="zh-TW" altLang="en-US" dirty="0" smtClean="0">
                <a:solidFill>
                  <a:srgbClr val="9D136C"/>
                </a:solidFill>
              </a:rPr>
              <a:t>非營利兩種</a:t>
            </a:r>
            <a:endParaRPr lang="en-US" altLang="zh-TW" dirty="0" smtClean="0">
              <a:solidFill>
                <a:srgbClr val="9D136C"/>
              </a:solidFill>
            </a:endParaRPr>
          </a:p>
          <a:p>
            <a:pPr lvl="1">
              <a:lnSpc>
                <a:spcPct val="150000"/>
              </a:lnSpc>
            </a:pPr>
            <a:endParaRPr lang="en-US" altLang="zh-TW" dirty="0">
              <a:solidFill>
                <a:srgbClr val="9D136C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9D136C"/>
                </a:solidFill>
              </a:rPr>
              <a:t>三</a:t>
            </a:r>
            <a:r>
              <a:rPr lang="en-US" altLang="zh-TW" dirty="0" smtClean="0">
                <a:solidFill>
                  <a:srgbClr val="9D136C"/>
                </a:solidFill>
              </a:rPr>
              <a:t>.</a:t>
            </a:r>
            <a:r>
              <a:rPr lang="zh-TW" altLang="en-US" dirty="0" smtClean="0">
                <a:solidFill>
                  <a:srgbClr val="9D136C"/>
                </a:solidFill>
              </a:rPr>
              <a:t>教育機構自行發展</a:t>
            </a:r>
            <a:endParaRPr lang="zh-TW" altLang="en-US" dirty="0">
              <a:solidFill>
                <a:srgbClr val="9D136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2377</TotalTime>
  <Words>222</Words>
  <Application>Microsoft Office PowerPoint</Application>
  <PresentationFormat>如螢幕大小 (4:3)</PresentationFormat>
  <Paragraphs>30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多面向</vt:lpstr>
      <vt:lpstr>數位學習之展望與新知</vt:lpstr>
      <vt:lpstr>數位學習之定義</vt:lpstr>
      <vt:lpstr>數位學習之源由</vt:lpstr>
      <vt:lpstr>數位學習產業之現況 </vt:lpstr>
      <vt:lpstr>數位學習之現況分析</vt:lpstr>
      <vt:lpstr>數位學習之現況分析</vt:lpstr>
      <vt:lpstr>數位學習之現況分析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台灣地區數位學習之                                現況分析</dc:title>
  <dc:creator>123</dc:creator>
  <cp:lastModifiedBy>TkuStaff</cp:lastModifiedBy>
  <cp:revision>175</cp:revision>
  <dcterms:created xsi:type="dcterms:W3CDTF">2009-11-22T09:59:30Z</dcterms:created>
  <dcterms:modified xsi:type="dcterms:W3CDTF">2013-04-25T03:42:48Z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TC011408041028</vt:lpwstr>
  </property>
</Properties>
</file>