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82" r:id="rId4"/>
    <p:sldId id="258" r:id="rId5"/>
    <p:sldId id="283" r:id="rId6"/>
    <p:sldId id="284" r:id="rId7"/>
    <p:sldId id="259" r:id="rId8"/>
    <p:sldId id="281" r:id="rId9"/>
    <p:sldId id="260" r:id="rId10"/>
    <p:sldId id="285" r:id="rId11"/>
    <p:sldId id="286" r:id="rId12"/>
    <p:sldId id="287" r:id="rId13"/>
    <p:sldId id="292" r:id="rId14"/>
    <p:sldId id="289" r:id="rId15"/>
    <p:sldId id="288" r:id="rId16"/>
    <p:sldId id="290" r:id="rId17"/>
    <p:sldId id="261" r:id="rId18"/>
    <p:sldId id="291" r:id="rId19"/>
    <p:sldId id="262" r:id="rId20"/>
    <p:sldId id="263" r:id="rId21"/>
    <p:sldId id="293" r:id="rId22"/>
    <p:sldId id="294" r:id="rId23"/>
  </p:sldIdLst>
  <p:sldSz cx="9144000" cy="6858000" type="screen4x3"/>
  <p:notesSz cx="9979025" cy="68341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Georgia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792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FED249-CABF-4DE1-98A9-6E8B58600771}" type="doc">
      <dgm:prSet loTypeId="urn:microsoft.com/office/officeart/2009/3/layout/Descending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D4AC628-736C-4A79-B135-7C450AD9C539}">
      <dgm:prSet phldrT="[文字]" custT="1"/>
      <dgm:spPr/>
      <dgm:t>
        <a:bodyPr/>
        <a:lstStyle/>
        <a:p>
          <a:r>
            <a:rPr lang="zh-TW" altLang="en-US" sz="2400" dirty="0" smtClean="0">
              <a:latin typeface="+mj-ea"/>
              <a:ea typeface="+mj-ea"/>
            </a:rPr>
            <a:t>要是圍牆不倒下</a:t>
          </a:r>
          <a:endParaRPr lang="zh-TW" altLang="en-US" sz="2400" dirty="0">
            <a:latin typeface="+mj-ea"/>
            <a:ea typeface="+mj-ea"/>
          </a:endParaRPr>
        </a:p>
      </dgm:t>
    </dgm:pt>
    <dgm:pt modelId="{591E046D-DD00-4628-97C2-E8C752A6E722}" type="parTrans" cxnId="{438D1942-EFE9-46EC-9475-65C66593571C}">
      <dgm:prSet/>
      <dgm:spPr/>
      <dgm:t>
        <a:bodyPr/>
        <a:lstStyle/>
        <a:p>
          <a:endParaRPr lang="zh-TW" altLang="en-US"/>
        </a:p>
      </dgm:t>
    </dgm:pt>
    <dgm:pt modelId="{E10AE53D-566D-4A2B-81BE-F1731ED6E7A9}" type="sibTrans" cxnId="{438D1942-EFE9-46EC-9475-65C66593571C}">
      <dgm:prSet/>
      <dgm:spPr/>
      <dgm:t>
        <a:bodyPr/>
        <a:lstStyle/>
        <a:p>
          <a:endParaRPr lang="zh-TW" altLang="en-US"/>
        </a:p>
      </dgm:t>
    </dgm:pt>
    <dgm:pt modelId="{4423B3D2-A9EB-4929-B526-06EDFA5B10E9}">
      <dgm:prSet phldrT="[文字]"/>
      <dgm:spPr/>
      <dgm:t>
        <a:bodyPr/>
        <a:lstStyle/>
        <a:p>
          <a:r>
            <a:rPr lang="zh-TW" altLang="zh-TW" b="1" dirty="0" smtClean="0">
              <a:latin typeface="+mj-ea"/>
              <a:ea typeface="+mj-ea"/>
            </a:rPr>
            <a:t>現在還處於美蘇對峙的冷戰時期</a:t>
          </a:r>
          <a:endParaRPr lang="zh-TW" altLang="en-US" b="1" dirty="0">
            <a:latin typeface="+mj-ea"/>
            <a:ea typeface="+mj-ea"/>
          </a:endParaRPr>
        </a:p>
      </dgm:t>
    </dgm:pt>
    <dgm:pt modelId="{3050251B-0788-429B-B9B4-2AFC7F9E565D}" type="parTrans" cxnId="{09D70B2C-769E-4778-949F-FF1EDE40FED3}">
      <dgm:prSet/>
      <dgm:spPr/>
      <dgm:t>
        <a:bodyPr/>
        <a:lstStyle/>
        <a:p>
          <a:endParaRPr lang="zh-TW" altLang="en-US"/>
        </a:p>
      </dgm:t>
    </dgm:pt>
    <dgm:pt modelId="{B54A0AB3-87FD-4F42-980C-3F260F8E7686}" type="sibTrans" cxnId="{09D70B2C-769E-4778-949F-FF1EDE40FED3}">
      <dgm:prSet/>
      <dgm:spPr/>
      <dgm:t>
        <a:bodyPr/>
        <a:lstStyle/>
        <a:p>
          <a:endParaRPr lang="zh-TW" altLang="en-US"/>
        </a:p>
      </dgm:t>
    </dgm:pt>
    <dgm:pt modelId="{5B2D9AFF-38FC-4906-AE17-0E08AF948F1B}">
      <dgm:prSet phldrT="[文字]"/>
      <dgm:spPr/>
      <dgm:t>
        <a:bodyPr/>
        <a:lstStyle/>
        <a:p>
          <a:r>
            <a:rPr lang="zh-TW" altLang="zh-TW" b="1" dirty="0" smtClean="0">
              <a:latin typeface="+mj-ea"/>
              <a:ea typeface="+mj-ea"/>
            </a:rPr>
            <a:t>世界會分兩邊</a:t>
          </a:r>
          <a:endParaRPr lang="zh-TW" altLang="en-US" b="1" dirty="0"/>
        </a:p>
      </dgm:t>
    </dgm:pt>
    <dgm:pt modelId="{17EC7983-46D8-48FE-9762-87E5B7C8A6B8}" type="parTrans" cxnId="{93C47668-C74D-4C88-86E7-57790858DAAA}">
      <dgm:prSet/>
      <dgm:spPr/>
      <dgm:t>
        <a:bodyPr/>
        <a:lstStyle/>
        <a:p>
          <a:endParaRPr lang="zh-TW" altLang="en-US"/>
        </a:p>
      </dgm:t>
    </dgm:pt>
    <dgm:pt modelId="{923CB792-AE6B-40E0-B232-EB190660E24B}" type="sibTrans" cxnId="{93C47668-C74D-4C88-86E7-57790858DAAA}">
      <dgm:prSet/>
      <dgm:spPr/>
      <dgm:t>
        <a:bodyPr/>
        <a:lstStyle/>
        <a:p>
          <a:endParaRPr lang="zh-TW" altLang="en-US"/>
        </a:p>
      </dgm:t>
    </dgm:pt>
    <dgm:pt modelId="{391D8B94-0D8C-4DDA-809E-880014ED02BC}">
      <dgm:prSet phldrT="[文字]"/>
      <dgm:spPr/>
      <dgm:t>
        <a:bodyPr/>
        <a:lstStyle/>
        <a:p>
          <a:r>
            <a:rPr lang="zh-TW" altLang="zh-TW" b="1" dirty="0" smtClean="0">
              <a:latin typeface="+mj-ea"/>
              <a:ea typeface="+mj-ea"/>
            </a:rPr>
            <a:t>資訊也會分兩邊</a:t>
          </a:r>
          <a:endParaRPr lang="zh-TW" altLang="en-US" b="1" dirty="0"/>
        </a:p>
      </dgm:t>
    </dgm:pt>
    <dgm:pt modelId="{A14A5B9A-809E-4A95-ACC8-D259D38CD3D3}" type="parTrans" cxnId="{9CFC3DE4-660E-4656-9B80-53CD75EF53F1}">
      <dgm:prSet/>
      <dgm:spPr/>
      <dgm:t>
        <a:bodyPr/>
        <a:lstStyle/>
        <a:p>
          <a:endParaRPr lang="zh-TW" altLang="en-US"/>
        </a:p>
      </dgm:t>
    </dgm:pt>
    <dgm:pt modelId="{ED077E43-0DFA-48E2-A982-A08973A34DCE}" type="sibTrans" cxnId="{9CFC3DE4-660E-4656-9B80-53CD75EF53F1}">
      <dgm:prSet/>
      <dgm:spPr/>
      <dgm:t>
        <a:bodyPr/>
        <a:lstStyle/>
        <a:p>
          <a:endParaRPr lang="zh-TW" altLang="en-US"/>
        </a:p>
      </dgm:t>
    </dgm:pt>
    <dgm:pt modelId="{59F84F73-95B9-4FBB-BA08-935C4D3A6426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無法使全世界的資訊通行無阻</a:t>
          </a:r>
          <a:endParaRPr lang="zh-TW" altLang="en-US" sz="2400" b="1" dirty="0">
            <a:latin typeface="+mj-ea"/>
            <a:ea typeface="+mj-ea"/>
          </a:endParaRPr>
        </a:p>
      </dgm:t>
    </dgm:pt>
    <dgm:pt modelId="{1C86D75F-12F2-4487-BFCE-0EB246F56ACC}" type="parTrans" cxnId="{7C355165-AE46-46CE-ABAC-1101A7C0177E}">
      <dgm:prSet/>
      <dgm:spPr/>
      <dgm:t>
        <a:bodyPr/>
        <a:lstStyle/>
        <a:p>
          <a:endParaRPr lang="zh-TW" altLang="en-US"/>
        </a:p>
      </dgm:t>
    </dgm:pt>
    <dgm:pt modelId="{620428C7-89EE-4330-911F-B66A6EC4E3B4}" type="sibTrans" cxnId="{7C355165-AE46-46CE-ABAC-1101A7C0177E}">
      <dgm:prSet/>
      <dgm:spPr/>
      <dgm:t>
        <a:bodyPr/>
        <a:lstStyle/>
        <a:p>
          <a:endParaRPr lang="zh-TW" altLang="en-US"/>
        </a:p>
      </dgm:t>
    </dgm:pt>
    <dgm:pt modelId="{F258A9FC-B3E1-4510-AABB-711967DFA641}" type="pres">
      <dgm:prSet presAssocID="{F8FED249-CABF-4DE1-98A9-6E8B58600771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0A63655C-A4A8-4448-9E52-9034DEA7142E}" type="pres">
      <dgm:prSet presAssocID="{F8FED249-CABF-4DE1-98A9-6E8B58600771}" presName="arrowNode" presStyleLbl="node1" presStyleIdx="0" presStyleCnt="1"/>
      <dgm:spPr/>
    </dgm:pt>
    <dgm:pt modelId="{15878087-3116-472F-B8DD-EE87EC5924D0}" type="pres">
      <dgm:prSet presAssocID="{1D4AC628-736C-4A79-B135-7C450AD9C539}" presName="txNode1" presStyleLbl="revTx" presStyleIdx="0" presStyleCnt="5" custScaleX="162632" custScaleY="7487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998004-D54B-4ECF-BEEB-6B17F008DB0A}" type="pres">
      <dgm:prSet presAssocID="{4423B3D2-A9EB-4929-B526-06EDFA5B10E9}" presName="txNode2" presStyleLbl="revTx" presStyleIdx="1" presStyleCnt="5" custScaleX="123640" custScaleY="66836" custLinFactNeighborX="9175" custLinFactNeighborY="-205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E2AFEE-0E36-4576-9C87-7F4D9F64D3E4}" type="pres">
      <dgm:prSet presAssocID="{B54A0AB3-87FD-4F42-980C-3F260F8E7686}" presName="dotNode2" presStyleCnt="0"/>
      <dgm:spPr/>
    </dgm:pt>
    <dgm:pt modelId="{429265B1-21A9-42D2-94B4-23B7FF38D093}" type="pres">
      <dgm:prSet presAssocID="{B54A0AB3-87FD-4F42-980C-3F260F8E7686}" presName="dotRepeatNode" presStyleLbl="fgShp" presStyleIdx="0" presStyleCnt="3"/>
      <dgm:spPr/>
      <dgm:t>
        <a:bodyPr/>
        <a:lstStyle/>
        <a:p>
          <a:endParaRPr lang="zh-TW" altLang="en-US"/>
        </a:p>
      </dgm:t>
    </dgm:pt>
    <dgm:pt modelId="{A75443B5-4BDE-4499-B14E-B10B2BA7EE87}" type="pres">
      <dgm:prSet presAssocID="{5B2D9AFF-38FC-4906-AE17-0E08AF948F1B}" presName="txNode3" presStyleLbl="revTx" presStyleIdx="2" presStyleCnt="5" custLinFactNeighborX="1781" custLinFactNeighborY="1788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7DD07C-D57F-4DF5-845A-316F92704D85}" type="pres">
      <dgm:prSet presAssocID="{923CB792-AE6B-40E0-B232-EB190660E24B}" presName="dotNode3" presStyleCnt="0"/>
      <dgm:spPr/>
    </dgm:pt>
    <dgm:pt modelId="{F21E73DF-A17E-4D36-BB1F-6367979BEF6F}" type="pres">
      <dgm:prSet presAssocID="{923CB792-AE6B-40E0-B232-EB190660E24B}" presName="dotRepeatNode" presStyleLbl="fgShp" presStyleIdx="1" presStyleCnt="3"/>
      <dgm:spPr/>
      <dgm:t>
        <a:bodyPr/>
        <a:lstStyle/>
        <a:p>
          <a:endParaRPr lang="zh-TW" altLang="en-US"/>
        </a:p>
      </dgm:t>
    </dgm:pt>
    <dgm:pt modelId="{3D6D0B49-2E65-4639-BEEF-2465D0C49942}" type="pres">
      <dgm:prSet presAssocID="{391D8B94-0D8C-4DDA-809E-880014ED02BC}" presName="txNode4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9D849D-22DA-4B0A-81B9-282BDF472943}" type="pres">
      <dgm:prSet presAssocID="{ED077E43-0DFA-48E2-A982-A08973A34DCE}" presName="dotNode4" presStyleCnt="0"/>
      <dgm:spPr/>
    </dgm:pt>
    <dgm:pt modelId="{8359F871-F3B3-4BBC-A2C7-CE55D22F0F08}" type="pres">
      <dgm:prSet presAssocID="{ED077E43-0DFA-48E2-A982-A08973A34DCE}" presName="dotRepeatNode" presStyleLbl="fgShp" presStyleIdx="2" presStyleCnt="3"/>
      <dgm:spPr/>
      <dgm:t>
        <a:bodyPr/>
        <a:lstStyle/>
        <a:p>
          <a:endParaRPr lang="zh-TW" altLang="en-US"/>
        </a:p>
      </dgm:t>
    </dgm:pt>
    <dgm:pt modelId="{FED2A0E3-91A2-4346-96B3-E6B4B4366FC5}" type="pres">
      <dgm:prSet presAssocID="{59F84F73-95B9-4FBB-BA08-935C4D3A6426}" presName="txNode5" presStyleLbl="revTx" presStyleIdx="4" presStyleCnt="5" custScaleX="99104" custLinFactNeighborX="2826" custLinFactNeighborY="-38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38D1942-EFE9-46EC-9475-65C66593571C}" srcId="{F8FED249-CABF-4DE1-98A9-6E8B58600771}" destId="{1D4AC628-736C-4A79-B135-7C450AD9C539}" srcOrd="0" destOrd="0" parTransId="{591E046D-DD00-4628-97C2-E8C752A6E722}" sibTransId="{E10AE53D-566D-4A2B-81BE-F1731ED6E7A9}"/>
    <dgm:cxn modelId="{6B2DDAD7-312A-4401-9DB8-CB667AA7ED56}" type="presOf" srcId="{ED077E43-0DFA-48E2-A982-A08973A34DCE}" destId="{8359F871-F3B3-4BBC-A2C7-CE55D22F0F08}" srcOrd="0" destOrd="0" presId="urn:microsoft.com/office/officeart/2009/3/layout/DescendingProcess"/>
    <dgm:cxn modelId="{37AA6971-CC58-41A7-91C4-1CD5EA8FE17F}" type="presOf" srcId="{59F84F73-95B9-4FBB-BA08-935C4D3A6426}" destId="{FED2A0E3-91A2-4346-96B3-E6B4B4366FC5}" srcOrd="0" destOrd="0" presId="urn:microsoft.com/office/officeart/2009/3/layout/DescendingProcess"/>
    <dgm:cxn modelId="{2B7B2673-919A-47CE-AFB1-E2D1A380E9EB}" type="presOf" srcId="{391D8B94-0D8C-4DDA-809E-880014ED02BC}" destId="{3D6D0B49-2E65-4639-BEEF-2465D0C49942}" srcOrd="0" destOrd="0" presId="urn:microsoft.com/office/officeart/2009/3/layout/DescendingProcess"/>
    <dgm:cxn modelId="{7C355165-AE46-46CE-ABAC-1101A7C0177E}" srcId="{F8FED249-CABF-4DE1-98A9-6E8B58600771}" destId="{59F84F73-95B9-4FBB-BA08-935C4D3A6426}" srcOrd="4" destOrd="0" parTransId="{1C86D75F-12F2-4487-BFCE-0EB246F56ACC}" sibTransId="{620428C7-89EE-4330-911F-B66A6EC4E3B4}"/>
    <dgm:cxn modelId="{077DAE0A-D00B-4EF6-AF75-28C21E08280C}" type="presOf" srcId="{1D4AC628-736C-4A79-B135-7C450AD9C539}" destId="{15878087-3116-472F-B8DD-EE87EC5924D0}" srcOrd="0" destOrd="0" presId="urn:microsoft.com/office/officeart/2009/3/layout/DescendingProcess"/>
    <dgm:cxn modelId="{2FBF31D1-03C7-4A50-B03F-E06154BF96FA}" type="presOf" srcId="{4423B3D2-A9EB-4929-B526-06EDFA5B10E9}" destId="{74998004-D54B-4ECF-BEEB-6B17F008DB0A}" srcOrd="0" destOrd="0" presId="urn:microsoft.com/office/officeart/2009/3/layout/DescendingProcess"/>
    <dgm:cxn modelId="{10EC6A6F-7360-4A9D-9C9D-FF5B3F6E3F17}" type="presOf" srcId="{923CB792-AE6B-40E0-B232-EB190660E24B}" destId="{F21E73DF-A17E-4D36-BB1F-6367979BEF6F}" srcOrd="0" destOrd="0" presId="urn:microsoft.com/office/officeart/2009/3/layout/DescendingProcess"/>
    <dgm:cxn modelId="{EC39B1C4-2AD7-41D5-9504-E12314752C32}" type="presOf" srcId="{F8FED249-CABF-4DE1-98A9-6E8B58600771}" destId="{F258A9FC-B3E1-4510-AABB-711967DFA641}" srcOrd="0" destOrd="0" presId="urn:microsoft.com/office/officeart/2009/3/layout/DescendingProcess"/>
    <dgm:cxn modelId="{EF23F896-DA7F-4F7D-800F-92459643C856}" type="presOf" srcId="{5B2D9AFF-38FC-4906-AE17-0E08AF948F1B}" destId="{A75443B5-4BDE-4499-B14E-B10B2BA7EE87}" srcOrd="0" destOrd="0" presId="urn:microsoft.com/office/officeart/2009/3/layout/DescendingProcess"/>
    <dgm:cxn modelId="{93C47668-C74D-4C88-86E7-57790858DAAA}" srcId="{F8FED249-CABF-4DE1-98A9-6E8B58600771}" destId="{5B2D9AFF-38FC-4906-AE17-0E08AF948F1B}" srcOrd="2" destOrd="0" parTransId="{17EC7983-46D8-48FE-9762-87E5B7C8A6B8}" sibTransId="{923CB792-AE6B-40E0-B232-EB190660E24B}"/>
    <dgm:cxn modelId="{09D70B2C-769E-4778-949F-FF1EDE40FED3}" srcId="{F8FED249-CABF-4DE1-98A9-6E8B58600771}" destId="{4423B3D2-A9EB-4929-B526-06EDFA5B10E9}" srcOrd="1" destOrd="0" parTransId="{3050251B-0788-429B-B9B4-2AFC7F9E565D}" sibTransId="{B54A0AB3-87FD-4F42-980C-3F260F8E7686}"/>
    <dgm:cxn modelId="{9CFC3DE4-660E-4656-9B80-53CD75EF53F1}" srcId="{F8FED249-CABF-4DE1-98A9-6E8B58600771}" destId="{391D8B94-0D8C-4DDA-809E-880014ED02BC}" srcOrd="3" destOrd="0" parTransId="{A14A5B9A-809E-4A95-ACC8-D259D38CD3D3}" sibTransId="{ED077E43-0DFA-48E2-A982-A08973A34DCE}"/>
    <dgm:cxn modelId="{11389B84-BF11-4CA5-9BC2-F9553BFE342D}" type="presOf" srcId="{B54A0AB3-87FD-4F42-980C-3F260F8E7686}" destId="{429265B1-21A9-42D2-94B4-23B7FF38D093}" srcOrd="0" destOrd="0" presId="urn:microsoft.com/office/officeart/2009/3/layout/DescendingProcess"/>
    <dgm:cxn modelId="{A23FA5AB-DE57-448B-AAB8-1FD251CBABDF}" type="presParOf" srcId="{F258A9FC-B3E1-4510-AABB-711967DFA641}" destId="{0A63655C-A4A8-4448-9E52-9034DEA7142E}" srcOrd="0" destOrd="0" presId="urn:microsoft.com/office/officeart/2009/3/layout/DescendingProcess"/>
    <dgm:cxn modelId="{DDFE4C6A-BF97-4011-81B2-D3EC8A9AB5B4}" type="presParOf" srcId="{F258A9FC-B3E1-4510-AABB-711967DFA641}" destId="{15878087-3116-472F-B8DD-EE87EC5924D0}" srcOrd="1" destOrd="0" presId="urn:microsoft.com/office/officeart/2009/3/layout/DescendingProcess"/>
    <dgm:cxn modelId="{8B1A8C9E-47EB-4F26-8491-B0D9ED11C0C2}" type="presParOf" srcId="{F258A9FC-B3E1-4510-AABB-711967DFA641}" destId="{74998004-D54B-4ECF-BEEB-6B17F008DB0A}" srcOrd="2" destOrd="0" presId="urn:microsoft.com/office/officeart/2009/3/layout/DescendingProcess"/>
    <dgm:cxn modelId="{0280C7E4-DBD3-41F1-AF43-AF9EF289CE88}" type="presParOf" srcId="{F258A9FC-B3E1-4510-AABB-711967DFA641}" destId="{84E2AFEE-0E36-4576-9C87-7F4D9F64D3E4}" srcOrd="3" destOrd="0" presId="urn:microsoft.com/office/officeart/2009/3/layout/DescendingProcess"/>
    <dgm:cxn modelId="{F8844DB4-DA33-4F0A-953D-10B47907A758}" type="presParOf" srcId="{84E2AFEE-0E36-4576-9C87-7F4D9F64D3E4}" destId="{429265B1-21A9-42D2-94B4-23B7FF38D093}" srcOrd="0" destOrd="0" presId="urn:microsoft.com/office/officeart/2009/3/layout/DescendingProcess"/>
    <dgm:cxn modelId="{F4417798-C45A-4793-9627-6B45C0738A2F}" type="presParOf" srcId="{F258A9FC-B3E1-4510-AABB-711967DFA641}" destId="{A75443B5-4BDE-4499-B14E-B10B2BA7EE87}" srcOrd="4" destOrd="0" presId="urn:microsoft.com/office/officeart/2009/3/layout/DescendingProcess"/>
    <dgm:cxn modelId="{947B6CFB-4F9A-4457-957A-FFDEF7120DC4}" type="presParOf" srcId="{F258A9FC-B3E1-4510-AABB-711967DFA641}" destId="{D87DD07C-D57F-4DF5-845A-316F92704D85}" srcOrd="5" destOrd="0" presId="urn:microsoft.com/office/officeart/2009/3/layout/DescendingProcess"/>
    <dgm:cxn modelId="{B96760AF-58F0-4411-B64B-1010374E4E10}" type="presParOf" srcId="{D87DD07C-D57F-4DF5-845A-316F92704D85}" destId="{F21E73DF-A17E-4D36-BB1F-6367979BEF6F}" srcOrd="0" destOrd="0" presId="urn:microsoft.com/office/officeart/2009/3/layout/DescendingProcess"/>
    <dgm:cxn modelId="{8E7F3A73-7F69-4390-AA58-BB306433CD36}" type="presParOf" srcId="{F258A9FC-B3E1-4510-AABB-711967DFA641}" destId="{3D6D0B49-2E65-4639-BEEF-2465D0C49942}" srcOrd="6" destOrd="0" presId="urn:microsoft.com/office/officeart/2009/3/layout/DescendingProcess"/>
    <dgm:cxn modelId="{A8036EDC-0B80-4FA3-B222-4FF3A628E3E8}" type="presParOf" srcId="{F258A9FC-B3E1-4510-AABB-711967DFA641}" destId="{1E9D849D-22DA-4B0A-81B9-282BDF472943}" srcOrd="7" destOrd="0" presId="urn:microsoft.com/office/officeart/2009/3/layout/DescendingProcess"/>
    <dgm:cxn modelId="{356BCAA9-11C7-4AF3-B406-3A39C3D60614}" type="presParOf" srcId="{1E9D849D-22DA-4B0A-81B9-282BDF472943}" destId="{8359F871-F3B3-4BBC-A2C7-CE55D22F0F08}" srcOrd="0" destOrd="0" presId="urn:microsoft.com/office/officeart/2009/3/layout/DescendingProcess"/>
    <dgm:cxn modelId="{20E1E0C1-D47E-4DE3-B973-8733AFAE52E9}" type="presParOf" srcId="{F258A9FC-B3E1-4510-AABB-711967DFA641}" destId="{FED2A0E3-91A2-4346-96B3-E6B4B4366FC5}" srcOrd="8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50F9B7-4AF7-4EEC-966A-9E3B0DDB34FB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502ED0F-A425-4562-8754-1B942400FFA4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資訊的流通</a:t>
          </a:r>
          <a:endParaRPr lang="zh-TW" altLang="en-US" sz="2400" b="1" dirty="0">
            <a:latin typeface="+mj-ea"/>
            <a:ea typeface="+mj-ea"/>
          </a:endParaRPr>
        </a:p>
      </dgm:t>
    </dgm:pt>
    <dgm:pt modelId="{12A252DC-2CEA-4FF4-959E-38471894B94A}" type="parTrans" cxnId="{4595C915-4571-45D5-94EA-6ECA53C88BC6}">
      <dgm:prSet/>
      <dgm:spPr/>
      <dgm:t>
        <a:bodyPr/>
        <a:lstStyle/>
        <a:p>
          <a:endParaRPr lang="zh-TW" altLang="en-US"/>
        </a:p>
      </dgm:t>
    </dgm:pt>
    <dgm:pt modelId="{BA55C1DE-7779-4720-B389-0D41F802348D}" type="sibTrans" cxnId="{4595C915-4571-45D5-94EA-6ECA53C88BC6}">
      <dgm:prSet/>
      <dgm:spPr/>
      <dgm:t>
        <a:bodyPr/>
        <a:lstStyle/>
        <a:p>
          <a:endParaRPr lang="zh-TW" altLang="en-US"/>
        </a:p>
      </dgm:t>
    </dgm:pt>
    <dgm:pt modelId="{776F3AA5-088B-4847-9A61-E561EC94F7C9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造成了政治體制的改變</a:t>
          </a:r>
          <a:endParaRPr lang="zh-TW" altLang="en-US" sz="2400" b="1" dirty="0">
            <a:latin typeface="+mj-ea"/>
            <a:ea typeface="+mj-ea"/>
          </a:endParaRPr>
        </a:p>
      </dgm:t>
    </dgm:pt>
    <dgm:pt modelId="{9FD04407-EB7F-4E1D-A5D4-680F18A3650C}" type="parTrans" cxnId="{84C2CB45-A7C3-4022-B896-3B866515D90F}">
      <dgm:prSet/>
      <dgm:spPr/>
      <dgm:t>
        <a:bodyPr/>
        <a:lstStyle/>
        <a:p>
          <a:endParaRPr lang="zh-TW" altLang="en-US"/>
        </a:p>
      </dgm:t>
    </dgm:pt>
    <dgm:pt modelId="{C66127DB-E4FD-4164-A3CF-E8446939DCA9}" type="sibTrans" cxnId="{84C2CB45-A7C3-4022-B896-3B866515D90F}">
      <dgm:prSet/>
      <dgm:spPr/>
      <dgm:t>
        <a:bodyPr/>
        <a:lstStyle/>
        <a:p>
          <a:endParaRPr lang="zh-TW" altLang="en-US"/>
        </a:p>
      </dgm:t>
    </dgm:pt>
    <dgm:pt modelId="{8EB70B41-63B2-4119-BEB3-DD3D127E1DD3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加速了資訊的流通</a:t>
          </a:r>
          <a:endParaRPr lang="zh-TW" altLang="en-US" sz="2400" b="1" dirty="0">
            <a:latin typeface="+mj-ea"/>
            <a:ea typeface="+mj-ea"/>
          </a:endParaRPr>
        </a:p>
      </dgm:t>
    </dgm:pt>
    <dgm:pt modelId="{68318B65-33B0-4B1F-9257-D8C41006D3FF}" type="parTrans" cxnId="{4394D000-C245-4F90-91B1-D40A4608E389}">
      <dgm:prSet/>
      <dgm:spPr/>
      <dgm:t>
        <a:bodyPr/>
        <a:lstStyle/>
        <a:p>
          <a:endParaRPr lang="zh-TW" altLang="en-US"/>
        </a:p>
      </dgm:t>
    </dgm:pt>
    <dgm:pt modelId="{2ED1E5DC-9B3A-4D32-8C24-BCE796BFA20B}" type="sibTrans" cxnId="{4394D000-C245-4F90-91B1-D40A4608E389}">
      <dgm:prSet/>
      <dgm:spPr/>
      <dgm:t>
        <a:bodyPr/>
        <a:lstStyle/>
        <a:p>
          <a:endParaRPr lang="zh-TW" altLang="en-US"/>
        </a:p>
      </dgm:t>
    </dgm:pt>
    <dgm:pt modelId="{DBCCE488-97A9-4D81-B80E-644211B97FF5}" type="pres">
      <dgm:prSet presAssocID="{3D50F9B7-4AF7-4EEC-966A-9E3B0DDB34FB}" presName="arrowDiagram" presStyleCnt="0">
        <dgm:presLayoutVars>
          <dgm:chMax val="5"/>
          <dgm:dir/>
          <dgm:resizeHandles val="exact"/>
        </dgm:presLayoutVars>
      </dgm:prSet>
      <dgm:spPr/>
    </dgm:pt>
    <dgm:pt modelId="{406D7116-C062-4CEC-9A4E-2EFD0553E483}" type="pres">
      <dgm:prSet presAssocID="{3D50F9B7-4AF7-4EEC-966A-9E3B0DDB34FB}" presName="arrow" presStyleLbl="bgShp" presStyleIdx="0" presStyleCnt="1"/>
      <dgm:spPr/>
    </dgm:pt>
    <dgm:pt modelId="{E7F905EE-E076-4A0A-A636-F55F839F9D78}" type="pres">
      <dgm:prSet presAssocID="{3D50F9B7-4AF7-4EEC-966A-9E3B0DDB34FB}" presName="arrowDiagram3" presStyleCnt="0"/>
      <dgm:spPr/>
    </dgm:pt>
    <dgm:pt modelId="{666D0590-DCC2-4A49-A71A-462CAAB6614E}" type="pres">
      <dgm:prSet presAssocID="{A502ED0F-A425-4562-8754-1B942400FFA4}" presName="bullet3a" presStyleLbl="node1" presStyleIdx="0" presStyleCnt="3"/>
      <dgm:spPr/>
    </dgm:pt>
    <dgm:pt modelId="{1AD36C2B-EE45-4644-80D1-7C1DFCB18CE3}" type="pres">
      <dgm:prSet presAssocID="{A502ED0F-A425-4562-8754-1B942400FFA4}" presName="textBox3a" presStyleLbl="revTx" presStyleIdx="0" presStyleCnt="3" custScaleX="133906" custLinFactNeighborX="16162" custLinFactNeighborY="894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DFAB72-7821-4F9C-96C4-73B5038FD09A}" type="pres">
      <dgm:prSet presAssocID="{776F3AA5-088B-4847-9A61-E561EC94F7C9}" presName="bullet3b" presStyleLbl="node1" presStyleIdx="1" presStyleCnt="3"/>
      <dgm:spPr/>
    </dgm:pt>
    <dgm:pt modelId="{E6C67768-B935-4C47-BBBE-BFB9C30E4DA8}" type="pres">
      <dgm:prSet presAssocID="{776F3AA5-088B-4847-9A61-E561EC94F7C9}" presName="textBox3b" presStyleLbl="revTx" presStyleIdx="1" presStyleCnt="3" custScaleX="113670" custScaleY="61300" custLinFactNeighborX="20285" custLinFactNeighborY="-31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39FD82-8A63-48C0-B677-69F8A3301B94}" type="pres">
      <dgm:prSet presAssocID="{8EB70B41-63B2-4119-BEB3-DD3D127E1DD3}" presName="bullet3c" presStyleLbl="node1" presStyleIdx="2" presStyleCnt="3"/>
      <dgm:spPr/>
    </dgm:pt>
    <dgm:pt modelId="{1B6B9167-A751-489D-9401-111FC54EC861}" type="pres">
      <dgm:prSet presAssocID="{8EB70B41-63B2-4119-BEB3-DD3D127E1DD3}" presName="textBox3c" presStyleLbl="revTx" presStyleIdx="2" presStyleCnt="3" custScaleY="15588" custLinFactNeighborX="4167" custLinFactNeighborY="-1990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595C915-4571-45D5-94EA-6ECA53C88BC6}" srcId="{3D50F9B7-4AF7-4EEC-966A-9E3B0DDB34FB}" destId="{A502ED0F-A425-4562-8754-1B942400FFA4}" srcOrd="0" destOrd="0" parTransId="{12A252DC-2CEA-4FF4-959E-38471894B94A}" sibTransId="{BA55C1DE-7779-4720-B389-0D41F802348D}"/>
    <dgm:cxn modelId="{9EF56D2F-DC0D-47F5-880F-6041ACB01743}" type="presOf" srcId="{8EB70B41-63B2-4119-BEB3-DD3D127E1DD3}" destId="{1B6B9167-A751-489D-9401-111FC54EC861}" srcOrd="0" destOrd="0" presId="urn:microsoft.com/office/officeart/2005/8/layout/arrow2"/>
    <dgm:cxn modelId="{4394D000-C245-4F90-91B1-D40A4608E389}" srcId="{3D50F9B7-4AF7-4EEC-966A-9E3B0DDB34FB}" destId="{8EB70B41-63B2-4119-BEB3-DD3D127E1DD3}" srcOrd="2" destOrd="0" parTransId="{68318B65-33B0-4B1F-9257-D8C41006D3FF}" sibTransId="{2ED1E5DC-9B3A-4D32-8C24-BCE796BFA20B}"/>
    <dgm:cxn modelId="{84C2CB45-A7C3-4022-B896-3B866515D90F}" srcId="{3D50F9B7-4AF7-4EEC-966A-9E3B0DDB34FB}" destId="{776F3AA5-088B-4847-9A61-E561EC94F7C9}" srcOrd="1" destOrd="0" parTransId="{9FD04407-EB7F-4E1D-A5D4-680F18A3650C}" sibTransId="{C66127DB-E4FD-4164-A3CF-E8446939DCA9}"/>
    <dgm:cxn modelId="{26066580-C52F-457B-8219-0EBA10A4F727}" type="presOf" srcId="{A502ED0F-A425-4562-8754-1B942400FFA4}" destId="{1AD36C2B-EE45-4644-80D1-7C1DFCB18CE3}" srcOrd="0" destOrd="0" presId="urn:microsoft.com/office/officeart/2005/8/layout/arrow2"/>
    <dgm:cxn modelId="{90E5125A-DBF8-452B-BAA3-88D62094A205}" type="presOf" srcId="{776F3AA5-088B-4847-9A61-E561EC94F7C9}" destId="{E6C67768-B935-4C47-BBBE-BFB9C30E4DA8}" srcOrd="0" destOrd="0" presId="urn:microsoft.com/office/officeart/2005/8/layout/arrow2"/>
    <dgm:cxn modelId="{37343E8A-691B-4AD7-9C1C-EA529D0B476A}" type="presOf" srcId="{3D50F9B7-4AF7-4EEC-966A-9E3B0DDB34FB}" destId="{DBCCE488-97A9-4D81-B80E-644211B97FF5}" srcOrd="0" destOrd="0" presId="urn:microsoft.com/office/officeart/2005/8/layout/arrow2"/>
    <dgm:cxn modelId="{64387296-1307-415B-B34C-F49CAD562842}" type="presParOf" srcId="{DBCCE488-97A9-4D81-B80E-644211B97FF5}" destId="{406D7116-C062-4CEC-9A4E-2EFD0553E483}" srcOrd="0" destOrd="0" presId="urn:microsoft.com/office/officeart/2005/8/layout/arrow2"/>
    <dgm:cxn modelId="{A916056B-7E99-435D-BA65-1DEA4A4671B6}" type="presParOf" srcId="{DBCCE488-97A9-4D81-B80E-644211B97FF5}" destId="{E7F905EE-E076-4A0A-A636-F55F839F9D78}" srcOrd="1" destOrd="0" presId="urn:microsoft.com/office/officeart/2005/8/layout/arrow2"/>
    <dgm:cxn modelId="{B0049B37-4F9F-45E8-BBD9-41F509D391CA}" type="presParOf" srcId="{E7F905EE-E076-4A0A-A636-F55F839F9D78}" destId="{666D0590-DCC2-4A49-A71A-462CAAB6614E}" srcOrd="0" destOrd="0" presId="urn:microsoft.com/office/officeart/2005/8/layout/arrow2"/>
    <dgm:cxn modelId="{7896EC87-13AC-4132-BCDA-17F3279D7997}" type="presParOf" srcId="{E7F905EE-E076-4A0A-A636-F55F839F9D78}" destId="{1AD36C2B-EE45-4644-80D1-7C1DFCB18CE3}" srcOrd="1" destOrd="0" presId="urn:microsoft.com/office/officeart/2005/8/layout/arrow2"/>
    <dgm:cxn modelId="{E5A73B99-4AA0-4848-B009-55B065ED54AF}" type="presParOf" srcId="{E7F905EE-E076-4A0A-A636-F55F839F9D78}" destId="{14DFAB72-7821-4F9C-96C4-73B5038FD09A}" srcOrd="2" destOrd="0" presId="urn:microsoft.com/office/officeart/2005/8/layout/arrow2"/>
    <dgm:cxn modelId="{5300481D-AC68-4D4B-837B-98740C1D28CB}" type="presParOf" srcId="{E7F905EE-E076-4A0A-A636-F55F839F9D78}" destId="{E6C67768-B935-4C47-BBBE-BFB9C30E4DA8}" srcOrd="3" destOrd="0" presId="urn:microsoft.com/office/officeart/2005/8/layout/arrow2"/>
    <dgm:cxn modelId="{07A902E1-1D25-4766-9863-33C63CD66F6F}" type="presParOf" srcId="{E7F905EE-E076-4A0A-A636-F55F839F9D78}" destId="{B439FD82-8A63-48C0-B677-69F8A3301B94}" srcOrd="4" destOrd="0" presId="urn:microsoft.com/office/officeart/2005/8/layout/arrow2"/>
    <dgm:cxn modelId="{0393B666-2A25-4B53-AAD0-A030F1E86323}" type="presParOf" srcId="{E7F905EE-E076-4A0A-A636-F55F839F9D78}" destId="{1B6B9167-A751-489D-9401-111FC54EC861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3655C-A4A8-4448-9E52-9034DEA7142E}">
      <dsp:nvSpPr>
        <dsp:cNvPr id="0" name=""/>
        <dsp:cNvSpPr/>
      </dsp:nvSpPr>
      <dsp:spPr>
        <a:xfrm rot="4396374">
          <a:off x="1309196" y="975499"/>
          <a:ext cx="4231869" cy="2951201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265B1-21A9-42D2-94B4-23B7FF38D093}">
      <dsp:nvSpPr>
        <dsp:cNvPr id="0" name=""/>
        <dsp:cNvSpPr/>
      </dsp:nvSpPr>
      <dsp:spPr>
        <a:xfrm>
          <a:off x="2894467" y="1360850"/>
          <a:ext cx="106867" cy="10686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1E73DF-A17E-4D36-BB1F-6367979BEF6F}">
      <dsp:nvSpPr>
        <dsp:cNvPr id="0" name=""/>
        <dsp:cNvSpPr/>
      </dsp:nvSpPr>
      <dsp:spPr>
        <a:xfrm>
          <a:off x="3626219" y="1951075"/>
          <a:ext cx="106867" cy="10686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59F871-F3B3-4BBC-A2C7-CE55D22F0F08}">
      <dsp:nvSpPr>
        <dsp:cNvPr id="0" name=""/>
        <dsp:cNvSpPr/>
      </dsp:nvSpPr>
      <dsp:spPr>
        <a:xfrm>
          <a:off x="4174628" y="2641305"/>
          <a:ext cx="106867" cy="10686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878087-3116-472F-B8DD-EE87EC5924D0}">
      <dsp:nvSpPr>
        <dsp:cNvPr id="0" name=""/>
        <dsp:cNvSpPr/>
      </dsp:nvSpPr>
      <dsp:spPr>
        <a:xfrm>
          <a:off x="400688" y="98553"/>
          <a:ext cx="3244826" cy="587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+mj-ea"/>
              <a:ea typeface="+mj-ea"/>
            </a:rPr>
            <a:t>要是圍牆不倒下</a:t>
          </a:r>
          <a:endParaRPr lang="zh-TW" altLang="en-US" sz="2400" kern="1200" dirty="0">
            <a:latin typeface="+mj-ea"/>
            <a:ea typeface="+mj-ea"/>
          </a:endParaRPr>
        </a:p>
      </dsp:txBody>
      <dsp:txXfrm>
        <a:off x="400688" y="98553"/>
        <a:ext cx="3244826" cy="587244"/>
      </dsp:txXfrm>
    </dsp:sp>
    <dsp:sp modelId="{74998004-D54B-4ECF-BEEB-6B17F008DB0A}">
      <dsp:nvSpPr>
        <dsp:cNvPr id="0" name=""/>
        <dsp:cNvSpPr/>
      </dsp:nvSpPr>
      <dsp:spPr>
        <a:xfrm>
          <a:off x="3428997" y="990601"/>
          <a:ext cx="3600281" cy="524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latin typeface="+mj-ea"/>
              <a:ea typeface="+mj-ea"/>
            </a:rPr>
            <a:t>現在還處於美蘇對峙的冷戰時期</a:t>
          </a:r>
          <a:endParaRPr lang="zh-TW" altLang="en-US" sz="1800" b="1" kern="1200" dirty="0">
            <a:latin typeface="+mj-ea"/>
            <a:ea typeface="+mj-ea"/>
          </a:endParaRPr>
        </a:p>
      </dsp:txBody>
      <dsp:txXfrm>
        <a:off x="3428997" y="990601"/>
        <a:ext cx="3600281" cy="524229"/>
      </dsp:txXfrm>
    </dsp:sp>
    <dsp:sp modelId="{A75443B5-4BDE-4499-B14E-B10B2BA7EE87}">
      <dsp:nvSpPr>
        <dsp:cNvPr id="0" name=""/>
        <dsp:cNvSpPr/>
      </dsp:nvSpPr>
      <dsp:spPr>
        <a:xfrm>
          <a:off x="1066800" y="1752599"/>
          <a:ext cx="2318740" cy="784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latin typeface="+mj-ea"/>
              <a:ea typeface="+mj-ea"/>
            </a:rPr>
            <a:t>世界會分兩邊</a:t>
          </a:r>
          <a:endParaRPr lang="zh-TW" altLang="en-US" sz="1800" b="1" kern="1200" dirty="0"/>
        </a:p>
      </dsp:txBody>
      <dsp:txXfrm>
        <a:off x="1066800" y="1752599"/>
        <a:ext cx="2318740" cy="784352"/>
      </dsp:txXfrm>
    </dsp:sp>
    <dsp:sp modelId="{3D6D0B49-2E65-4639-BEEF-2465D0C49942}">
      <dsp:nvSpPr>
        <dsp:cNvPr id="0" name=""/>
        <dsp:cNvSpPr/>
      </dsp:nvSpPr>
      <dsp:spPr>
        <a:xfrm>
          <a:off x="4638425" y="2302563"/>
          <a:ext cx="1779498" cy="784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latin typeface="+mj-ea"/>
              <a:ea typeface="+mj-ea"/>
            </a:rPr>
            <a:t>資訊也會分兩邊</a:t>
          </a:r>
          <a:endParaRPr lang="zh-TW" altLang="en-US" sz="1800" b="1" kern="1200" dirty="0"/>
        </a:p>
      </dsp:txBody>
      <dsp:txXfrm>
        <a:off x="4638425" y="2302563"/>
        <a:ext cx="1779498" cy="784352"/>
      </dsp:txXfrm>
    </dsp:sp>
    <dsp:sp modelId="{FED2A0E3-91A2-4346-96B3-E6B4B4366FC5}">
      <dsp:nvSpPr>
        <dsp:cNvPr id="0" name=""/>
        <dsp:cNvSpPr/>
      </dsp:nvSpPr>
      <dsp:spPr>
        <a:xfrm>
          <a:off x="3809987" y="4114796"/>
          <a:ext cx="2672051" cy="784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無法使全世界的資訊通行無阻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3809987" y="4114796"/>
        <a:ext cx="2672051" cy="7843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D7116-C062-4CEC-9A4E-2EFD0553E483}">
      <dsp:nvSpPr>
        <dsp:cNvPr id="0" name=""/>
        <dsp:cNvSpPr/>
      </dsp:nvSpPr>
      <dsp:spPr>
        <a:xfrm>
          <a:off x="182879" y="0"/>
          <a:ext cx="6949440" cy="43434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6D0590-DCC2-4A49-A71A-462CAAB6614E}">
      <dsp:nvSpPr>
        <dsp:cNvPr id="0" name=""/>
        <dsp:cNvSpPr/>
      </dsp:nvSpPr>
      <dsp:spPr>
        <a:xfrm>
          <a:off x="1065458" y="2997814"/>
          <a:ext cx="180685" cy="1806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D36C2B-EE45-4644-80D1-7C1DFCB18CE3}">
      <dsp:nvSpPr>
        <dsp:cNvPr id="0" name=""/>
        <dsp:cNvSpPr/>
      </dsp:nvSpPr>
      <dsp:spPr>
        <a:xfrm>
          <a:off x="1142993" y="3088157"/>
          <a:ext cx="2168232" cy="12552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74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資訊的流通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1142993" y="3088157"/>
        <a:ext cx="2168232" cy="1255242"/>
      </dsp:txXfrm>
    </dsp:sp>
    <dsp:sp modelId="{14DFAB72-7821-4F9C-96C4-73B5038FD09A}">
      <dsp:nvSpPr>
        <dsp:cNvPr id="0" name=""/>
        <dsp:cNvSpPr/>
      </dsp:nvSpPr>
      <dsp:spPr>
        <a:xfrm>
          <a:off x="2660355" y="1817278"/>
          <a:ext cx="326623" cy="3266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67768-B935-4C47-BBBE-BFB9C30E4DA8}">
      <dsp:nvSpPr>
        <dsp:cNvPr id="0" name=""/>
        <dsp:cNvSpPr/>
      </dsp:nvSpPr>
      <dsp:spPr>
        <a:xfrm>
          <a:off x="3047995" y="2362207"/>
          <a:ext cx="1895862" cy="14484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07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造成了政治體制的改變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3047995" y="2362207"/>
        <a:ext cx="1895862" cy="1448402"/>
      </dsp:txXfrm>
    </dsp:sp>
    <dsp:sp modelId="{B439FD82-8A63-48C0-B677-69F8A3301B94}">
      <dsp:nvSpPr>
        <dsp:cNvPr id="0" name=""/>
        <dsp:cNvSpPr/>
      </dsp:nvSpPr>
      <dsp:spPr>
        <a:xfrm>
          <a:off x="4578400" y="1098880"/>
          <a:ext cx="451713" cy="4517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6B9167-A751-489D-9401-111FC54EC861}">
      <dsp:nvSpPr>
        <dsp:cNvPr id="0" name=""/>
        <dsp:cNvSpPr/>
      </dsp:nvSpPr>
      <dsp:spPr>
        <a:xfrm>
          <a:off x="4873757" y="1997959"/>
          <a:ext cx="1667865" cy="470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354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加速了資訊的流通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4873757" y="1997959"/>
        <a:ext cx="1667865" cy="4705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52472" y="0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866-CAE4-4770-ADA8-224BF8F80294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91293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52472" y="6491293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0A6D8-6880-4153-B1E7-39003392095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9857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52472" y="0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EDF9D5B-AA84-42DB-B6C9-81235F91AAC6}" type="datetimeFigureOut">
              <a:rPr lang="zh-TW" altLang="en-US"/>
              <a:pPr>
                <a:defRPr/>
              </a:pPr>
              <a:t>2012/3/27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81363" y="512763"/>
            <a:ext cx="3416300" cy="2562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7903" y="3246239"/>
            <a:ext cx="7983220" cy="30753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91293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52472" y="6491293"/>
            <a:ext cx="4324244" cy="3417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65EC2CE-EF0D-44A9-A417-1D847525A9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04771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58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AD8253-82D2-49F8-BA3E-F378535F7DA4}" type="slidenum">
              <a:rPr lang="zh-TW" altLang="en-US" smtClean="0"/>
              <a:pPr/>
              <a:t>10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3" name="橢圓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5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A78BB-204B-4A6E-98C2-0F5BD16D19F2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6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A792A-A49B-4F96-A140-27EAC305EAA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AED2-D595-4388-8834-3E704DF5D2F5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EA89D-5FCE-4673-A3F3-9B03EF5760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8" name="矩形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9" name="矩形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日期版面配置區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7D91D-EB76-4461-9A3D-9C77AC9C989B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ABF3E-C9B7-4113-8E84-0FDD144C07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EA81D-75F2-4A20-935D-E7C57C6E625F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7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64FBE-4C71-4774-9A97-24E7ABC6FC0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8" name="矩形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9" name="矩形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1" name="矩形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2" name="矩形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6" name="橢圓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7" name="橢圓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8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B00B8-2248-4E20-A51A-AF2BEF4B2931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9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0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EA49F-44FD-4229-94EE-01ADF57DF6B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F7664-43C0-4085-BF34-58656A36DF84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17118-7374-4201-98FC-0550FB3142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3" name="矩形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4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5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8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3254-AAE2-4010-848E-4939E92FBCB5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9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F63FC96-DA72-41D3-A4A4-F598FB386BA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6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8" name="矩形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9" name="矩形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" name="矩形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投影片編號版面配置區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45D59-39F5-422A-90AF-43762EA179F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7" name="日期版面配置區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26024-730F-4DEE-BDF2-4411D7722E6A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8" name="頁尾版面配置區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6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8" name="矩形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9" name="矩形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1" name="矩形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3" name="橢圓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6" name="投影片編號版面配置區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88D8E-860E-43B0-A109-EB51581970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7" name="日期版面配置區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9C174-07DA-406C-B85B-7CBFD4C82F6B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8" name="頁尾版面配置區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D02C8-B492-421A-92DF-F94F46974ABD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4F49D-0F64-49E7-99A5-D5961A4154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3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6DA71-97F5-40F6-A4E8-57E40997256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4" name="日期版面配置區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721B4-C182-4A9A-A7DE-9C5B3D8B1660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27" name="矩形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2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102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en-US" altLang="zh-TW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A2CC93E-651B-4B27-A108-D8776C422A48}" type="datetimeFigureOut">
              <a:rPr lang="en-US" altLang="zh-TW"/>
              <a:pPr>
                <a:defRPr/>
              </a:pPr>
              <a:t>3/27/2012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altLang="zh-TW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altLang="zh-TW">
              <a:solidFill>
                <a:srgbClr val="FFFFFF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kumimoji="0" sz="1600">
                <a:solidFill>
                  <a:srgbClr val="7B9899"/>
                </a:solidFill>
              </a:defRPr>
            </a:lvl1pPr>
          </a:lstStyle>
          <a:p>
            <a:pPr>
              <a:defRPr/>
            </a:pPr>
            <a:fld id="{D41254C3-2D32-4625-B9E3-B060B92F3C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3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小組成員  光物二 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498230548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劉永備</a:t>
            </a:r>
            <a:endParaRPr lang="en-US" altLang="zh-TW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企三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498610061 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高孟汶</a:t>
            </a:r>
            <a:endParaRPr lang="en-US" altLang="zh-TW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企四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498617066 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潘昱妌</a:t>
            </a:r>
            <a:endParaRPr lang="en-US" altLang="zh-TW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315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資管專題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828261" y="4953000"/>
            <a:ext cx="8534400" cy="1139825"/>
          </a:xfrm>
          <a:prstGeom prst="rect">
            <a:avLst/>
          </a:prstGeom>
        </p:spPr>
        <p:txBody>
          <a:bodyPr anchor="b">
            <a:normAutofit fontScale="25000" lnSpcReduction="2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2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zh-TW" altLang="en-US" sz="11200" b="1" dirty="0" smtClean="0"/>
              <a:t>              </a:t>
            </a:r>
            <a:endParaRPr lang="en-US" altLang="zh-TW" sz="11200" b="1" dirty="0" smtClean="0"/>
          </a:p>
          <a:p>
            <a:pPr algn="l" fontAlgn="auto">
              <a:spcAft>
                <a:spcPts val="0"/>
              </a:spcAft>
              <a:defRPr/>
            </a:pPr>
            <a:r>
              <a:rPr lang="zh-TW" altLang="zh-TW" sz="11200" b="1" dirty="0" smtClean="0"/>
              <a:t>第一輛推土機</a:t>
            </a:r>
            <a:r>
              <a:rPr lang="en-US" altLang="zh-TW" sz="11200" b="1" dirty="0" smtClean="0"/>
              <a:t>  1989/11/9</a:t>
            </a:r>
            <a:r>
              <a:rPr lang="zh-TW" altLang="zh-TW" sz="11200" b="1" dirty="0" smtClean="0"/>
              <a:t>圍牆倒下，視窗開啟</a:t>
            </a:r>
            <a:endParaRPr lang="en-US" altLang="zh-TW" sz="11200" b="1" dirty="0" smtClean="0"/>
          </a:p>
          <a:p>
            <a:pPr algn="l" fontAlgn="auto">
              <a:spcAft>
                <a:spcPts val="0"/>
              </a:spcAft>
              <a:defRPr/>
            </a:pPr>
            <a:endParaRPr lang="en-US" altLang="zh-TW" sz="11200" b="1" dirty="0"/>
          </a:p>
          <a:p>
            <a:pPr algn="l" fontAlgn="auto">
              <a:spcAft>
                <a:spcPts val="0"/>
              </a:spcAft>
              <a:defRPr/>
            </a:pPr>
            <a:r>
              <a:rPr lang="zh-TW" altLang="zh-TW" sz="11200" b="1" dirty="0" smtClean="0"/>
              <a:t>第二</a:t>
            </a:r>
            <a:r>
              <a:rPr lang="zh-TW" altLang="zh-TW" sz="11200" b="1" dirty="0"/>
              <a:t>輛</a:t>
            </a:r>
            <a:r>
              <a:rPr lang="zh-TW" altLang="zh-TW" sz="11200" b="1" dirty="0" smtClean="0"/>
              <a:t>推土機</a:t>
            </a:r>
            <a:r>
              <a:rPr lang="en-US" altLang="zh-TW" sz="11200" b="1" dirty="0" smtClean="0"/>
              <a:t>  1995/8/9</a:t>
            </a:r>
            <a:r>
              <a:rPr lang="zh-TW" altLang="zh-TW" sz="11200" b="1" dirty="0"/>
              <a:t>網景</a:t>
            </a:r>
            <a:r>
              <a:rPr lang="zh-TW" altLang="zh-TW" sz="11200" b="1" dirty="0" smtClean="0"/>
              <a:t>上市</a:t>
            </a:r>
            <a:r>
              <a:rPr lang="zh-TW" altLang="zh-TW" dirty="0"/>
              <a:t/>
            </a:r>
            <a:br>
              <a:rPr lang="zh-TW" altLang="zh-TW" dirty="0"/>
            </a:b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534400" cy="758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第一輛推土機</a:t>
            </a:r>
            <a:r>
              <a:rPr lang="en-US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1989/11/9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圍牆倒下，視窗開啟</a:t>
            </a:r>
            <a:r>
              <a:rPr lang="zh-TW" altLang="zh-TW" b="1" dirty="0"/>
              <a:t>。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pic>
        <p:nvPicPr>
          <p:cNvPr id="14339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828800"/>
            <a:ext cx="1785938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>
            <a:off x="477838" y="1400175"/>
            <a:ext cx="20447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2000" b="1" dirty="0">
                <a:latin typeface="+mj-ea"/>
                <a:ea typeface="+mj-ea"/>
              </a:rPr>
              <a:t>圍牆倒下</a:t>
            </a:r>
            <a:r>
              <a:rPr kumimoji="0" lang="en-US" altLang="zh-TW" sz="2000" b="1" dirty="0">
                <a:latin typeface="+mj-ea"/>
                <a:ea typeface="+mj-ea"/>
              </a:rPr>
              <a:t>(</a:t>
            </a:r>
            <a:r>
              <a:rPr kumimoji="0" lang="zh-TW" altLang="zh-TW" sz="2000" b="1" dirty="0">
                <a:latin typeface="+mj-ea"/>
                <a:ea typeface="+mj-ea"/>
              </a:rPr>
              <a:t>摘要</a:t>
            </a:r>
            <a:r>
              <a:rPr kumimoji="0" lang="en-US" altLang="zh-TW" sz="2000" b="1" dirty="0">
                <a:latin typeface="+mj-ea"/>
                <a:ea typeface="+mj-ea"/>
              </a:rPr>
              <a:t>):</a:t>
            </a:r>
            <a:endParaRPr kumimoji="0" lang="zh-TW" altLang="en-US" sz="20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00288" y="2514600"/>
            <a:ext cx="3551237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b="1" dirty="0">
                <a:solidFill>
                  <a:schemeClr val="tx1"/>
                </a:solidFill>
                <a:latin typeface="+mj-ea"/>
                <a:ea typeface="+mj-ea"/>
              </a:rPr>
              <a:t>雷根政府在歐洲加強建軍</a:t>
            </a:r>
            <a:endParaRPr kumimoji="0" lang="zh-TW" altLang="en-US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14342" name="圖片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2857500"/>
            <a:ext cx="2598738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向下箭號 11"/>
          <p:cNvSpPr/>
          <p:nvPr/>
        </p:nvSpPr>
        <p:spPr>
          <a:xfrm>
            <a:off x="3944938" y="3244850"/>
            <a:ext cx="3810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向下箭號 12"/>
          <p:cNvSpPr/>
          <p:nvPr/>
        </p:nvSpPr>
        <p:spPr>
          <a:xfrm>
            <a:off x="3962400" y="4610100"/>
            <a:ext cx="3810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2620963" y="3745258"/>
            <a:ext cx="354965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b="1" dirty="0">
                <a:solidFill>
                  <a:schemeClr val="tx1"/>
                </a:solidFill>
                <a:latin typeface="+mj-ea"/>
                <a:ea typeface="+mj-ea"/>
              </a:rPr>
              <a:t>戈巴契夫運氣不好的改革</a:t>
            </a:r>
            <a:endParaRPr kumimoji="0" lang="zh-TW" altLang="en-US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20938" y="5189883"/>
            <a:ext cx="3048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b="1" dirty="0">
                <a:solidFill>
                  <a:schemeClr val="tx1"/>
                </a:solidFill>
                <a:latin typeface="+mj-ea"/>
                <a:ea typeface="+mj-ea"/>
              </a:rPr>
              <a:t>八零年代的中期的資訊革命</a:t>
            </a:r>
            <a:endParaRPr kumimoji="0" lang="zh-TW" altLang="en-US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傳真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、電話等現代溝通工具之賜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579054"/>
              </p:ext>
            </p:extLst>
          </p:nvPr>
        </p:nvGraphicFramePr>
        <p:xfrm>
          <a:off x="914400" y="1981200"/>
          <a:ext cx="6705600" cy="41235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05600"/>
              </a:tblGrid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+mj-ea"/>
                          <a:ea typeface="+mj-ea"/>
                        </a:rPr>
                        <a:t>資訊革命的優勢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901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制度仰賴的是資訊和武力的壟斷</a:t>
                      </a: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。</a:t>
                      </a:r>
                      <a:endParaRPr kumimoji="0" lang="en-US" altLang="zh-TW" sz="20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zh-TW" altLang="en-US" sz="20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901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太多資訊開始滲進鐵幕</a:t>
                      </a: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，</a:t>
                      </a: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橫向溝通大幅改善</a:t>
                      </a: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。</a:t>
                      </a:r>
                      <a:endParaRPr kumimoji="0" lang="en-US" altLang="zh-TW" sz="20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zh-TW" altLang="en-US" sz="20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901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破壞了共產制度由上而下的統治。</a:t>
                      </a:r>
                      <a:endParaRPr kumimoji="0" lang="en-US" altLang="zh-TW" sz="20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zh-TW" altLang="en-US" sz="20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901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資訊科技還助長了個人資訊蒐集，助長了個人的力量。</a:t>
                      </a:r>
                      <a:endParaRPr kumimoji="0" lang="zh-TW" altLang="en-US" sz="2000" b="1" kern="120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zh-TW" altLang="en-US" sz="20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534400" cy="758825"/>
          </a:xfrm>
        </p:spPr>
        <p:txBody>
          <a:bodyPr/>
          <a:lstStyle/>
          <a:p>
            <a:pPr eaLnBrk="1" hangingPunct="1"/>
            <a:r>
              <a:rPr lang="zh-TW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圍牆倒下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心得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zh-TW" alt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28351782"/>
              </p:ext>
            </p:extLst>
          </p:nvPr>
        </p:nvGraphicFramePr>
        <p:xfrm>
          <a:off x="685800" y="1295400"/>
          <a:ext cx="71628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資訊流通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084356155"/>
              </p:ext>
            </p:extLst>
          </p:nvPr>
        </p:nvGraphicFramePr>
        <p:xfrm>
          <a:off x="1143000" y="1447800"/>
          <a:ext cx="73152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埃及革命</a:t>
            </a:r>
            <a:r>
              <a:rPr lang="en-US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zh-TW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資訊革命案例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762000" y="4572000"/>
            <a:ext cx="8504238" cy="45720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zh-TW" sz="2400" dirty="0" smtClean="0">
                <a:latin typeface="+mj-ea"/>
                <a:ea typeface="+mj-ea"/>
              </a:rPr>
              <a:t>因為</a:t>
            </a:r>
            <a:r>
              <a:rPr lang="zh-TW" altLang="zh-TW" sz="2400" dirty="0">
                <a:latin typeface="+mj-ea"/>
                <a:ea typeface="+mj-ea"/>
              </a:rPr>
              <a:t>網路上、臉書上的即時傳達訊息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zh-TW" sz="2400" dirty="0" smtClean="0">
                <a:latin typeface="+mj-ea"/>
                <a:ea typeface="+mj-ea"/>
              </a:rPr>
              <a:t>才</a:t>
            </a:r>
            <a:r>
              <a:rPr lang="zh-TW" altLang="zh-TW" sz="2400" dirty="0">
                <a:latin typeface="+mj-ea"/>
                <a:ea typeface="+mj-ea"/>
              </a:rPr>
              <a:t>在短短時間內推翻了超過三十幾年的埃及獨裁</a:t>
            </a:r>
            <a:r>
              <a:rPr lang="zh-TW" altLang="zh-TW" sz="2400" dirty="0" smtClean="0">
                <a:latin typeface="+mj-ea"/>
                <a:ea typeface="+mj-ea"/>
              </a:rPr>
              <a:t>政府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990600" y="1600200"/>
            <a:ext cx="4852988" cy="8921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2800" dirty="0">
                <a:latin typeface="+mj-ea"/>
                <a:ea typeface="+mj-ea"/>
              </a:rPr>
              <a:t>埃及革命資訊流通力量的強大</a:t>
            </a:r>
            <a:endParaRPr kumimoji="0" lang="zh-TW" altLang="en-US" sz="2800" dirty="0">
              <a:latin typeface="+mj-ea"/>
              <a:ea typeface="+mj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sz="2400" dirty="0">
              <a:latin typeface="+mj-ea"/>
              <a:ea typeface="+mj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108835"/>
            <a:ext cx="3429000" cy="226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視窗開啟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摘要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zh-TW" alt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12725" y="4876800"/>
            <a:ext cx="8915400" cy="32004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zh-TW" sz="2400" dirty="0" smtClean="0">
                <a:latin typeface="+mj-ea"/>
                <a:ea typeface="+mj-ea"/>
              </a:rPr>
              <a:t>關鍵</a:t>
            </a:r>
            <a:r>
              <a:rPr lang="zh-TW" altLang="zh-TW" sz="2400" dirty="0">
                <a:latin typeface="+mj-ea"/>
                <a:ea typeface="+mj-ea"/>
              </a:rPr>
              <a:t>在於這些設備必須能全部融合成一個單一且互通的操作</a:t>
            </a:r>
            <a:r>
              <a:rPr lang="zh-TW" altLang="zh-TW" sz="2400" dirty="0" smtClean="0">
                <a:latin typeface="+mj-ea"/>
                <a:ea typeface="+mj-ea"/>
              </a:rPr>
              <a:t>系統</a:t>
            </a:r>
            <a:endParaRPr lang="zh-TW" altLang="zh-TW" sz="2400" dirty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dirty="0"/>
              <a:t>    </a:t>
            </a:r>
            <a:endParaRPr lang="zh-TW" altLang="zh-TW" dirty="0"/>
          </a:p>
        </p:txBody>
      </p:sp>
      <p:pic>
        <p:nvPicPr>
          <p:cNvPr id="19460" name="圖片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275" y="2362200"/>
            <a:ext cx="1676400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457200" y="1676400"/>
            <a:ext cx="29543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2400" dirty="0">
                <a:latin typeface="+mj-ea"/>
                <a:ea typeface="+mj-ea"/>
              </a:rPr>
              <a:t>微軟科技長孟迪認為</a:t>
            </a:r>
            <a:endParaRPr kumimoji="0" lang="zh-TW" altLang="en-US" sz="2400" dirty="0">
              <a:latin typeface="+mj-ea"/>
              <a:ea typeface="+mj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7000" y="2628900"/>
            <a:ext cx="54102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2400" dirty="0">
                <a:latin typeface="+mj-ea"/>
                <a:ea typeface="+mj-ea"/>
              </a:rPr>
              <a:t>「連接全球電話網路系統的</a:t>
            </a:r>
            <a:r>
              <a:rPr kumimoji="0" lang="en-US" altLang="zh-TW" sz="2400" dirty="0">
                <a:latin typeface="+mj-ea"/>
                <a:ea typeface="+mj-ea"/>
              </a:rPr>
              <a:t>PC</a:t>
            </a:r>
            <a:r>
              <a:rPr kumimoji="0" lang="zh-TW" altLang="zh-TW" sz="2400" dirty="0">
                <a:latin typeface="+mj-ea"/>
                <a:ea typeface="+mj-ea"/>
              </a:rPr>
              <a:t>、傳真、視窗系統、撥號數據機的日益普及，都是八零年代末、九零年代初，也形成全球資訊革命肇始的基本平台」</a:t>
            </a:r>
            <a:endParaRPr kumimoji="0" lang="zh-TW" altLang="en-US" sz="24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077200" cy="6064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同意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作者表明微軟</a:t>
            </a: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WINDOS95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視窗的開啟間接促成世界資訊通行無阻的</a:t>
            </a:r>
            <a:r>
              <a:rPr lang="zh-TW" altLang="zh-TW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說法</a:t>
            </a:r>
            <a:endParaRPr lang="zh-TW" alt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569913" y="3200400"/>
            <a:ext cx="8504237" cy="36576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沒有</a:t>
            </a:r>
            <a:r>
              <a:rPr lang="en-US" altLang="zh-TW" dirty="0">
                <a:latin typeface="+mj-ea"/>
                <a:ea typeface="+mj-ea"/>
              </a:rPr>
              <a:t>IBM</a:t>
            </a:r>
            <a:r>
              <a:rPr lang="zh-TW" altLang="zh-TW" dirty="0">
                <a:latin typeface="+mj-ea"/>
                <a:ea typeface="+mj-ea"/>
              </a:rPr>
              <a:t>的電腦</a:t>
            </a:r>
            <a:r>
              <a:rPr lang="zh-TW" altLang="zh-TW" dirty="0" smtClean="0">
                <a:latin typeface="+mj-ea"/>
                <a:ea typeface="+mj-ea"/>
              </a:rPr>
              <a:t>，沒有</a:t>
            </a:r>
            <a:r>
              <a:rPr lang="en-US" altLang="zh-TW" dirty="0">
                <a:latin typeface="+mj-ea"/>
                <a:ea typeface="+mj-ea"/>
              </a:rPr>
              <a:t>WINDOWS</a:t>
            </a:r>
            <a:r>
              <a:rPr lang="zh-TW" altLang="zh-TW" dirty="0">
                <a:latin typeface="+mj-ea"/>
                <a:ea typeface="+mj-ea"/>
              </a:rPr>
              <a:t>的系統</a:t>
            </a:r>
            <a:r>
              <a:rPr lang="zh-TW" altLang="zh-TW" dirty="0" smtClean="0">
                <a:latin typeface="+mj-ea"/>
                <a:ea typeface="+mj-ea"/>
              </a:rPr>
              <a:t>，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就</a:t>
            </a:r>
            <a:r>
              <a:rPr lang="zh-TW" altLang="zh-TW" dirty="0">
                <a:latin typeface="+mj-ea"/>
                <a:ea typeface="+mj-ea"/>
              </a:rPr>
              <a:t>無法儲存大量的資訊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沒有</a:t>
            </a:r>
            <a:r>
              <a:rPr lang="zh-TW" altLang="zh-TW" dirty="0">
                <a:latin typeface="+mj-ea"/>
                <a:ea typeface="+mj-ea"/>
              </a:rPr>
              <a:t>電纜線，大量的資訊也無法互相傳輸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這些</a:t>
            </a:r>
            <a:r>
              <a:rPr lang="zh-TW" altLang="zh-TW" dirty="0">
                <a:latin typeface="+mj-ea"/>
                <a:ea typeface="+mj-ea"/>
              </a:rPr>
              <a:t>都是網路蓬勃發展的</a:t>
            </a:r>
            <a:r>
              <a:rPr lang="zh-TW" altLang="zh-TW" dirty="0" smtClean="0">
                <a:latin typeface="+mj-ea"/>
                <a:ea typeface="+mj-ea"/>
              </a:rPr>
              <a:t>必要條件</a:t>
            </a:r>
            <a:r>
              <a:rPr lang="zh-TW" altLang="zh-TW" dirty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zh-TW" altLang="zh-TW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zh-TW" altLang="en-US" dirty="0"/>
          </a:p>
        </p:txBody>
      </p:sp>
      <p:pic>
        <p:nvPicPr>
          <p:cNvPr id="20484" name="圖片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189230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矩形 1"/>
          <p:cNvSpPr>
            <a:spLocks noChangeArrowheads="1"/>
          </p:cNvSpPr>
          <p:nvPr/>
        </p:nvSpPr>
        <p:spPr bwMode="auto">
          <a:xfrm>
            <a:off x="366713" y="1404938"/>
            <a:ext cx="4494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zh-TW" sz="2400">
                <a:latin typeface="微軟正黑體" pitchFamily="34" charset="-120"/>
                <a:ea typeface="微軟正黑體" pitchFamily="34" charset="-120"/>
                <a:cs typeface="Tahoma" pitchFamily="34" charset="0"/>
              </a:rPr>
              <a:t>最基礎的軟硬體設備也是必須的</a:t>
            </a:r>
            <a:endParaRPr lang="zh-TW" altLang="en-US" sz="2400">
              <a:latin typeface="微軟正黑體" pitchFamily="34" charset="-120"/>
              <a:ea typeface="微軟正黑體" pitchFamily="34" charset="-120"/>
              <a:cs typeface="Tahoma" pitchFamily="34" charset="0"/>
            </a:endParaRPr>
          </a:p>
        </p:txBody>
      </p:sp>
      <p:pic>
        <p:nvPicPr>
          <p:cNvPr id="20486" name="圖片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1912938"/>
            <a:ext cx="23653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圖片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1944688"/>
            <a:ext cx="22098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8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第二輛推土機</a:t>
            </a:r>
            <a:r>
              <a:rPr lang="en-US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1995/8/9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網景</a:t>
            </a:r>
            <a:r>
              <a:rPr lang="zh-TW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上市 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摘要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 smtClean="0">
              <a:solidFill>
                <a:srgbClr val="7B9899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2057400"/>
            <a:ext cx="5184775" cy="4572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網景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前總裁</a:t>
            </a:r>
            <a:r>
              <a:rPr lang="zh-TW" altLang="zh-TW" dirty="0">
                <a:latin typeface="+mj-ea"/>
                <a:ea typeface="+mj-ea"/>
              </a:rPr>
              <a:t>巴克斯岱爾，在被挖腳到網景前，回家把三個孩子叫來，要他們分別提一個題目給他上網，結果每個題目都有找出資料，看得孩子目瞪口呆。他說</a:t>
            </a:r>
            <a:r>
              <a:rPr lang="en-US" altLang="zh-TW" dirty="0">
                <a:latin typeface="+mj-ea"/>
                <a:ea typeface="+mj-ea"/>
              </a:rPr>
              <a:t>:</a:t>
            </a:r>
            <a:r>
              <a:rPr lang="zh-TW" altLang="zh-TW" dirty="0">
                <a:latin typeface="+mj-ea"/>
                <a:ea typeface="+mj-ea"/>
              </a:rPr>
              <a:t>「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我好像吃了定心丸，就打電話給獵人頭說</a:t>
            </a:r>
            <a:r>
              <a:rPr lang="en-US" altLang="zh-TW" dirty="0">
                <a:solidFill>
                  <a:srgbClr val="C00000"/>
                </a:solidFill>
                <a:latin typeface="+mj-ea"/>
                <a:ea typeface="+mj-ea"/>
              </a:rPr>
              <a:t>: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我是你的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人</a:t>
            </a:r>
            <a:r>
              <a:rPr lang="zh-TW" altLang="zh-TW" dirty="0"/>
              <a:t>。 </a:t>
            </a:r>
            <a:r>
              <a:rPr lang="zh-TW" altLang="zh-TW" dirty="0" smtClean="0">
                <a:latin typeface="+mj-ea"/>
                <a:ea typeface="+mj-ea"/>
              </a:rPr>
              <a:t>」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altLang="zh-TW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altLang="zh-TW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zh-TW" altLang="zh-TW" dirty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zh-TW" altLang="zh-TW" dirty="0"/>
          </a:p>
        </p:txBody>
      </p:sp>
      <p:pic>
        <p:nvPicPr>
          <p:cNvPr id="21508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1981200"/>
            <a:ext cx="2768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網景推出的第一個瀏覽器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28600" y="2133600"/>
            <a:ext cx="4724400" cy="4572000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在</a:t>
            </a:r>
            <a:r>
              <a:rPr lang="en-US" altLang="zh-TW" dirty="0">
                <a:latin typeface="+mj-ea"/>
                <a:ea typeface="+mj-ea"/>
              </a:rPr>
              <a:t>1994</a:t>
            </a:r>
            <a:r>
              <a:rPr lang="zh-TW" altLang="zh-TW" dirty="0">
                <a:latin typeface="+mj-ea"/>
                <a:ea typeface="+mj-ea"/>
              </a:rPr>
              <a:t>年</a:t>
            </a:r>
            <a:r>
              <a:rPr lang="en-US" altLang="zh-TW" dirty="0">
                <a:latin typeface="+mj-ea"/>
                <a:ea typeface="+mj-ea"/>
              </a:rPr>
              <a:t>12</a:t>
            </a:r>
            <a:r>
              <a:rPr lang="zh-TW" altLang="zh-TW" dirty="0">
                <a:latin typeface="+mj-ea"/>
                <a:ea typeface="+mj-ea"/>
              </a:rPr>
              <a:t>月問市，在</a:t>
            </a:r>
            <a:r>
              <a:rPr lang="en-US" altLang="zh-TW" dirty="0">
                <a:latin typeface="+mj-ea"/>
                <a:ea typeface="+mj-ea"/>
              </a:rPr>
              <a:t>IBM</a:t>
            </a:r>
            <a:r>
              <a:rPr lang="zh-TW" altLang="zh-TW" dirty="0">
                <a:latin typeface="+mj-ea"/>
                <a:ea typeface="+mj-ea"/>
              </a:rPr>
              <a:t>、麥金塔、</a:t>
            </a:r>
            <a:r>
              <a:rPr lang="en-US" altLang="zh-TW" dirty="0">
                <a:latin typeface="+mj-ea"/>
                <a:ea typeface="+mj-ea"/>
              </a:rPr>
              <a:t>Unix</a:t>
            </a:r>
            <a:r>
              <a:rPr lang="zh-TW" altLang="zh-TW" dirty="0">
                <a:latin typeface="+mj-ea"/>
                <a:ea typeface="+mj-ea"/>
              </a:rPr>
              <a:t>的電腦上都可以用，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不到一年就完全掌握整個市場</a:t>
            </a:r>
            <a:r>
              <a:rPr lang="zh-TW" altLang="zh-TW" dirty="0">
                <a:latin typeface="+mj-ea"/>
                <a:ea typeface="+mj-ea"/>
              </a:rPr>
              <a:t>。教育或非營利機構可以免費下載，個人可以免費試用，滿意後再買。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公司可以試用九十天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zh-TW" altLang="zh-TW" dirty="0"/>
          </a:p>
        </p:txBody>
      </p:sp>
      <p:pic>
        <p:nvPicPr>
          <p:cNvPr id="22532" name="圖片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1828800"/>
            <a:ext cx="25146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圖片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3886200"/>
            <a:ext cx="19621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「開放傳輸協定」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554163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sz="2400" dirty="0" smtClean="0">
                <a:latin typeface="+mj-ea"/>
                <a:ea typeface="+mj-ea"/>
              </a:rPr>
              <a:t>也就是讓每個人的電子郵件系統或大學的電腦網路都能相接無縫，誰也別佔便宜。</a:t>
            </a:r>
            <a:endParaRPr lang="en-US" altLang="zh-TW" sz="2400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zh-TW" altLang="zh-TW" sz="2400" dirty="0" smtClean="0">
                <a:latin typeface="+mj-ea"/>
                <a:ea typeface="+mj-ea"/>
              </a:rPr>
              <a:t>這些規範一直都以字母命名</a:t>
            </a:r>
            <a:r>
              <a:rPr lang="en-US" altLang="zh-TW" sz="2400" dirty="0" smtClean="0">
                <a:latin typeface="+mj-ea"/>
                <a:ea typeface="+mj-ea"/>
              </a:rPr>
              <a:t>:FTP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r>
              <a:rPr lang="en-US" altLang="zh-TW" sz="2400" dirty="0" smtClean="0">
                <a:latin typeface="+mj-ea"/>
                <a:ea typeface="+mj-ea"/>
              </a:rPr>
              <a:t>HTTP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r>
              <a:rPr lang="en-US" altLang="zh-TW" sz="2400" dirty="0" smtClean="0">
                <a:latin typeface="+mj-ea"/>
                <a:ea typeface="+mj-ea"/>
              </a:rPr>
              <a:t>SSL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r>
              <a:rPr lang="en-US" altLang="zh-TW" sz="2400" dirty="0" smtClean="0">
                <a:latin typeface="+mj-ea"/>
                <a:ea typeface="+mj-ea"/>
              </a:rPr>
              <a:t>SMTP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r>
              <a:rPr lang="en-US" altLang="zh-TW" sz="2400" dirty="0" smtClean="0">
                <a:latin typeface="+mj-ea"/>
                <a:ea typeface="+mj-ea"/>
              </a:rPr>
              <a:t>POP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r>
              <a:rPr lang="en-US" altLang="zh-TW" sz="2400" dirty="0" smtClean="0">
                <a:latin typeface="+mj-ea"/>
                <a:ea typeface="+mj-ea"/>
              </a:rPr>
              <a:t>TCP/IP</a:t>
            </a:r>
            <a:r>
              <a:rPr lang="zh-TW" altLang="zh-TW" sz="2400" dirty="0" smtClean="0">
                <a:latin typeface="+mj-ea"/>
                <a:ea typeface="+mj-ea"/>
              </a:rPr>
              <a:t>，合起來變成一套相當安全的網上傳輸系統。</a:t>
            </a:r>
            <a:endParaRPr lang="zh-TW" altLang="en-US" sz="2400" dirty="0">
              <a:latin typeface="+mj-ea"/>
              <a:ea typeface="+mj-ea"/>
            </a:endParaRPr>
          </a:p>
        </p:txBody>
      </p:sp>
      <p:pic>
        <p:nvPicPr>
          <p:cNvPr id="23556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3540125"/>
            <a:ext cx="39370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圖片 4"/>
          <p:cNvPicPr>
            <a:picLocks noChangeAspect="1"/>
          </p:cNvPicPr>
          <p:nvPr/>
        </p:nvPicPr>
        <p:blipFill>
          <a:blip r:embed="rId3" cstate="print"/>
          <a:srcRect l="17812" t="6503" r="18806"/>
          <a:stretch>
            <a:fillRect/>
          </a:stretch>
        </p:blipFill>
        <p:spPr bwMode="auto">
          <a:xfrm>
            <a:off x="685800" y="3276600"/>
            <a:ext cx="3962400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每一個規範都各有作用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676400"/>
            <a:ext cx="6022975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TCP/IP</a:t>
            </a:r>
            <a:r>
              <a:rPr lang="zh-TW" altLang="zh-TW" sz="2400" dirty="0" smtClean="0">
                <a:latin typeface="+mj-ea"/>
                <a:ea typeface="+mj-ea"/>
              </a:rPr>
              <a:t>是</a:t>
            </a:r>
            <a:r>
              <a:rPr lang="zh-TW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基本管線或軌道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TW" sz="2400" dirty="0">
                <a:latin typeface="+mj-ea"/>
                <a:ea typeface="+mj-ea"/>
              </a:rPr>
              <a:t> </a:t>
            </a:r>
            <a:r>
              <a:rPr lang="en-US" altLang="zh-TW" sz="2400" dirty="0" smtClean="0">
                <a:latin typeface="+mj-ea"/>
                <a:ea typeface="+mj-ea"/>
              </a:rPr>
              <a:t> </a:t>
            </a:r>
            <a:r>
              <a:rPr lang="zh-TW" altLang="zh-TW" sz="2400" dirty="0" smtClean="0">
                <a:latin typeface="+mj-ea"/>
                <a:ea typeface="+mj-ea"/>
              </a:rPr>
              <a:t>其上再架構其他規範；</a:t>
            </a:r>
            <a:r>
              <a:rPr lang="en-US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FTP</a:t>
            </a:r>
            <a:r>
              <a:rPr lang="zh-TW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傳輸檔案</a:t>
            </a:r>
            <a:r>
              <a:rPr lang="zh-TW" altLang="zh-TW" sz="2400" dirty="0" smtClean="0">
                <a:latin typeface="+mj-ea"/>
                <a:ea typeface="+mj-ea"/>
              </a:rPr>
              <a:t>。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US" altLang="zh-TW" sz="2400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en-US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SMTP</a:t>
            </a:r>
            <a:r>
              <a:rPr lang="zh-TW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和</a:t>
            </a:r>
            <a:r>
              <a:rPr lang="en-US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POP</a:t>
            </a:r>
            <a:r>
              <a:rPr lang="zh-TW" altLang="zh-TW" sz="2400" dirty="0" smtClean="0">
                <a:latin typeface="+mj-ea"/>
                <a:ea typeface="+mj-ea"/>
              </a:rPr>
              <a:t>是電子郵件。</a:t>
            </a:r>
            <a:endParaRPr lang="en-US" altLang="zh-TW" sz="2400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endParaRPr lang="en-US" altLang="zh-TW" sz="2400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en-US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HTML</a:t>
            </a:r>
            <a:r>
              <a:rPr lang="zh-TW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是一種語言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TW" sz="2400" dirty="0" smtClean="0">
                <a:latin typeface="+mj-ea"/>
                <a:ea typeface="+mj-ea"/>
              </a:rPr>
              <a:t>    </a:t>
            </a:r>
            <a:r>
              <a:rPr lang="zh-TW" altLang="zh-TW" sz="2400" dirty="0" smtClean="0">
                <a:latin typeface="+mj-ea"/>
                <a:ea typeface="+mj-ea"/>
              </a:rPr>
              <a:t>讓平常人也可以</a:t>
            </a:r>
            <a:r>
              <a:rPr lang="zh-TW" altLang="zh-TW" sz="2400" dirty="0" smtClean="0">
                <a:solidFill>
                  <a:srgbClr val="C00000"/>
                </a:solidFill>
                <a:latin typeface="+mj-ea"/>
                <a:ea typeface="+mj-ea"/>
              </a:rPr>
              <a:t>製作網頁</a:t>
            </a:r>
            <a:r>
              <a:rPr lang="zh-TW" altLang="zh-TW" sz="2400" dirty="0" smtClean="0">
                <a:latin typeface="+mj-ea"/>
                <a:ea typeface="+mj-ea"/>
              </a:rPr>
              <a:t>，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US" altLang="zh-TW" sz="2400" dirty="0" smtClean="0">
                <a:latin typeface="+mj-ea"/>
                <a:ea typeface="+mj-ea"/>
              </a:rPr>
              <a:t>    </a:t>
            </a:r>
            <a:r>
              <a:rPr lang="zh-TW" altLang="zh-TW" sz="2400" dirty="0" smtClean="0">
                <a:latin typeface="+mj-ea"/>
                <a:ea typeface="+mj-ea"/>
              </a:rPr>
              <a:t>有流覽器就可以展示網頁。</a:t>
            </a:r>
            <a:endParaRPr lang="en-US" altLang="zh-TW" sz="2400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pic>
        <p:nvPicPr>
          <p:cNvPr id="24580" name="圖片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414670"/>
            <a:ext cx="23622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795920"/>
            <a:ext cx="3429000" cy="2571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sz="3600" dirty="0">
                <a:solidFill>
                  <a:srgbClr val="C00000"/>
                </a:solidFill>
                <a:latin typeface="+mj-ea"/>
              </a:rPr>
              <a:t>網頁從事電子商務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sz="2400" dirty="0">
                <a:latin typeface="+mj-ea"/>
                <a:ea typeface="+mj-ea"/>
              </a:rPr>
              <a:t>傳輸</a:t>
            </a:r>
            <a:r>
              <a:rPr lang="en-US" altLang="zh-TW" sz="2400" dirty="0">
                <a:latin typeface="+mj-ea"/>
                <a:ea typeface="+mj-ea"/>
              </a:rPr>
              <a:t>HTML</a:t>
            </a:r>
            <a:r>
              <a:rPr lang="zh-TW" altLang="zh-TW" sz="2400" dirty="0">
                <a:latin typeface="+mj-ea"/>
                <a:ea typeface="+mj-ea"/>
              </a:rPr>
              <a:t>文件的</a:t>
            </a:r>
            <a:r>
              <a:rPr lang="en-US" altLang="zh-TW" sz="2400" dirty="0">
                <a:solidFill>
                  <a:srgbClr val="C00000"/>
                </a:solidFill>
                <a:latin typeface="+mj-ea"/>
                <a:ea typeface="+mj-ea"/>
              </a:rPr>
              <a:t>HTTP</a:t>
            </a:r>
            <a:r>
              <a:rPr lang="zh-TW" altLang="zh-TW" sz="2400" dirty="0">
                <a:latin typeface="+mj-ea"/>
                <a:ea typeface="+mj-ea"/>
              </a:rPr>
              <a:t>真正促成</a:t>
            </a:r>
            <a:r>
              <a:rPr lang="en-US" altLang="zh-TW" sz="2400" dirty="0">
                <a:solidFill>
                  <a:srgbClr val="C00000"/>
                </a:solidFill>
                <a:latin typeface="+mj-ea"/>
                <a:ea typeface="+mj-ea"/>
              </a:rPr>
              <a:t>World Wide Web</a:t>
            </a:r>
            <a:r>
              <a:rPr lang="zh-TW" altLang="zh-TW" sz="2400" dirty="0">
                <a:latin typeface="+mj-ea"/>
                <a:ea typeface="+mj-ea"/>
              </a:rPr>
              <a:t>誕生。</a:t>
            </a:r>
            <a:endParaRPr lang="en-US" altLang="zh-TW" sz="2400" dirty="0"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zh-TW" altLang="zh-TW" sz="2400" dirty="0">
                <a:latin typeface="+mj-ea"/>
                <a:ea typeface="+mj-ea"/>
              </a:rPr>
              <a:t>當大家開始利用</a:t>
            </a:r>
            <a:r>
              <a:rPr lang="zh-TW" altLang="zh-TW" sz="2400" dirty="0">
                <a:solidFill>
                  <a:srgbClr val="C00000"/>
                </a:solidFill>
                <a:latin typeface="+mj-ea"/>
                <a:ea typeface="+mj-ea"/>
              </a:rPr>
              <a:t>網頁從事電子商務，</a:t>
            </a:r>
            <a:r>
              <a:rPr lang="zh-TW" altLang="zh-TW" sz="2400" dirty="0">
                <a:latin typeface="+mj-ea"/>
                <a:ea typeface="+mj-ea"/>
              </a:rPr>
              <a:t>就發明</a:t>
            </a:r>
            <a:r>
              <a:rPr lang="zh-TW" altLang="zh-TW" sz="2400" dirty="0">
                <a:solidFill>
                  <a:srgbClr val="C00000"/>
                </a:solidFill>
                <a:latin typeface="+mj-ea"/>
                <a:ea typeface="+mj-ea"/>
              </a:rPr>
              <a:t>了</a:t>
            </a:r>
            <a:r>
              <a:rPr lang="en-US" altLang="zh-TW" sz="2400" dirty="0">
                <a:solidFill>
                  <a:srgbClr val="C00000"/>
                </a:solidFill>
                <a:latin typeface="+mj-ea"/>
                <a:ea typeface="+mj-ea"/>
              </a:rPr>
              <a:t>SSL</a:t>
            </a:r>
            <a:r>
              <a:rPr lang="zh-TW" altLang="zh-TW" sz="2400" dirty="0">
                <a:latin typeface="+mj-ea"/>
                <a:ea typeface="+mj-ea"/>
              </a:rPr>
              <a:t>，讓資料的傳輸更安全。</a:t>
            </a:r>
            <a:endParaRPr lang="zh-TW" altLang="en-US" sz="2400" dirty="0">
              <a:latin typeface="+mj-ea"/>
              <a:ea typeface="+mj-ea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pic>
        <p:nvPicPr>
          <p:cNvPr id="25604" name="圖片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971800"/>
            <a:ext cx="526732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rgbClr val="C00000"/>
                </a:solidFill>
                <a:latin typeface="+mj-ea"/>
              </a:rPr>
              <a:t>微軟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排山倒海的壓力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dirty="0" smtClean="0">
                <a:latin typeface="+mj-ea"/>
                <a:ea typeface="+mj-ea"/>
              </a:rPr>
              <a:t> </a:t>
            </a:r>
            <a:r>
              <a:rPr lang="zh-TW" altLang="zh-TW" dirty="0" smtClean="0">
                <a:latin typeface="+mj-ea"/>
                <a:ea typeface="+mj-ea"/>
              </a:rPr>
              <a:t>網景後來終究敵不過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微軟</a:t>
            </a:r>
            <a:r>
              <a:rPr lang="zh-TW" altLang="zh-TW" dirty="0" smtClean="0">
                <a:latin typeface="+mj-ea"/>
                <a:ea typeface="+mj-ea"/>
              </a:rPr>
              <a:t>排山倒海的壓力。微軟決定隨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視窗送</a:t>
            </a:r>
            <a:r>
              <a:rPr lang="en-US" altLang="zh-TW" dirty="0" smtClean="0">
                <a:solidFill>
                  <a:srgbClr val="C00000"/>
                </a:solidFill>
                <a:latin typeface="+mj-ea"/>
                <a:ea typeface="+mj-ea"/>
              </a:rPr>
              <a:t>IE</a:t>
            </a:r>
            <a:r>
              <a:rPr lang="zh-TW" altLang="zh-TW" dirty="0" smtClean="0">
                <a:latin typeface="+mj-ea"/>
                <a:ea typeface="+mj-ea"/>
              </a:rPr>
              <a:t>，又比網景有實力投入更多人去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編寫瀏覽程式</a:t>
            </a:r>
            <a:r>
              <a:rPr lang="zh-TW" altLang="zh-TW" dirty="0" smtClean="0">
                <a:latin typeface="+mj-ea"/>
                <a:ea typeface="+mj-ea"/>
              </a:rPr>
              <a:t>，迫使網景逐漸讓出市場。最後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，網景以百億美元被賣給了美國線上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</a:p>
          <a:p>
            <a:pPr eaLnBrk="1" hangingPunct="1">
              <a:defRPr/>
            </a:pPr>
            <a:endParaRPr lang="zh-TW" altLang="en-US" dirty="0"/>
          </a:p>
        </p:txBody>
      </p:sp>
      <p:pic>
        <p:nvPicPr>
          <p:cNvPr id="26628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3519488"/>
            <a:ext cx="3398838" cy="2119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29" name="圖片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486150"/>
            <a:ext cx="2828925" cy="2257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數位風潮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4800" y="1905000"/>
            <a:ext cx="3813175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latin typeface="+mj-ea"/>
                <a:ea typeface="+mj-ea"/>
              </a:rPr>
              <a:t>投資家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zh-TW" dirty="0" smtClean="0">
                <a:latin typeface="+mj-ea"/>
                <a:ea typeface="+mj-ea"/>
              </a:rPr>
              <a:t>「哇</a:t>
            </a:r>
            <a:r>
              <a:rPr lang="en-US" altLang="zh-TW" dirty="0" smtClean="0">
                <a:latin typeface="+mj-ea"/>
                <a:ea typeface="+mj-ea"/>
              </a:rPr>
              <a:t>!</a:t>
            </a:r>
            <a:r>
              <a:rPr lang="zh-TW" altLang="zh-TW" dirty="0" smtClean="0">
                <a:latin typeface="+mj-ea"/>
                <a:ea typeface="+mj-ea"/>
              </a:rPr>
              <a:t>如果每個人都想數位化，什麼都想丟上網，全世界對網路服務以及光纖的需求一定不得了，沒有極限</a:t>
            </a:r>
            <a:r>
              <a:rPr lang="en-US" altLang="zh-TW" dirty="0" smtClean="0">
                <a:latin typeface="+mj-ea"/>
                <a:ea typeface="+mj-ea"/>
              </a:rPr>
              <a:t>!</a:t>
            </a:r>
            <a:r>
              <a:rPr lang="zh-TW" altLang="zh-TW" dirty="0" smtClean="0">
                <a:latin typeface="+mj-ea"/>
                <a:ea typeface="+mj-ea"/>
              </a:rPr>
              <a:t>錢砸下一定穩賺不賠</a:t>
            </a:r>
            <a:r>
              <a:rPr lang="en-US" altLang="zh-TW" dirty="0" smtClean="0">
                <a:latin typeface="+mj-ea"/>
                <a:ea typeface="+mj-ea"/>
              </a:rPr>
              <a:t>!</a:t>
            </a:r>
            <a:r>
              <a:rPr lang="zh-TW" altLang="zh-TW" dirty="0" smtClean="0">
                <a:latin typeface="+mj-ea"/>
                <a:ea typeface="+mj-ea"/>
              </a:rPr>
              <a:t>」泡沫就是這樣來的。</a:t>
            </a:r>
            <a:endParaRPr lang="en-US" altLang="zh-TW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endParaRPr lang="en-US" altLang="zh-TW" dirty="0" smtClean="0"/>
          </a:p>
        </p:txBody>
      </p:sp>
      <p:pic>
        <p:nvPicPr>
          <p:cNvPr id="27652" name="圖片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905000"/>
            <a:ext cx="413543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B2B</a:t>
            </a: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企業對企業及電子商務的發展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latin typeface="+mj-ea"/>
                <a:ea typeface="+mj-ea"/>
              </a:rPr>
              <a:t>結果雖然</a:t>
            </a:r>
            <a:r>
              <a:rPr lang="en-US" altLang="zh-TW" dirty="0" smtClean="0">
                <a:latin typeface="+mj-ea"/>
                <a:ea typeface="+mj-ea"/>
              </a:rPr>
              <a:t>B2B</a:t>
            </a:r>
            <a:r>
              <a:rPr lang="zh-TW" altLang="zh-TW" dirty="0" smtClean="0">
                <a:latin typeface="+mj-ea"/>
                <a:ea typeface="+mj-ea"/>
              </a:rPr>
              <a:t>企業對企業及電子商務的發展的確如人預期，</a:t>
            </a:r>
            <a:r>
              <a:rPr lang="en-US" altLang="zh-TW" dirty="0" smtClean="0">
                <a:latin typeface="+mj-ea"/>
                <a:ea typeface="+mj-ea"/>
              </a:rPr>
              <a:t>eBay</a:t>
            </a:r>
            <a:r>
              <a:rPr lang="zh-TW" altLang="zh-TW" dirty="0" smtClean="0">
                <a:latin typeface="+mj-ea"/>
                <a:ea typeface="+mj-ea"/>
              </a:rPr>
              <a:t>、亞馬遜、</a:t>
            </a:r>
            <a:r>
              <a:rPr lang="en-US" altLang="zh-TW" dirty="0" smtClean="0">
                <a:latin typeface="+mj-ea"/>
                <a:ea typeface="+mj-ea"/>
              </a:rPr>
              <a:t>Google</a:t>
            </a:r>
            <a:r>
              <a:rPr lang="zh-TW" altLang="zh-TW" dirty="0" smtClean="0">
                <a:latin typeface="+mj-ea"/>
                <a:ea typeface="+mj-ea"/>
              </a:rPr>
              <a:t>也出乎預料地爆發力強勁，但都只是不斷擴張的一小部份而已</a:t>
            </a:r>
            <a:r>
              <a:rPr lang="zh-TW" altLang="zh-TW" dirty="0">
                <a:latin typeface="+mj-ea"/>
                <a:ea typeface="+mj-ea"/>
              </a:rPr>
              <a:t>。</a:t>
            </a:r>
            <a:endParaRPr lang="zh-TW" altLang="en-US" dirty="0" smtClean="0">
              <a:latin typeface="+mj-ea"/>
              <a:ea typeface="+mj-ea"/>
            </a:endParaRPr>
          </a:p>
          <a:p>
            <a:pPr eaLnBrk="1" hangingPunct="1">
              <a:defRPr/>
            </a:pP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28676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124200"/>
            <a:ext cx="46736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圖片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595813"/>
            <a:ext cx="28575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圖片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2827338"/>
            <a:ext cx="28575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網路公司紛紛倒閉之後</a:t>
            </a:r>
            <a:endParaRPr lang="zh-TW" alt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長途電話費一下子從每分鐘兩元掉到了每分鐘一毛，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資料傳輸幾乎變免費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zh-TW" dirty="0" smtClean="0">
                <a:latin typeface="+mj-ea"/>
                <a:ea typeface="+mj-ea"/>
              </a:rPr>
              <a:t>對消費者來說確是好消息，現在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全球光纜的架設，也抹平了已開發國家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29700" name="圖片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657600"/>
            <a:ext cx="32004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</a:rPr>
              <a:t>區域主義打破了</a:t>
            </a:r>
            <a:endParaRPr lang="zh-TW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latin typeface="+mj-ea"/>
                <a:ea typeface="+mj-ea"/>
              </a:rPr>
              <a:t>創造</a:t>
            </a:r>
            <a:r>
              <a:rPr lang="zh-TW" altLang="zh-TW" dirty="0">
                <a:latin typeface="+mj-ea"/>
                <a:ea typeface="+mj-ea"/>
              </a:rPr>
              <a:t>出一個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相接無縫的全球商務網</a:t>
            </a:r>
            <a:r>
              <a:rPr lang="zh-TW" altLang="zh-TW" dirty="0">
                <a:latin typeface="+mj-ea"/>
                <a:ea typeface="+mj-ea"/>
              </a:rPr>
              <a:t>，可以更簡便，基乎不受任何限制地把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數位化的勞務移轉至低工資國家</a:t>
            </a:r>
            <a:r>
              <a:rPr lang="zh-TW" altLang="zh-TW" dirty="0">
                <a:latin typeface="+mj-ea"/>
                <a:ea typeface="+mj-ea"/>
              </a:rPr>
              <a:t>，包括服務和知識性質的工作。</a:t>
            </a:r>
          </a:p>
          <a:p>
            <a:pPr eaLnBrk="1" hangingPunct="1">
              <a:defRPr/>
            </a:pPr>
            <a:endParaRPr lang="zh-TW" altLang="en-US" dirty="0"/>
          </a:p>
        </p:txBody>
      </p:sp>
      <p:pic>
        <p:nvPicPr>
          <p:cNvPr id="30724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124200"/>
            <a:ext cx="6781800" cy="3133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網景上市</a:t>
            </a:r>
            <a:r>
              <a:rPr lang="en-US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心得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zh-TW" dirty="0">
                <a:solidFill>
                  <a:srgbClr val="C00000"/>
                </a:solidFill>
                <a:latin typeface="+mj-ea"/>
              </a:rPr>
              <a:t>瀏覽器始祖</a:t>
            </a:r>
            <a:endParaRPr lang="zh-TW" altLang="en-US" dirty="0" smtClean="0">
              <a:solidFill>
                <a:srgbClr val="7B9899"/>
              </a:solidFill>
            </a:endParaRPr>
          </a:p>
        </p:txBody>
      </p:sp>
      <p:sp>
        <p:nvSpPr>
          <p:cNvPr id="23555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981200"/>
            <a:ext cx="5184775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 smtClean="0">
                <a:latin typeface="+mj-ea"/>
                <a:ea typeface="+mj-ea"/>
              </a:rPr>
              <a:t>其實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網景上市</a:t>
            </a:r>
            <a:r>
              <a:rPr lang="zh-TW" altLang="zh-TW" dirty="0" smtClean="0">
                <a:latin typeface="+mj-ea"/>
                <a:ea typeface="+mj-ea"/>
              </a:rPr>
              <a:t>代表的就是</a:t>
            </a:r>
            <a:r>
              <a:rPr lang="zh-TW" altLang="zh-TW" dirty="0" smtClean="0">
                <a:solidFill>
                  <a:srgbClr val="C00000"/>
                </a:solidFill>
                <a:latin typeface="+mj-ea"/>
                <a:ea typeface="+mj-ea"/>
              </a:rPr>
              <a:t>瀏覽器始祖</a:t>
            </a:r>
            <a:r>
              <a:rPr lang="zh-TW" altLang="zh-TW" dirty="0" smtClean="0">
                <a:latin typeface="+mj-ea"/>
                <a:ea typeface="+mj-ea"/>
              </a:rPr>
              <a:t>的出現，以及一系列網路公司蓬勃發展，又在不久之後全部泡沫化的過程。如果沒有瀏覽器，那網路絕對還是一小群行家與科學家，互相打者令人看不懂得程式碼，傳遞學術訊息的小樂園。</a:t>
            </a:r>
            <a:endParaRPr lang="zh-TW" altLang="en-US" dirty="0" smtClean="0">
              <a:latin typeface="+mj-ea"/>
              <a:ea typeface="+mj-ea"/>
            </a:endParaRPr>
          </a:p>
        </p:txBody>
      </p:sp>
      <p:pic>
        <p:nvPicPr>
          <p:cNvPr id="31748" name="圖片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1604963"/>
            <a:ext cx="3176588" cy="4038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網景上市</a:t>
            </a:r>
            <a:r>
              <a:rPr lang="en-US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心得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zh-TW" dirty="0">
                <a:solidFill>
                  <a:srgbClr val="C00000"/>
                </a:solidFill>
                <a:latin typeface="+mj-ea"/>
              </a:rPr>
              <a:t>開放傳輸協定</a:t>
            </a:r>
            <a:endParaRPr lang="zh-TW" altLang="en-US" dirty="0" smtClean="0">
              <a:solidFill>
                <a:srgbClr val="7B9899"/>
              </a:solidFill>
            </a:endParaRPr>
          </a:p>
        </p:txBody>
      </p:sp>
      <p:sp>
        <p:nvSpPr>
          <p:cNvPr id="32771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2772" name="圖片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401763"/>
            <a:ext cx="8559800" cy="487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網景上市</a:t>
            </a:r>
            <a:r>
              <a:rPr lang="en-US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zh-TW" altLang="zh-TW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心得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zh-TW" dirty="0">
                <a:solidFill>
                  <a:srgbClr val="C00000"/>
                </a:solidFill>
                <a:latin typeface="+mj-ea"/>
              </a:rPr>
              <a:t>資訊更進一步的流通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4651375" cy="4572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dirty="0">
                <a:latin typeface="+mj-ea"/>
                <a:ea typeface="+mj-ea"/>
              </a:rPr>
              <a:t>但是網景第一個瀏覽器的推出，使得人人都可以找到自己想要的資料，只要上網，打幾個關鍵字就可以了。當然也要感謝</a:t>
            </a:r>
            <a:r>
              <a:rPr lang="en-US" altLang="zh-TW" dirty="0">
                <a:latin typeface="+mj-ea"/>
                <a:ea typeface="+mj-ea"/>
              </a:rPr>
              <a:t>”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開放傳輸協定</a:t>
            </a:r>
            <a:r>
              <a:rPr lang="en-US" altLang="zh-TW" dirty="0">
                <a:solidFill>
                  <a:srgbClr val="C00000"/>
                </a:solidFill>
                <a:latin typeface="+mj-ea"/>
                <a:ea typeface="+mj-ea"/>
              </a:rPr>
              <a:t>”</a:t>
            </a:r>
            <a:r>
              <a:rPr lang="zh-TW" altLang="zh-TW" dirty="0">
                <a:latin typeface="+mj-ea"/>
                <a:ea typeface="+mj-ea"/>
              </a:rPr>
              <a:t>才會讓所有的資訊不會被掩蓋。的的確確在政治的疆界，電腦硬體設備的疆界都被打破後，瀏覽器的出現促成了</a:t>
            </a:r>
            <a:r>
              <a:rPr lang="zh-TW" altLang="zh-TW" dirty="0">
                <a:solidFill>
                  <a:srgbClr val="C00000"/>
                </a:solidFill>
                <a:latin typeface="+mj-ea"/>
                <a:ea typeface="+mj-ea"/>
              </a:rPr>
              <a:t>世界資訊更進一步的流通</a:t>
            </a:r>
            <a:r>
              <a:rPr lang="zh-TW" altLang="zh-TW" dirty="0">
                <a:latin typeface="+mj-ea"/>
                <a:ea typeface="+mj-ea"/>
              </a:rPr>
              <a:t>。</a:t>
            </a:r>
          </a:p>
          <a:p>
            <a:pPr eaLnBrk="1" hangingPunct="1">
              <a:defRPr/>
            </a:pPr>
            <a:endParaRPr lang="zh-TW" altLang="en-US" dirty="0" smtClean="0"/>
          </a:p>
          <a:p>
            <a:pPr eaLnBrk="1" hangingPunct="1">
              <a:defRPr/>
            </a:pPr>
            <a:endParaRPr lang="zh-TW" altLang="en-US" dirty="0"/>
          </a:p>
        </p:txBody>
      </p:sp>
      <p:pic>
        <p:nvPicPr>
          <p:cNvPr id="33796" name="圖片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3388" y="2209800"/>
            <a:ext cx="2809875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※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總心得</a:t>
            </a:r>
            <a:endParaRPr lang="zh-TW" altLang="en-US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81000" y="1828800"/>
            <a:ext cx="8461248" cy="3578352"/>
          </a:xfrm>
        </p:spPr>
        <p:txBody>
          <a:bodyPr/>
          <a:lstStyle/>
          <a:p>
            <a:pPr>
              <a:buFont typeface="Wingdings" pitchFamily="2" charset="2"/>
              <a:buChar char="l"/>
            </a:pPr>
            <a:r>
              <a:rPr lang="zh-TW" altLang="zh-TW" dirty="0" smtClean="0">
                <a:latin typeface="+mj-ea"/>
                <a:ea typeface="+mj-ea"/>
              </a:rPr>
              <a:t>網路的發展結束了美蘇對峙的冷戰，使全世界的資訊通行無阻。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>
              <a:buFont typeface="Wingdings" pitchFamily="2" charset="2"/>
              <a:buChar char="l"/>
            </a:pPr>
            <a:r>
              <a:rPr lang="zh-TW" altLang="zh-TW" dirty="0" smtClean="0">
                <a:latin typeface="+mj-ea"/>
                <a:ea typeface="+mj-ea"/>
              </a:rPr>
              <a:t>網路把世界被剷平了，對我們的生活影響很大，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 </a:t>
            </a:r>
            <a:r>
              <a:rPr lang="zh-TW" altLang="zh-TW" dirty="0" smtClean="0">
                <a:latin typeface="+mj-ea"/>
                <a:ea typeface="+mj-ea"/>
              </a:rPr>
              <a:t>也為我們帶來許多便利。</a:t>
            </a: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1026" name="Picture 2" descr="Image Deta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4191000"/>
            <a:ext cx="3071798" cy="20776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325</TotalTime>
  <Words>1079</Words>
  <Application>Microsoft Office PowerPoint</Application>
  <PresentationFormat>如螢幕大小 (4:3)</PresentationFormat>
  <Paragraphs>88</Paragraphs>
  <Slides>22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市鎮</vt:lpstr>
      <vt:lpstr>資管專題</vt:lpstr>
      <vt:lpstr>第一輛推土機1989/11/9圍牆倒下，視窗開啟。 </vt:lpstr>
      <vt:lpstr>傳真、電話等現代溝通工具之賜</vt:lpstr>
      <vt:lpstr>圍牆倒下(心得)</vt:lpstr>
      <vt:lpstr>資訊流通</vt:lpstr>
      <vt:lpstr>埃及革命-資訊革命案例</vt:lpstr>
      <vt:lpstr>視窗開啟(摘要)</vt:lpstr>
      <vt:lpstr>同意作者表明微軟WINDOS95視窗的開啟間接促成世界資訊通行無阻的說法</vt:lpstr>
      <vt:lpstr>第二輛推土機1995/8/9網景上市 (摘要) </vt:lpstr>
      <vt:lpstr>網景推出的第一個瀏覽器</vt:lpstr>
      <vt:lpstr>「開放傳輸協定」</vt:lpstr>
      <vt:lpstr>每一個規範都各有作用</vt:lpstr>
      <vt:lpstr>網頁從事電子商務</vt:lpstr>
      <vt:lpstr>微軟排山倒海的壓力</vt:lpstr>
      <vt:lpstr>數位風潮</vt:lpstr>
      <vt:lpstr>B2B企業對企業及電子商務的發展</vt:lpstr>
      <vt:lpstr>網路公司紛紛倒閉之後</vt:lpstr>
      <vt:lpstr>區域主義打破了</vt:lpstr>
      <vt:lpstr>網景上市(心得)瀏覽器始祖</vt:lpstr>
      <vt:lpstr>網景上市(心得)開放傳輸協定</vt:lpstr>
      <vt:lpstr>網景上市(心得)資訊更進一步的流通</vt:lpstr>
      <vt:lpstr>※ 總心得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資管專題</dc:title>
  <dc:creator>aa</dc:creator>
  <cp:lastModifiedBy>aa</cp:lastModifiedBy>
  <cp:revision>24</cp:revision>
  <cp:lastPrinted>2012-03-16T04:50:38Z</cp:lastPrinted>
  <dcterms:created xsi:type="dcterms:W3CDTF">2006-08-16T00:00:00Z</dcterms:created>
  <dcterms:modified xsi:type="dcterms:W3CDTF">2012-03-27T10:39:19Z</dcterms:modified>
</cp:coreProperties>
</file>