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1"/>
  </p:notesMasterIdLst>
  <p:sldIdLst>
    <p:sldId id="256" r:id="rId2"/>
    <p:sldId id="257" r:id="rId3"/>
    <p:sldId id="258" r:id="rId4"/>
    <p:sldId id="279" r:id="rId5"/>
    <p:sldId id="259" r:id="rId6"/>
    <p:sldId id="280" r:id="rId7"/>
    <p:sldId id="281" r:id="rId8"/>
    <p:sldId id="282" r:id="rId9"/>
    <p:sldId id="261" r:id="rId10"/>
    <p:sldId id="283" r:id="rId11"/>
    <p:sldId id="262" r:id="rId12"/>
    <p:sldId id="284" r:id="rId13"/>
    <p:sldId id="263" r:id="rId14"/>
    <p:sldId id="285" r:id="rId15"/>
    <p:sldId id="264" r:id="rId16"/>
    <p:sldId id="287" r:id="rId17"/>
    <p:sldId id="286" r:id="rId18"/>
    <p:sldId id="289" r:id="rId19"/>
    <p:sldId id="290" r:id="rId2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984"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_rels/chart16.xml.rels><?xml version="1.0" encoding="UTF-8" standalone="yes"?>
<Relationships xmlns="http://schemas.openxmlformats.org/package/2006/relationships"><Relationship Id="rId1" Type="http://schemas.openxmlformats.org/officeDocument/2006/relationships/oleObject" Target="file:///C:\Users\KK\Desktop\&#24231;&#35527;&#26371;&#21839;&#21367;&#32080;&#26524;&#32113;&#35336;&#20998;&#2651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6.6175391270535622E-2"/>
          <c:y val="0.13251517194875251"/>
          <c:w val="0.90373201613687193"/>
          <c:h val="0.7971768228903956"/>
        </c:manualLayout>
      </c:layout>
      <c:barChart>
        <c:barDir val="bar"/>
        <c:grouping val="clustered"/>
        <c:varyColors val="0"/>
        <c:ser>
          <c:idx val="0"/>
          <c:order val="0"/>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工作表1!$D$5:$D$8</c:f>
              <c:strCache>
                <c:ptCount val="4"/>
                <c:pt idx="0">
                  <c:v>小学校</c:v>
                </c:pt>
                <c:pt idx="1">
                  <c:v>中学校</c:v>
                </c:pt>
                <c:pt idx="2">
                  <c:v>高校</c:v>
                </c:pt>
                <c:pt idx="3">
                  <c:v>大学</c:v>
                </c:pt>
              </c:strCache>
            </c:strRef>
          </c:cat>
          <c:val>
            <c:numRef>
              <c:f>工作表1!$E$5:$E$8</c:f>
              <c:numCache>
                <c:formatCode>General</c:formatCode>
                <c:ptCount val="4"/>
                <c:pt idx="0">
                  <c:v>1</c:v>
                </c:pt>
                <c:pt idx="1">
                  <c:v>0</c:v>
                </c:pt>
                <c:pt idx="2">
                  <c:v>5</c:v>
                </c:pt>
                <c:pt idx="3">
                  <c:v>13</c:v>
                </c:pt>
              </c:numCache>
            </c:numRef>
          </c:val>
        </c:ser>
        <c:dLbls>
          <c:showLegendKey val="0"/>
          <c:showVal val="1"/>
          <c:showCatName val="0"/>
          <c:showSerName val="0"/>
          <c:showPercent val="0"/>
          <c:showBubbleSize val="0"/>
        </c:dLbls>
        <c:gapWidth val="65"/>
        <c:axId val="151584776"/>
        <c:axId val="151585528"/>
      </c:barChart>
      <c:catAx>
        <c:axId val="151584776"/>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800" b="0" i="0" u="none" strike="noStrike" kern="1200" cap="all" baseline="0">
                <a:solidFill>
                  <a:schemeClr val="dk1">
                    <a:lumMod val="75000"/>
                    <a:lumOff val="25000"/>
                  </a:schemeClr>
                </a:solidFill>
                <a:latin typeface="+mn-lt"/>
                <a:ea typeface="+mn-ea"/>
                <a:cs typeface="+mn-cs"/>
              </a:defRPr>
            </a:pPr>
            <a:endParaRPr lang="zh-TW"/>
          </a:p>
        </c:txPr>
        <c:crossAx val="151585528"/>
        <c:crosses val="autoZero"/>
        <c:auto val="1"/>
        <c:lblAlgn val="ctr"/>
        <c:lblOffset val="100"/>
        <c:noMultiLvlLbl val="0"/>
      </c:catAx>
      <c:valAx>
        <c:axId val="151585528"/>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zh-TW"/>
          </a:p>
        </c:txPr>
        <c:crossAx val="151584776"/>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Lbls>
            <c:dLbl>
              <c:idx val="0"/>
              <c:layout>
                <c:manualLayout>
                  <c:x val="-3.4839238845144435E-2"/>
                  <c:y val="0.1094112715077282"/>
                </c:manualLayout>
              </c:layout>
              <c:dLblPos val="bestFit"/>
              <c:showLegendKey val="0"/>
              <c:showVal val="1"/>
              <c:showCatName val="0"/>
              <c:showSerName val="0"/>
              <c:showPercent val="1"/>
              <c:showBubbleSize val="0"/>
              <c:extLst>
                <c:ext xmlns:c15="http://schemas.microsoft.com/office/drawing/2012/chart" uri="{CE6537A1-D6FC-4f65-9D91-7224C49458BB}"/>
              </c:extLst>
            </c:dLbl>
            <c:dLbl>
              <c:idx val="1"/>
              <c:delete val="1"/>
              <c:extLst>
                <c:ext xmlns:c15="http://schemas.microsoft.com/office/drawing/2012/chart" uri="{CE6537A1-D6FC-4f65-9D91-7224C49458BB}"/>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工作表1!$D$5:$D$8</c:f>
              <c:strCache>
                <c:ptCount val="4"/>
                <c:pt idx="0">
                  <c:v>小学校</c:v>
                </c:pt>
                <c:pt idx="1">
                  <c:v>中学校</c:v>
                </c:pt>
                <c:pt idx="2">
                  <c:v>高校</c:v>
                </c:pt>
                <c:pt idx="3">
                  <c:v>大学</c:v>
                </c:pt>
              </c:strCache>
            </c:strRef>
          </c:cat>
          <c:val>
            <c:numRef>
              <c:f>工作表1!$E$5:$E$8</c:f>
              <c:numCache>
                <c:formatCode>General</c:formatCode>
                <c:ptCount val="4"/>
                <c:pt idx="0">
                  <c:v>1</c:v>
                </c:pt>
                <c:pt idx="1">
                  <c:v>0</c:v>
                </c:pt>
                <c:pt idx="2">
                  <c:v>5</c:v>
                </c:pt>
                <c:pt idx="3">
                  <c:v>13</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80556211723534543"/>
          <c:y val="0.53106774696641168"/>
          <c:w val="0.14536380869058035"/>
          <c:h val="0.3922123321541329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800" b="0" i="0" u="none" strike="noStrike" kern="1200" baseline="0">
              <a:solidFill>
                <a:schemeClr val="dk1">
                  <a:lumMod val="75000"/>
                  <a:lumOff val="25000"/>
                </a:schemeClr>
              </a:solidFill>
              <a:latin typeface="+mn-lt"/>
              <a:ea typeface="+mn-ea"/>
              <a:cs typeface="+mn-cs"/>
            </a:defRPr>
          </a:pPr>
          <a:endParaRPr lang="zh-TW"/>
        </a:p>
      </c:txPr>
    </c:legend>
    <c:plotVisOnly val="1"/>
    <c:dispBlanksAs val="zero"/>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bar"/>
        <c:grouping val="clustered"/>
        <c:varyColors val="0"/>
        <c:ser>
          <c:idx val="0"/>
          <c:order val="0"/>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工作表1!$D$20:$D$24</c:f>
              <c:strCache>
                <c:ptCount val="5"/>
                <c:pt idx="0">
                  <c:v>返事なし</c:v>
                </c:pt>
                <c:pt idx="1">
                  <c:v>書く</c:v>
                </c:pt>
                <c:pt idx="2">
                  <c:v>読む</c:v>
                </c:pt>
                <c:pt idx="3">
                  <c:v>話す</c:v>
                </c:pt>
                <c:pt idx="4">
                  <c:v>聞く</c:v>
                </c:pt>
              </c:strCache>
            </c:strRef>
          </c:cat>
          <c:val>
            <c:numRef>
              <c:f>工作表1!$E$20:$E$24</c:f>
              <c:numCache>
                <c:formatCode>General</c:formatCode>
                <c:ptCount val="5"/>
                <c:pt idx="0">
                  <c:v>1</c:v>
                </c:pt>
                <c:pt idx="1">
                  <c:v>2</c:v>
                </c:pt>
                <c:pt idx="2">
                  <c:v>12</c:v>
                </c:pt>
                <c:pt idx="3">
                  <c:v>2</c:v>
                </c:pt>
                <c:pt idx="4">
                  <c:v>2</c:v>
                </c:pt>
              </c:numCache>
            </c:numRef>
          </c:val>
        </c:ser>
        <c:dLbls>
          <c:showLegendKey val="0"/>
          <c:showVal val="1"/>
          <c:showCatName val="0"/>
          <c:showSerName val="0"/>
          <c:showPercent val="0"/>
          <c:showBubbleSize val="0"/>
        </c:dLbls>
        <c:gapWidth val="65"/>
        <c:axId val="151700064"/>
        <c:axId val="152457240"/>
      </c:barChart>
      <c:catAx>
        <c:axId val="151700064"/>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2000" b="0" i="0" u="none" strike="noStrike" kern="1200" cap="all" baseline="0">
                <a:solidFill>
                  <a:schemeClr val="dk1">
                    <a:lumMod val="75000"/>
                    <a:lumOff val="25000"/>
                  </a:schemeClr>
                </a:solidFill>
                <a:latin typeface="+mn-lt"/>
                <a:ea typeface="+mn-ea"/>
                <a:cs typeface="+mn-cs"/>
              </a:defRPr>
            </a:pPr>
            <a:endParaRPr lang="zh-TW"/>
          </a:p>
        </c:txPr>
        <c:crossAx val="152457240"/>
        <c:crosses val="autoZero"/>
        <c:auto val="1"/>
        <c:lblAlgn val="ctr"/>
        <c:lblOffset val="100"/>
        <c:noMultiLvlLbl val="0"/>
      </c:catAx>
      <c:valAx>
        <c:axId val="152457240"/>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zh-TW"/>
          </a:p>
        </c:txPr>
        <c:crossAx val="151700064"/>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Pt>
            <c:idx val="4"/>
            <c:bubble3D val="0"/>
            <c:spPr>
              <a:solidFill>
                <a:schemeClr val="accent5"/>
              </a:solidFill>
              <a:ln>
                <a:noFill/>
              </a:ln>
              <a:effectLst>
                <a:outerShdw blurRad="254000" sx="102000" sy="102000" algn="ctr" rotWithShape="0">
                  <a:prstClr val="black">
                    <a:alpha val="20000"/>
                  </a:prstClr>
                </a:outerShdw>
              </a:effectLst>
            </c:spPr>
          </c:dPt>
          <c:dLbls>
            <c:dLbl>
              <c:idx val="0"/>
              <c:layout>
                <c:manualLayout>
                  <c:x val="-3.8217896374064357E-2"/>
                  <c:y val="0.11870107942508538"/>
                </c:manualLayout>
              </c:layout>
              <c:dLblPos val="bestFit"/>
              <c:showLegendKey val="0"/>
              <c:showVal val="1"/>
              <c:showCatName val="0"/>
              <c:showSerName val="0"/>
              <c:showPercent val="1"/>
              <c:showBubbleSize val="0"/>
              <c:extLst>
                <c:ext xmlns:c15="http://schemas.microsoft.com/office/drawing/2012/chart" uri="{CE6537A1-D6FC-4f65-9D91-7224C49458BB}"/>
              </c:extLst>
            </c:dLbl>
            <c:dLbl>
              <c:idx val="1"/>
              <c:layout>
                <c:manualLayout>
                  <c:x val="4.0123456790123462E-2"/>
                  <c:y val="-3.5064059339177341E-2"/>
                </c:manualLayout>
              </c:layout>
              <c:dLblPos val="ctr"/>
              <c:showLegendKey val="0"/>
              <c:showVal val="1"/>
              <c:showCatName val="0"/>
              <c:showSerName val="0"/>
              <c:showPercent val="1"/>
              <c:showBubbleSize val="0"/>
              <c:extLst>
                <c:ext xmlns:c15="http://schemas.microsoft.com/office/drawing/2012/chart" uri="{CE6537A1-D6FC-4f65-9D91-7224C49458BB}"/>
              </c:extLst>
            </c:dLbl>
            <c:dLbl>
              <c:idx val="3"/>
              <c:layout>
                <c:manualLayout>
                  <c:x val="-2.3148148148148147E-2"/>
                  <c:y val="0"/>
                </c:manualLayout>
              </c:layout>
              <c:dLblPos val="ctr"/>
              <c:showLegendKey val="0"/>
              <c:showVal val="1"/>
              <c:showCatName val="0"/>
              <c:showSerName val="0"/>
              <c:showPercent val="1"/>
              <c:showBubbleSize val="0"/>
              <c:extLst>
                <c:ext xmlns:c15="http://schemas.microsoft.com/office/drawing/2012/chart" uri="{CE6537A1-D6FC-4f65-9D91-7224C49458BB}"/>
              </c:extLst>
            </c:dLbl>
            <c:dLbl>
              <c:idx val="4"/>
              <c:layout>
                <c:manualLayout>
                  <c:x val="8.2565616797900268E-2"/>
                  <c:y val="0.19376365209911808"/>
                </c:manualLayout>
              </c:layout>
              <c:dLblPos val="bestFit"/>
              <c:showLegendKey val="0"/>
              <c:showVal val="1"/>
              <c:showCatName val="0"/>
              <c:showSerName val="0"/>
              <c:showPercent val="1"/>
              <c:showBubbleSize val="0"/>
              <c:extLst>
                <c:ext xmlns:c15="http://schemas.microsoft.com/office/drawing/2012/chart" uri="{CE6537A1-D6FC-4f65-9D91-7224C49458BB}"/>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工作表1!$D$20:$D$24</c:f>
              <c:strCache>
                <c:ptCount val="5"/>
                <c:pt idx="0">
                  <c:v>返事なし</c:v>
                </c:pt>
                <c:pt idx="1">
                  <c:v>書く</c:v>
                </c:pt>
                <c:pt idx="2">
                  <c:v>読む</c:v>
                </c:pt>
                <c:pt idx="3">
                  <c:v>話す</c:v>
                </c:pt>
                <c:pt idx="4">
                  <c:v>聞く</c:v>
                </c:pt>
              </c:strCache>
            </c:strRef>
          </c:cat>
          <c:val>
            <c:numRef>
              <c:f>工作表1!$E$20:$E$24</c:f>
              <c:numCache>
                <c:formatCode>General</c:formatCode>
                <c:ptCount val="5"/>
                <c:pt idx="0">
                  <c:v>1</c:v>
                </c:pt>
                <c:pt idx="1">
                  <c:v>2</c:v>
                </c:pt>
                <c:pt idx="2">
                  <c:v>12</c:v>
                </c:pt>
                <c:pt idx="3">
                  <c:v>2</c:v>
                </c:pt>
                <c:pt idx="4">
                  <c:v>2</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79775554097404489"/>
          <c:y val="0.40830982101613555"/>
          <c:w val="0.15050707203266259"/>
          <c:h val="0.52548940485608553"/>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800" b="0" i="0" u="none" strike="noStrike" kern="1200" baseline="0">
              <a:solidFill>
                <a:schemeClr val="dk1">
                  <a:lumMod val="75000"/>
                  <a:lumOff val="25000"/>
                </a:schemeClr>
              </a:solidFill>
              <a:latin typeface="+mn-lt"/>
              <a:ea typeface="+mn-ea"/>
              <a:cs typeface="+mn-cs"/>
            </a:defRPr>
          </a:pPr>
          <a:endParaRPr lang="zh-TW"/>
        </a:p>
      </c:txPr>
    </c:legend>
    <c:plotVisOnly val="1"/>
    <c:dispBlanksAs val="zero"/>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bar"/>
        <c:grouping val="clustered"/>
        <c:varyColors val="0"/>
        <c:ser>
          <c:idx val="1"/>
          <c:order val="1"/>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multiLvlStrRef>
              <c:f>工作表1!$D$20:$D$24</c:f>
            </c:multiLvlStrRef>
          </c:cat>
          <c:val>
            <c:numRef>
              <c:f>工作表1!$E$20:$E$24</c:f>
            </c:numRef>
          </c:val>
        </c:ser>
        <c:ser>
          <c:idx val="0"/>
          <c:order val="0"/>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[座談會問卷結果統計分析.xlsx]工作表1!$D$35:$D$38</c:f>
              <c:strCache>
                <c:ptCount val="4"/>
                <c:pt idx="0">
                  <c:v>書く</c:v>
                </c:pt>
                <c:pt idx="1">
                  <c:v>読む</c:v>
                </c:pt>
                <c:pt idx="2">
                  <c:v>話す</c:v>
                </c:pt>
                <c:pt idx="3">
                  <c:v>聞く</c:v>
                </c:pt>
              </c:strCache>
            </c:strRef>
          </c:cat>
          <c:val>
            <c:numRef>
              <c:f>[座談會問卷結果統計分析.xlsx]工作表1!$E$35:$E$38</c:f>
              <c:numCache>
                <c:formatCode>General</c:formatCode>
                <c:ptCount val="4"/>
                <c:pt idx="0">
                  <c:v>8</c:v>
                </c:pt>
                <c:pt idx="1">
                  <c:v>1</c:v>
                </c:pt>
                <c:pt idx="2">
                  <c:v>7</c:v>
                </c:pt>
                <c:pt idx="3">
                  <c:v>8</c:v>
                </c:pt>
              </c:numCache>
            </c:numRef>
          </c:val>
        </c:ser>
        <c:dLbls>
          <c:showLegendKey val="0"/>
          <c:showVal val="1"/>
          <c:showCatName val="0"/>
          <c:showSerName val="0"/>
          <c:showPercent val="0"/>
          <c:showBubbleSize val="0"/>
        </c:dLbls>
        <c:gapWidth val="65"/>
        <c:axId val="152490000"/>
        <c:axId val="152583512"/>
      </c:barChart>
      <c:catAx>
        <c:axId val="152490000"/>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2000" b="0" i="0" u="none" strike="noStrike" kern="1200" cap="all" baseline="0">
                <a:solidFill>
                  <a:schemeClr val="dk1">
                    <a:lumMod val="75000"/>
                    <a:lumOff val="25000"/>
                  </a:schemeClr>
                </a:solidFill>
                <a:latin typeface="+mn-lt"/>
                <a:ea typeface="+mn-ea"/>
                <a:cs typeface="+mn-cs"/>
              </a:defRPr>
            </a:pPr>
            <a:endParaRPr lang="zh-TW"/>
          </a:p>
        </c:txPr>
        <c:crossAx val="152583512"/>
        <c:crosses val="autoZero"/>
        <c:auto val="1"/>
        <c:lblAlgn val="ctr"/>
        <c:lblOffset val="100"/>
        <c:noMultiLvlLbl val="0"/>
      </c:catAx>
      <c:valAx>
        <c:axId val="152583512"/>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zh-TW"/>
          </a:p>
        </c:txPr>
        <c:crossAx val="152490000"/>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Lbls>
            <c:dLbl>
              <c:idx val="1"/>
              <c:layout>
                <c:manualLayout>
                  <c:x val="5.0925925925925923E-2"/>
                  <c:y val="5.9339177343223193E-2"/>
                </c:manualLayout>
              </c:layout>
              <c:dLblPos val="ctr"/>
              <c:showLegendKey val="0"/>
              <c:showVal val="1"/>
              <c:showCatName val="0"/>
              <c:showSerName val="0"/>
              <c:showPercent val="1"/>
              <c:showBubbleSize val="0"/>
              <c:extLst>
                <c:ext xmlns:c15="http://schemas.microsoft.com/office/drawing/2012/chart" uri="{CE6537A1-D6FC-4f65-9D91-7224C49458BB}"/>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工作表1!$D$35:$D$38</c:f>
              <c:strCache>
                <c:ptCount val="4"/>
                <c:pt idx="0">
                  <c:v>書く</c:v>
                </c:pt>
                <c:pt idx="1">
                  <c:v>読む</c:v>
                </c:pt>
                <c:pt idx="2">
                  <c:v>話す</c:v>
                </c:pt>
                <c:pt idx="3">
                  <c:v>聞く</c:v>
                </c:pt>
              </c:strCache>
            </c:strRef>
          </c:cat>
          <c:val>
            <c:numRef>
              <c:f>工作表1!$E$35:$E$38</c:f>
              <c:numCache>
                <c:formatCode>General</c:formatCode>
                <c:ptCount val="4"/>
                <c:pt idx="0">
                  <c:v>8</c:v>
                </c:pt>
                <c:pt idx="1">
                  <c:v>1</c:v>
                </c:pt>
                <c:pt idx="2">
                  <c:v>7</c:v>
                </c:pt>
                <c:pt idx="3">
                  <c:v>8</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81513013998250228"/>
          <c:y val="0.45345092146691374"/>
          <c:w val="0.13781350247885682"/>
          <c:h val="0.4797307012280915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800" b="0" i="0" u="none" strike="noStrike" kern="1200" baseline="0">
              <a:solidFill>
                <a:schemeClr val="dk1">
                  <a:lumMod val="75000"/>
                  <a:lumOff val="25000"/>
                </a:schemeClr>
              </a:solidFill>
              <a:latin typeface="+mn-lt"/>
              <a:ea typeface="+mn-ea"/>
              <a:cs typeface="+mn-cs"/>
            </a:defRPr>
          </a:pPr>
          <a:endParaRPr lang="zh-TW"/>
        </a:p>
      </c:txPr>
    </c:legend>
    <c:plotVisOnly val="1"/>
    <c:dispBlanksAs val="zero"/>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plotArea>
      <c:layout/>
      <c:barChart>
        <c:barDir val="bar"/>
        <c:grouping val="clustered"/>
        <c:varyColors val="0"/>
        <c:ser>
          <c:idx val="0"/>
          <c:order val="0"/>
          <c:invertIfNegative val="0"/>
          <c:dPt>
            <c:idx val="0"/>
            <c:invertIfNegative val="0"/>
            <c:bubble3D val="0"/>
          </c:dPt>
          <c:cat>
            <c:strRef>
              <c:f>工作表1!$D$51:$D$54</c:f>
              <c:strCache>
                <c:ptCount val="4"/>
                <c:pt idx="0">
                  <c:v>二時間以上</c:v>
                </c:pt>
                <c:pt idx="1">
                  <c:v>一時間から二時間</c:v>
                </c:pt>
                <c:pt idx="2">
                  <c:v>一時間以内</c:v>
                </c:pt>
                <c:pt idx="3">
                  <c:v>授業時間だけ</c:v>
                </c:pt>
              </c:strCache>
            </c:strRef>
          </c:cat>
          <c:val>
            <c:numRef>
              <c:f>工作表1!$E$51:$E$54</c:f>
              <c:numCache>
                <c:formatCode>General</c:formatCode>
                <c:ptCount val="4"/>
                <c:pt idx="0">
                  <c:v>3</c:v>
                </c:pt>
                <c:pt idx="1">
                  <c:v>7</c:v>
                </c:pt>
                <c:pt idx="2">
                  <c:v>8</c:v>
                </c:pt>
                <c:pt idx="3">
                  <c:v>2</c:v>
                </c:pt>
              </c:numCache>
            </c:numRef>
          </c:val>
        </c:ser>
        <c:dLbls>
          <c:showLegendKey val="0"/>
          <c:showVal val="0"/>
          <c:showCatName val="0"/>
          <c:showSerName val="0"/>
          <c:showPercent val="0"/>
          <c:showBubbleSize val="0"/>
        </c:dLbls>
        <c:gapWidth val="150"/>
        <c:axId val="151529328"/>
        <c:axId val="152710912"/>
      </c:barChart>
      <c:catAx>
        <c:axId val="151529328"/>
        <c:scaling>
          <c:orientation val="minMax"/>
        </c:scaling>
        <c:delete val="0"/>
        <c:axPos val="l"/>
        <c:numFmt formatCode="General" sourceLinked="1"/>
        <c:majorTickMark val="none"/>
        <c:minorTickMark val="none"/>
        <c:tickLblPos val="nextTo"/>
        <c:txPr>
          <a:bodyPr rot="-60000000" vert="horz"/>
          <a:lstStyle/>
          <a:p>
            <a:pPr>
              <a:defRPr sz="2000"/>
            </a:pPr>
            <a:endParaRPr lang="zh-TW"/>
          </a:p>
        </c:txPr>
        <c:crossAx val="152710912"/>
        <c:crosses val="autoZero"/>
        <c:auto val="1"/>
        <c:lblAlgn val="ctr"/>
        <c:lblOffset val="100"/>
        <c:noMultiLvlLbl val="0"/>
      </c:catAx>
      <c:valAx>
        <c:axId val="152710912"/>
        <c:scaling>
          <c:orientation val="minMax"/>
        </c:scaling>
        <c:delete val="0"/>
        <c:axPos val="b"/>
        <c:majorGridlines/>
        <c:numFmt formatCode="General" sourceLinked="1"/>
        <c:majorTickMark val="none"/>
        <c:minorTickMark val="none"/>
        <c:tickLblPos val="nextTo"/>
        <c:txPr>
          <a:bodyPr rot="-60000000" vert="horz"/>
          <a:lstStyle/>
          <a:p>
            <a:pPr>
              <a:defRPr/>
            </a:pPr>
            <a:endParaRPr lang="zh-TW"/>
          </a:p>
        </c:txPr>
        <c:crossAx val="151529328"/>
        <c:crosses val="autoZero"/>
        <c:crossBetween val="between"/>
      </c:valAx>
    </c:plotArea>
    <c:plotVisOnly val="1"/>
    <c:dispBlanksAs val="gap"/>
    <c:showDLblsOverMax val="0"/>
  </c:chart>
  <c:txPr>
    <a:bodyPr/>
    <a:lstStyle/>
    <a:p>
      <a:pPr>
        <a:defRPr sz="1800"/>
      </a:pPr>
      <a:endParaRPr lang="zh-TW"/>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Lbls>
            <c:dLbl>
              <c:idx val="0"/>
              <c:layout>
                <c:manualLayout>
                  <c:x val="-9.5204991737143974E-2"/>
                  <c:y val="0.17901296053434992"/>
                </c:manualLayout>
              </c:layout>
              <c:dLblPos val="bestFit"/>
              <c:showLegendKey val="0"/>
              <c:showVal val="1"/>
              <c:showCatName val="0"/>
              <c:showSerName val="0"/>
              <c:showPercent val="1"/>
              <c:showBubbleSize val="0"/>
              <c:extLst>
                <c:ext xmlns:c15="http://schemas.microsoft.com/office/drawing/2012/chart" uri="{CE6537A1-D6FC-4f65-9D91-7224C49458BB}"/>
              </c:extLst>
            </c:dLbl>
            <c:dLbl>
              <c:idx val="3"/>
              <c:layout>
                <c:manualLayout>
                  <c:x val="6.9390249829882372E-2"/>
                  <c:y val="0.10689908198427321"/>
                </c:manualLayout>
              </c:layout>
              <c:dLblPos val="bestFit"/>
              <c:showLegendKey val="0"/>
              <c:showVal val="1"/>
              <c:showCatName val="0"/>
              <c:showSerName val="0"/>
              <c:showPercent val="1"/>
              <c:showBubbleSize val="0"/>
              <c:extLst>
                <c:ext xmlns:c15="http://schemas.microsoft.com/office/drawing/2012/chart" uri="{CE6537A1-D6FC-4f65-9D91-7224C49458BB}"/>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工作表1!$D$51:$D$54</c:f>
              <c:strCache>
                <c:ptCount val="4"/>
                <c:pt idx="0">
                  <c:v>二時間以上</c:v>
                </c:pt>
                <c:pt idx="1">
                  <c:v>一時間から二時間</c:v>
                </c:pt>
                <c:pt idx="2">
                  <c:v>一時間以内</c:v>
                </c:pt>
                <c:pt idx="3">
                  <c:v>授業時間だけ</c:v>
                </c:pt>
              </c:strCache>
            </c:strRef>
          </c:cat>
          <c:val>
            <c:numRef>
              <c:f>工作表1!$E$51:$E$54</c:f>
              <c:numCache>
                <c:formatCode>General</c:formatCode>
                <c:ptCount val="4"/>
                <c:pt idx="0">
                  <c:v>3</c:v>
                </c:pt>
                <c:pt idx="1">
                  <c:v>7</c:v>
                </c:pt>
                <c:pt idx="2">
                  <c:v>8</c:v>
                </c:pt>
                <c:pt idx="3">
                  <c:v>2</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75403093710508406"/>
          <c:y val="0.34892391991122484"/>
          <c:w val="0.21285517961803072"/>
          <c:h val="0.59840905591453797"/>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800" b="0" i="0" u="none" strike="noStrike" kern="1200" baseline="0">
              <a:solidFill>
                <a:schemeClr val="dk1">
                  <a:lumMod val="75000"/>
                  <a:lumOff val="25000"/>
                </a:schemeClr>
              </a:solidFill>
              <a:latin typeface="+mn-lt"/>
              <a:ea typeface="+mn-ea"/>
              <a:cs typeface="+mn-cs"/>
            </a:defRPr>
          </a:pPr>
          <a:endParaRPr lang="zh-TW"/>
        </a:p>
      </c:txPr>
    </c:legend>
    <c:plotVisOnly val="1"/>
    <c:dispBlanksAs val="zero"/>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plotArea>
      <c:layout/>
      <c:barChart>
        <c:barDir val="bar"/>
        <c:grouping val="clustered"/>
        <c:varyColors val="0"/>
        <c:ser>
          <c:idx val="0"/>
          <c:order val="0"/>
          <c:invertIfNegative val="0"/>
          <c:cat>
            <c:strRef>
              <c:f>工作表1!$D$66:$D$71</c:f>
              <c:strCache>
                <c:ptCount val="6"/>
                <c:pt idx="0">
                  <c:v>その他</c:v>
                </c:pt>
                <c:pt idx="1">
                  <c:v>将来の仕事のため</c:v>
                </c:pt>
                <c:pt idx="2">
                  <c:v>日本語が好き</c:v>
                </c:pt>
                <c:pt idx="3">
                  <c:v>日本のサブカルチャーが好き</c:v>
                </c:pt>
                <c:pt idx="4">
                  <c:v>日本に旅行したい</c:v>
                </c:pt>
                <c:pt idx="5">
                  <c:v>日本の文化が好き</c:v>
                </c:pt>
              </c:strCache>
            </c:strRef>
          </c:cat>
          <c:val>
            <c:numRef>
              <c:f>工作表1!$E$66:$E$71</c:f>
              <c:numCache>
                <c:formatCode>General</c:formatCode>
                <c:ptCount val="6"/>
                <c:pt idx="0">
                  <c:v>2</c:v>
                </c:pt>
                <c:pt idx="1">
                  <c:v>11</c:v>
                </c:pt>
                <c:pt idx="2">
                  <c:v>4</c:v>
                </c:pt>
                <c:pt idx="3">
                  <c:v>11</c:v>
                </c:pt>
                <c:pt idx="4">
                  <c:v>12</c:v>
                </c:pt>
                <c:pt idx="5">
                  <c:v>11</c:v>
                </c:pt>
              </c:numCache>
            </c:numRef>
          </c:val>
        </c:ser>
        <c:dLbls>
          <c:showLegendKey val="0"/>
          <c:showVal val="0"/>
          <c:showCatName val="0"/>
          <c:showSerName val="0"/>
          <c:showPercent val="0"/>
          <c:showBubbleSize val="0"/>
        </c:dLbls>
        <c:gapWidth val="150"/>
        <c:axId val="152712088"/>
        <c:axId val="152712480"/>
      </c:barChart>
      <c:catAx>
        <c:axId val="152712088"/>
        <c:scaling>
          <c:orientation val="minMax"/>
        </c:scaling>
        <c:delete val="0"/>
        <c:axPos val="l"/>
        <c:numFmt formatCode="General" sourceLinked="1"/>
        <c:majorTickMark val="none"/>
        <c:minorTickMark val="none"/>
        <c:tickLblPos val="nextTo"/>
        <c:txPr>
          <a:bodyPr rot="-60000000" vert="horz"/>
          <a:lstStyle/>
          <a:p>
            <a:pPr>
              <a:defRPr/>
            </a:pPr>
            <a:endParaRPr lang="zh-TW"/>
          </a:p>
        </c:txPr>
        <c:crossAx val="152712480"/>
        <c:crosses val="autoZero"/>
        <c:auto val="1"/>
        <c:lblAlgn val="ctr"/>
        <c:lblOffset val="100"/>
        <c:noMultiLvlLbl val="0"/>
      </c:catAx>
      <c:valAx>
        <c:axId val="152712480"/>
        <c:scaling>
          <c:orientation val="minMax"/>
        </c:scaling>
        <c:delete val="0"/>
        <c:axPos val="b"/>
        <c:majorGridlines/>
        <c:numFmt formatCode="General" sourceLinked="1"/>
        <c:majorTickMark val="none"/>
        <c:minorTickMark val="none"/>
        <c:tickLblPos val="nextTo"/>
        <c:txPr>
          <a:bodyPr rot="-60000000" vert="horz"/>
          <a:lstStyle/>
          <a:p>
            <a:pPr>
              <a:defRPr/>
            </a:pPr>
            <a:endParaRPr lang="zh-TW"/>
          </a:p>
        </c:txPr>
        <c:crossAx val="152712088"/>
        <c:crosses val="autoZero"/>
        <c:crossBetween val="between"/>
      </c:valAx>
    </c:plotArea>
    <c:plotVisOnly val="1"/>
    <c:dispBlanksAs val="gap"/>
    <c:showDLblsOverMax val="0"/>
  </c:chart>
  <c:txPr>
    <a:bodyPr/>
    <a:lstStyle/>
    <a:p>
      <a:pPr>
        <a:defRPr sz="1800"/>
      </a:pPr>
      <a:endParaRPr lang="zh-TW"/>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Pt>
            <c:idx val="4"/>
            <c:bubble3D val="0"/>
            <c:spPr>
              <a:solidFill>
                <a:schemeClr val="accent5"/>
              </a:solidFill>
              <a:ln>
                <a:noFill/>
              </a:ln>
              <a:effectLst>
                <a:outerShdw blurRad="254000" sx="102000" sy="102000" algn="ctr" rotWithShape="0">
                  <a:prstClr val="black">
                    <a:alpha val="20000"/>
                  </a:prstClr>
                </a:outerShdw>
              </a:effectLst>
            </c:spPr>
          </c:dPt>
          <c:dPt>
            <c:idx val="5"/>
            <c:bubble3D val="0"/>
            <c:spPr>
              <a:solidFill>
                <a:schemeClr val="accent6"/>
              </a:solidFill>
              <a:ln>
                <a:noFill/>
              </a:ln>
              <a:effectLst>
                <a:outerShdw blurRad="254000" sx="102000" sy="102000" algn="ctr" rotWithShape="0">
                  <a:prstClr val="black">
                    <a:alpha val="20000"/>
                  </a:prstClr>
                </a:outerShdw>
              </a:effectLst>
            </c:spPr>
          </c:dPt>
          <c:dLbls>
            <c:dLbl>
              <c:idx val="0"/>
              <c:layout>
                <c:manualLayout>
                  <c:x val="-3.0068290074851754E-2"/>
                  <c:y val="9.6746433331032555E-2"/>
                </c:manualLayout>
              </c:layout>
              <c:dLblPos val="bestFit"/>
              <c:showLegendKey val="0"/>
              <c:showVal val="1"/>
              <c:showCatName val="0"/>
              <c:showSerName val="0"/>
              <c:showPercent val="1"/>
              <c:showBubbleSize val="0"/>
              <c:extLst>
                <c:ext xmlns:c15="http://schemas.microsoft.com/office/drawing/2012/chart" uri="{CE6537A1-D6FC-4f65-9D91-7224C49458BB}"/>
              </c:extLst>
            </c:dLbl>
            <c:dLbl>
              <c:idx val="1"/>
              <c:layout>
                <c:manualLayout>
                  <c:x val="2.3148148148148091E-2"/>
                  <c:y val="2.6972353337828725E-3"/>
                </c:manualLayout>
              </c:layout>
              <c:dLblPos val="ctr"/>
              <c:showLegendKey val="0"/>
              <c:showVal val="1"/>
              <c:showCatName val="0"/>
              <c:showSerName val="0"/>
              <c:showPercent val="1"/>
              <c:showBubbleSize val="0"/>
              <c:extLst>
                <c:ext xmlns:c15="http://schemas.microsoft.com/office/drawing/2012/chart" uri="{CE6537A1-D6FC-4f65-9D91-7224C49458BB}"/>
              </c:extLst>
            </c:dLbl>
            <c:dLbl>
              <c:idx val="2"/>
              <c:layout>
                <c:manualLayout>
                  <c:x val="-0.12776392534266551"/>
                  <c:y val="-5.2523454797415325E-2"/>
                </c:manualLayout>
              </c:layout>
              <c:dLblPos val="bestFit"/>
              <c:showLegendKey val="0"/>
              <c:showVal val="1"/>
              <c:showCatName val="0"/>
              <c:showSerName val="0"/>
              <c:showPercent val="1"/>
              <c:showBubbleSize val="0"/>
              <c:extLst>
                <c:ext xmlns:c15="http://schemas.microsoft.com/office/drawing/2012/chart" uri="{CE6537A1-D6FC-4f65-9D91-7224C49458BB}"/>
              </c:extLst>
            </c:dLbl>
            <c:dLbl>
              <c:idx val="3"/>
              <c:layout>
                <c:manualLayout>
                  <c:x val="-3.0864197530864196E-3"/>
                  <c:y val="3.7761294672960216E-2"/>
                </c:manualLayout>
              </c:layout>
              <c:dLblPos val="ctr"/>
              <c:showLegendKey val="0"/>
              <c:showVal val="1"/>
              <c:showCatName val="0"/>
              <c:showSerName val="0"/>
              <c:showPercent val="1"/>
              <c:showBubbleSize val="0"/>
              <c:extLst>
                <c:ext xmlns:c15="http://schemas.microsoft.com/office/drawing/2012/chart" uri="{CE6537A1-D6FC-4f65-9D91-7224C49458BB}"/>
              </c:extLst>
            </c:dLbl>
            <c:dLbl>
              <c:idx val="4"/>
              <c:layout>
                <c:manualLayout>
                  <c:x val="-2.9320987654320958E-2"/>
                  <c:y val="3.2366824005394472E-2"/>
                </c:manualLayout>
              </c:layout>
              <c:dLblPos val="ctr"/>
              <c:showLegendKey val="0"/>
              <c:showVal val="1"/>
              <c:showCatName val="0"/>
              <c:showSerName val="0"/>
              <c:showPercent val="1"/>
              <c:showBubbleSize val="0"/>
              <c:extLst>
                <c:ext xmlns:c15="http://schemas.microsoft.com/office/drawing/2012/chart" uri="{CE6537A1-D6FC-4f65-9D91-7224C49458BB}"/>
              </c:extLst>
            </c:dLbl>
            <c:dLbl>
              <c:idx val="5"/>
              <c:layout>
                <c:manualLayout>
                  <c:x val="0.13128693982696607"/>
                  <c:y val="0.21911660233300237"/>
                </c:manualLayout>
              </c:layout>
              <c:dLblPos val="bestFit"/>
              <c:showLegendKey val="0"/>
              <c:showVal val="1"/>
              <c:showCatName val="0"/>
              <c:showSerName val="0"/>
              <c:showPercent val="1"/>
              <c:showBubbleSize val="0"/>
              <c:extLst>
                <c:ext xmlns:c15="http://schemas.microsoft.com/office/drawing/2012/chart" uri="{CE6537A1-D6FC-4f65-9D91-7224C49458BB}"/>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工作表1!$D$66:$D$71</c:f>
              <c:strCache>
                <c:ptCount val="6"/>
                <c:pt idx="0">
                  <c:v>その他</c:v>
                </c:pt>
                <c:pt idx="1">
                  <c:v>将来の仕事のため</c:v>
                </c:pt>
                <c:pt idx="2">
                  <c:v>日本語が好き</c:v>
                </c:pt>
                <c:pt idx="3">
                  <c:v>日本のサブカルチャーが好き</c:v>
                </c:pt>
                <c:pt idx="4">
                  <c:v>日本に旅行したい</c:v>
                </c:pt>
                <c:pt idx="5">
                  <c:v>日本の文化が好き</c:v>
                </c:pt>
              </c:strCache>
            </c:strRef>
          </c:cat>
          <c:val>
            <c:numRef>
              <c:f>工作表1!$E$66:$E$71</c:f>
              <c:numCache>
                <c:formatCode>General</c:formatCode>
                <c:ptCount val="6"/>
                <c:pt idx="0">
                  <c:v>2</c:v>
                </c:pt>
                <c:pt idx="1">
                  <c:v>11</c:v>
                </c:pt>
                <c:pt idx="2">
                  <c:v>4</c:v>
                </c:pt>
                <c:pt idx="3">
                  <c:v>11</c:v>
                </c:pt>
                <c:pt idx="4">
                  <c:v>12</c:v>
                </c:pt>
                <c:pt idx="5">
                  <c:v>11</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73755164285019925"/>
          <c:y val="0.28093192666493222"/>
          <c:w val="0.23158415961893652"/>
          <c:h val="0.66740093766094477"/>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zh-TW"/>
        </a:p>
      </c:txPr>
    </c:legend>
    <c:plotVisOnly val="1"/>
    <c:dispBlanksAs val="zero"/>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view3D>
      <c:rotX val="10"/>
      <c:rotY val="0"/>
      <c:depthPercent val="100"/>
      <c:rAngAx val="0"/>
    </c:view3D>
    <c:floor>
      <c:thickness val="0"/>
    </c:floor>
    <c:sideWall>
      <c:thickness val="0"/>
    </c:sideWall>
    <c:backWall>
      <c:thickness val="0"/>
    </c:backWall>
    <c:plotArea>
      <c:layout/>
      <c:bar3DChart>
        <c:barDir val="bar"/>
        <c:grouping val="clustered"/>
        <c:varyColors val="0"/>
        <c:ser>
          <c:idx val="0"/>
          <c:order val="0"/>
          <c:invertIfNegative val="0"/>
          <c:cat>
            <c:strRef>
              <c:f>工作表1!$D$81:$D$83</c:f>
              <c:strCache>
                <c:ptCount val="3"/>
                <c:pt idx="0">
                  <c:v>呂珮瑜</c:v>
                </c:pt>
                <c:pt idx="1">
                  <c:v>黃棋秝</c:v>
                </c:pt>
                <c:pt idx="2">
                  <c:v>朱禮聖</c:v>
                </c:pt>
              </c:strCache>
            </c:strRef>
          </c:cat>
          <c:val>
            <c:numRef>
              <c:f>工作表1!$E$81:$E$83</c:f>
              <c:numCache>
                <c:formatCode>General</c:formatCode>
                <c:ptCount val="3"/>
                <c:pt idx="0">
                  <c:v>5</c:v>
                </c:pt>
                <c:pt idx="1">
                  <c:v>4</c:v>
                </c:pt>
                <c:pt idx="2">
                  <c:v>15</c:v>
                </c:pt>
              </c:numCache>
            </c:numRef>
          </c:val>
        </c:ser>
        <c:dLbls>
          <c:showLegendKey val="0"/>
          <c:showVal val="0"/>
          <c:showCatName val="0"/>
          <c:showSerName val="0"/>
          <c:showPercent val="0"/>
          <c:showBubbleSize val="0"/>
        </c:dLbls>
        <c:gapWidth val="160"/>
        <c:gapDepth val="0"/>
        <c:shape val="box"/>
        <c:axId val="152713656"/>
        <c:axId val="152714048"/>
        <c:axId val="0"/>
      </c:bar3DChart>
      <c:catAx>
        <c:axId val="152713656"/>
        <c:scaling>
          <c:orientation val="minMax"/>
        </c:scaling>
        <c:delete val="0"/>
        <c:axPos val="l"/>
        <c:numFmt formatCode="General" sourceLinked="1"/>
        <c:majorTickMark val="none"/>
        <c:minorTickMark val="none"/>
        <c:tickLblPos val="nextTo"/>
        <c:txPr>
          <a:bodyPr rot="-60000000" vert="horz"/>
          <a:lstStyle/>
          <a:p>
            <a:pPr>
              <a:defRPr/>
            </a:pPr>
            <a:endParaRPr lang="zh-TW"/>
          </a:p>
        </c:txPr>
        <c:crossAx val="152714048"/>
        <c:crosses val="autoZero"/>
        <c:auto val="1"/>
        <c:lblAlgn val="ctr"/>
        <c:lblOffset val="100"/>
        <c:noMultiLvlLbl val="0"/>
      </c:catAx>
      <c:valAx>
        <c:axId val="152714048"/>
        <c:scaling>
          <c:orientation val="minMax"/>
        </c:scaling>
        <c:delete val="0"/>
        <c:axPos val="b"/>
        <c:numFmt formatCode="General" sourceLinked="1"/>
        <c:majorTickMark val="none"/>
        <c:minorTickMark val="none"/>
        <c:tickLblPos val="nextTo"/>
        <c:txPr>
          <a:bodyPr rot="-60000000" vert="horz"/>
          <a:lstStyle/>
          <a:p>
            <a:pPr>
              <a:defRPr/>
            </a:pPr>
            <a:endParaRPr lang="zh-TW"/>
          </a:p>
        </c:txPr>
        <c:crossAx val="152713656"/>
        <c:crosses val="autoZero"/>
        <c:crossBetween val="between"/>
      </c:valAx>
    </c:plotArea>
    <c:plotVisOnly val="1"/>
    <c:dispBlanksAs val="gap"/>
    <c:showDLblsOverMax val="0"/>
  </c:chart>
  <c:txPr>
    <a:bodyPr/>
    <a:lstStyle/>
    <a:p>
      <a:pPr>
        <a:defRPr sz="1800"/>
      </a:pPr>
      <a:endParaRPr lang="zh-TW"/>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Lbls>
            <c:dLbl>
              <c:idx val="0"/>
              <c:layout>
                <c:manualLayout>
                  <c:x val="7.716049382716049E-3"/>
                  <c:y val="-1.8880647336480108E-2"/>
                </c:manualLayout>
              </c:layout>
              <c:dLblPos val="ctr"/>
              <c:showLegendKey val="0"/>
              <c:showVal val="1"/>
              <c:showCatName val="0"/>
              <c:showSerName val="0"/>
              <c:showPercent val="1"/>
              <c:showBubbleSize val="0"/>
              <c:extLst>
                <c:ext xmlns:c15="http://schemas.microsoft.com/office/drawing/2012/chart" uri="{CE6537A1-D6FC-4f65-9D91-7224C49458BB}"/>
              </c:extLst>
            </c:dLbl>
            <c:dLbl>
              <c:idx val="1"/>
              <c:layout>
                <c:manualLayout>
                  <c:x val="2.9320987654320986E-2"/>
                  <c:y val="2.6972353337828725E-3"/>
                </c:manualLayout>
              </c:layout>
              <c:dLblPos val="ctr"/>
              <c:showLegendKey val="0"/>
              <c:showVal val="1"/>
              <c:showCatName val="0"/>
              <c:showSerName val="0"/>
              <c:showPercent val="1"/>
              <c:showBubbleSize val="0"/>
              <c:extLst>
                <c:ext xmlns:c15="http://schemas.microsoft.com/office/drawing/2012/chart" uri="{CE6537A1-D6FC-4f65-9D91-7224C49458BB}"/>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工作表1!$D$81:$D$83</c:f>
              <c:strCache>
                <c:ptCount val="3"/>
                <c:pt idx="0">
                  <c:v>呂珮瑜</c:v>
                </c:pt>
                <c:pt idx="1">
                  <c:v>黃棋秝</c:v>
                </c:pt>
                <c:pt idx="2">
                  <c:v>朱禮聖</c:v>
                </c:pt>
              </c:strCache>
            </c:strRef>
          </c:cat>
          <c:val>
            <c:numRef>
              <c:f>工作表1!$E$81:$E$83</c:f>
              <c:numCache>
                <c:formatCode>General</c:formatCode>
                <c:ptCount val="3"/>
                <c:pt idx="0">
                  <c:v>5</c:v>
                </c:pt>
                <c:pt idx="1">
                  <c:v>4</c:v>
                </c:pt>
                <c:pt idx="2">
                  <c:v>15</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81420409254398751"/>
          <c:y val="0.50042465527951963"/>
          <c:w val="0.13919096918440751"/>
          <c:h val="0.4285775269325319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2000" b="0" i="0" u="none" strike="noStrike" kern="1200" baseline="0">
              <a:solidFill>
                <a:schemeClr val="dk1">
                  <a:lumMod val="75000"/>
                  <a:lumOff val="25000"/>
                </a:schemeClr>
              </a:solidFill>
              <a:latin typeface="+mn-lt"/>
              <a:ea typeface="+mn-ea"/>
              <a:cs typeface="+mn-cs"/>
            </a:defRPr>
          </a:pPr>
          <a:endParaRPr lang="zh-TW"/>
        </a:p>
      </c:txPr>
    </c:legend>
    <c:plotVisOnly val="1"/>
    <c:dispBlanksAs val="zero"/>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view3D>
      <c:rotX val="10"/>
      <c:rotY val="0"/>
      <c:depthPercent val="100"/>
      <c:rAngAx val="0"/>
    </c:view3D>
    <c:floor>
      <c:thickness val="0"/>
    </c:floor>
    <c:sideWall>
      <c:thickness val="0"/>
    </c:sideWall>
    <c:backWall>
      <c:thickness val="0"/>
    </c:backWall>
    <c:plotArea>
      <c:layout/>
      <c:bar3DChart>
        <c:barDir val="bar"/>
        <c:grouping val="clustered"/>
        <c:varyColors val="0"/>
        <c:ser>
          <c:idx val="0"/>
          <c:order val="0"/>
          <c:invertIfNegative val="0"/>
          <c:cat>
            <c:strRef>
              <c:f>工作表1!$D$96:$D$98</c:f>
              <c:strCache>
                <c:ptCount val="3"/>
                <c:pt idx="0">
                  <c:v>役に立たない</c:v>
                </c:pt>
                <c:pt idx="1">
                  <c:v>まあまあ</c:v>
                </c:pt>
                <c:pt idx="2">
                  <c:v>役に立つ</c:v>
                </c:pt>
              </c:strCache>
            </c:strRef>
          </c:cat>
          <c:val>
            <c:numRef>
              <c:f>工作表1!$E$96:$E$98</c:f>
              <c:numCache>
                <c:formatCode>General</c:formatCode>
                <c:ptCount val="3"/>
                <c:pt idx="0">
                  <c:v>1</c:v>
                </c:pt>
                <c:pt idx="1">
                  <c:v>11</c:v>
                </c:pt>
                <c:pt idx="2">
                  <c:v>8</c:v>
                </c:pt>
              </c:numCache>
            </c:numRef>
          </c:val>
        </c:ser>
        <c:dLbls>
          <c:showLegendKey val="0"/>
          <c:showVal val="0"/>
          <c:showCatName val="0"/>
          <c:showSerName val="0"/>
          <c:showPercent val="0"/>
          <c:showBubbleSize val="0"/>
        </c:dLbls>
        <c:gapWidth val="160"/>
        <c:gapDepth val="0"/>
        <c:shape val="box"/>
        <c:axId val="152715224"/>
        <c:axId val="152715616"/>
        <c:axId val="0"/>
      </c:bar3DChart>
      <c:catAx>
        <c:axId val="152715224"/>
        <c:scaling>
          <c:orientation val="minMax"/>
        </c:scaling>
        <c:delete val="0"/>
        <c:axPos val="l"/>
        <c:numFmt formatCode="General" sourceLinked="1"/>
        <c:majorTickMark val="none"/>
        <c:minorTickMark val="none"/>
        <c:tickLblPos val="nextTo"/>
        <c:txPr>
          <a:bodyPr rot="-60000000" vert="horz"/>
          <a:lstStyle/>
          <a:p>
            <a:pPr>
              <a:defRPr/>
            </a:pPr>
            <a:endParaRPr lang="zh-TW"/>
          </a:p>
        </c:txPr>
        <c:crossAx val="152715616"/>
        <c:crosses val="autoZero"/>
        <c:auto val="1"/>
        <c:lblAlgn val="ctr"/>
        <c:lblOffset val="100"/>
        <c:noMultiLvlLbl val="0"/>
      </c:catAx>
      <c:valAx>
        <c:axId val="152715616"/>
        <c:scaling>
          <c:orientation val="minMax"/>
        </c:scaling>
        <c:delete val="0"/>
        <c:axPos val="b"/>
        <c:numFmt formatCode="General" sourceLinked="1"/>
        <c:majorTickMark val="none"/>
        <c:minorTickMark val="none"/>
        <c:tickLblPos val="nextTo"/>
        <c:txPr>
          <a:bodyPr rot="-60000000" vert="horz"/>
          <a:lstStyle/>
          <a:p>
            <a:pPr>
              <a:defRPr/>
            </a:pPr>
            <a:endParaRPr lang="zh-TW"/>
          </a:p>
        </c:txPr>
        <c:crossAx val="152715224"/>
        <c:crosses val="autoZero"/>
        <c:crossBetween val="between"/>
      </c:valAx>
    </c:plotArea>
    <c:plotVisOnly val="1"/>
    <c:dispBlanksAs val="gap"/>
    <c:showDLblsOverMax val="0"/>
  </c:chart>
  <c:txPr>
    <a:bodyPr/>
    <a:lstStyle/>
    <a:p>
      <a:pPr>
        <a:defRPr sz="1800"/>
      </a:pPr>
      <a:endParaRPr lang="zh-TW"/>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Lbls>
            <c:dLbl>
              <c:idx val="0"/>
              <c:layout>
                <c:manualLayout>
                  <c:x val="-3.2193788276465442E-2"/>
                  <c:y val="0.10082265677680378"/>
                </c:manualLayout>
              </c:layout>
              <c:dLblPos val="bestFit"/>
              <c:showLegendKey val="0"/>
              <c:showVal val="1"/>
              <c:showCatName val="0"/>
              <c:showSerName val="0"/>
              <c:showPercent val="1"/>
              <c:showBubbleSize val="0"/>
              <c:extLst>
                <c:ext xmlns:c15="http://schemas.microsoft.com/office/drawing/2012/chart" uri="{CE6537A1-D6FC-4f65-9D91-7224C49458BB}"/>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zh-TW"/>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工作表1!$D$96:$D$98</c:f>
              <c:strCache>
                <c:ptCount val="3"/>
                <c:pt idx="0">
                  <c:v>役に立たない</c:v>
                </c:pt>
                <c:pt idx="1">
                  <c:v>まあまあ</c:v>
                </c:pt>
                <c:pt idx="2">
                  <c:v>役に立つ</c:v>
                </c:pt>
              </c:strCache>
            </c:strRef>
          </c:cat>
          <c:val>
            <c:numRef>
              <c:f>工作表1!$E$96:$E$98</c:f>
              <c:numCache>
                <c:formatCode>General</c:formatCode>
                <c:ptCount val="3"/>
                <c:pt idx="0">
                  <c:v>1</c:v>
                </c:pt>
                <c:pt idx="1">
                  <c:v>11</c:v>
                </c:pt>
                <c:pt idx="2">
                  <c:v>8</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751364586371148"/>
          <c:y val="0.47675036237462898"/>
          <c:w val="0.20851195683872853"/>
          <c:h val="0.4555498802703607"/>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800" b="0" i="0" u="none" strike="noStrike" kern="1200" baseline="0">
              <a:solidFill>
                <a:schemeClr val="dk1">
                  <a:lumMod val="75000"/>
                  <a:lumOff val="25000"/>
                </a:schemeClr>
              </a:solidFill>
              <a:latin typeface="+mn-lt"/>
              <a:ea typeface="+mn-ea"/>
              <a:cs typeface="+mn-cs"/>
            </a:defRPr>
          </a:pPr>
          <a:endParaRPr lang="zh-TW"/>
        </a:p>
      </c:txPr>
    </c:legend>
    <c:plotVisOnly val="1"/>
    <c:dispBlanksAs val="zero"/>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zh-TW"/>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view3D>
      <c:rotX val="10"/>
      <c:rotY val="0"/>
      <c:depthPercent val="100"/>
      <c:rAngAx val="0"/>
    </c:view3D>
    <c:floor>
      <c:thickness val="0"/>
    </c:floor>
    <c:sideWall>
      <c:thickness val="0"/>
    </c:sideWall>
    <c:backWall>
      <c:thickness val="0"/>
    </c:backWall>
    <c:plotArea>
      <c:layout/>
      <c:bar3DChart>
        <c:barDir val="bar"/>
        <c:grouping val="clustered"/>
        <c:varyColors val="0"/>
        <c:ser>
          <c:idx val="0"/>
          <c:order val="0"/>
          <c:invertIfNegative val="0"/>
          <c:cat>
            <c:strRef>
              <c:f>工作表1!$D$117:$D$120</c:f>
              <c:strCache>
                <c:ptCount val="4"/>
                <c:pt idx="0">
                  <c:v>その他</c:v>
                </c:pt>
                <c:pt idx="1">
                  <c:v>理解程度</c:v>
                </c:pt>
                <c:pt idx="2">
                  <c:v>発表内容</c:v>
                </c:pt>
                <c:pt idx="3">
                  <c:v>時間の控え</c:v>
                </c:pt>
              </c:strCache>
            </c:strRef>
          </c:cat>
          <c:val>
            <c:numRef>
              <c:f>工作表1!$E$117:$E$120</c:f>
              <c:numCache>
                <c:formatCode>General</c:formatCode>
                <c:ptCount val="4"/>
                <c:pt idx="0">
                  <c:v>9</c:v>
                </c:pt>
                <c:pt idx="1">
                  <c:v>1</c:v>
                </c:pt>
                <c:pt idx="2">
                  <c:v>8</c:v>
                </c:pt>
                <c:pt idx="3">
                  <c:v>0</c:v>
                </c:pt>
              </c:numCache>
            </c:numRef>
          </c:val>
        </c:ser>
        <c:dLbls>
          <c:showLegendKey val="0"/>
          <c:showVal val="0"/>
          <c:showCatName val="0"/>
          <c:showSerName val="0"/>
          <c:showPercent val="0"/>
          <c:showBubbleSize val="0"/>
        </c:dLbls>
        <c:gapWidth val="160"/>
        <c:gapDepth val="0"/>
        <c:shape val="box"/>
        <c:axId val="152716792"/>
        <c:axId val="152717184"/>
        <c:axId val="0"/>
      </c:bar3DChart>
      <c:catAx>
        <c:axId val="152716792"/>
        <c:scaling>
          <c:orientation val="minMax"/>
        </c:scaling>
        <c:delete val="0"/>
        <c:axPos val="l"/>
        <c:numFmt formatCode="General" sourceLinked="1"/>
        <c:majorTickMark val="none"/>
        <c:minorTickMark val="none"/>
        <c:tickLblPos val="nextTo"/>
        <c:txPr>
          <a:bodyPr rot="-60000000" vert="horz"/>
          <a:lstStyle/>
          <a:p>
            <a:pPr>
              <a:defRPr/>
            </a:pPr>
            <a:endParaRPr lang="zh-TW"/>
          </a:p>
        </c:txPr>
        <c:crossAx val="152717184"/>
        <c:crosses val="autoZero"/>
        <c:auto val="1"/>
        <c:lblAlgn val="ctr"/>
        <c:lblOffset val="100"/>
        <c:noMultiLvlLbl val="0"/>
      </c:catAx>
      <c:valAx>
        <c:axId val="152717184"/>
        <c:scaling>
          <c:orientation val="minMax"/>
        </c:scaling>
        <c:delete val="0"/>
        <c:axPos val="b"/>
        <c:numFmt formatCode="General" sourceLinked="1"/>
        <c:majorTickMark val="none"/>
        <c:minorTickMark val="none"/>
        <c:tickLblPos val="nextTo"/>
        <c:txPr>
          <a:bodyPr rot="-60000000" vert="horz"/>
          <a:lstStyle/>
          <a:p>
            <a:pPr>
              <a:defRPr/>
            </a:pPr>
            <a:endParaRPr lang="zh-TW"/>
          </a:p>
        </c:txPr>
        <c:crossAx val="152716792"/>
        <c:crosses val="autoZero"/>
        <c:crossBetween val="between"/>
      </c:valAx>
    </c:plotArea>
    <c:plotVisOnly val="1"/>
    <c:dispBlanksAs val="gap"/>
    <c:showDLblsOverMax val="0"/>
  </c:chart>
  <c:txPr>
    <a:bodyPr/>
    <a:lstStyle/>
    <a:p>
      <a:pPr>
        <a:defRPr sz="1800"/>
      </a:pPr>
      <a:endParaRPr lang="zh-TW"/>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34"/>
    </mc:Choice>
    <mc:Fallback>
      <c:style val="34"/>
    </mc:Fallback>
  </mc:AlternateContent>
  <c:chart>
    <c:autoTitleDeleted val="1"/>
    <c:plotArea>
      <c:layout/>
      <c:pieChart>
        <c:varyColors val="1"/>
        <c:ser>
          <c:idx val="0"/>
          <c:order val="0"/>
          <c:dLbls>
            <c:dLbl>
              <c:idx val="1"/>
              <c:layout>
                <c:manualLayout>
                  <c:x val="-1.0802469135802469E-2"/>
                  <c:y val="0.10788941335131499"/>
                </c:manualLayout>
              </c:layout>
              <c:dLblPos val="ctr"/>
              <c:showLegendKey val="0"/>
              <c:showVal val="1"/>
              <c:showCatName val="0"/>
              <c:showSerName val="0"/>
              <c:showPercent val="1"/>
              <c:showBubbleSize val="0"/>
              <c:extLst>
                <c:ext xmlns:c15="http://schemas.microsoft.com/office/drawing/2012/chart" uri="{CE6537A1-D6FC-4f65-9D91-7224C49458BB}"/>
              </c:extLst>
            </c:dLbl>
            <c:dLbl>
              <c:idx val="3"/>
              <c:layout>
                <c:manualLayout>
                  <c:x val="1.5432098765432098E-2"/>
                  <c:y val="0"/>
                </c:manualLayout>
              </c:layout>
              <c:dLblPos val="ctr"/>
              <c:showLegendKey val="0"/>
              <c:showVal val="1"/>
              <c:showCatName val="0"/>
              <c:showSerName val="0"/>
              <c:showPercent val="1"/>
              <c:showBubbleSize val="0"/>
              <c:extLst>
                <c:ext xmlns:c15="http://schemas.microsoft.com/office/drawing/2012/chart" uri="{CE6537A1-D6FC-4f65-9D91-7224C49458BB}"/>
              </c:extLst>
            </c:dLbl>
            <c:spPr>
              <a:noFill/>
              <a:ln>
                <a:noFill/>
              </a:ln>
              <a:effectLst/>
            </c:spPr>
            <c:txPr>
              <a:bodyPr rot="0" vert="horz"/>
              <a:lstStyle/>
              <a:p>
                <a:pPr>
                  <a:defRPr sz="2000"/>
                </a:pPr>
                <a:endParaRPr lang="zh-TW"/>
              </a:p>
            </c:txPr>
            <c:dLblPos val="ctr"/>
            <c:showLegendKey val="0"/>
            <c:showVal val="1"/>
            <c:showCatName val="0"/>
            <c:showSerName val="0"/>
            <c:showPercent val="1"/>
            <c:showBubbleSize val="0"/>
            <c:showLeaderLines val="1"/>
            <c:extLst>
              <c:ext xmlns:c15="http://schemas.microsoft.com/office/drawing/2012/chart" uri="{CE6537A1-D6FC-4f65-9D91-7224C49458BB}"/>
            </c:extLst>
          </c:dLbls>
          <c:cat>
            <c:strRef>
              <c:f>工作表1!$D$117:$D$120</c:f>
              <c:strCache>
                <c:ptCount val="4"/>
                <c:pt idx="0">
                  <c:v>その他</c:v>
                </c:pt>
                <c:pt idx="1">
                  <c:v>理解程度</c:v>
                </c:pt>
                <c:pt idx="2">
                  <c:v>発表内容</c:v>
                </c:pt>
                <c:pt idx="3">
                  <c:v>時間の控え</c:v>
                </c:pt>
              </c:strCache>
            </c:strRef>
          </c:cat>
          <c:val>
            <c:numRef>
              <c:f>工作表1!$E$117:$E$120</c:f>
              <c:numCache>
                <c:formatCode>General</c:formatCode>
                <c:ptCount val="4"/>
                <c:pt idx="0">
                  <c:v>9</c:v>
                </c:pt>
                <c:pt idx="1">
                  <c:v>1</c:v>
                </c:pt>
                <c:pt idx="2">
                  <c:v>8</c:v>
                </c:pt>
                <c:pt idx="3">
                  <c:v>0</c:v>
                </c:pt>
              </c:numCache>
            </c:numRef>
          </c:val>
        </c:ser>
        <c:dLbls>
          <c:showLegendKey val="0"/>
          <c:showVal val="0"/>
          <c:showCatName val="0"/>
          <c:showSerName val="0"/>
          <c:showPercent val="1"/>
          <c:showBubbleSize val="0"/>
          <c:showLeaderLines val="1"/>
        </c:dLbls>
        <c:firstSliceAng val="0"/>
      </c:pieChart>
    </c:plotArea>
    <c:legend>
      <c:legendPos val="r"/>
      <c:layout>
        <c:manualLayout>
          <c:xMode val="edge"/>
          <c:yMode val="edge"/>
          <c:x val="0.77035226499465348"/>
          <c:y val="0.43978400879256235"/>
          <c:w val="0.18366008068435891"/>
          <c:h val="0.47703346589430873"/>
        </c:manualLayout>
      </c:layout>
      <c:overlay val="0"/>
      <c:txPr>
        <a:bodyPr rot="0" vert="horz"/>
        <a:lstStyle/>
        <a:p>
          <a:pPr>
            <a:defRPr/>
          </a:pPr>
          <a:endParaRPr lang="zh-TW"/>
        </a:p>
      </c:txPr>
    </c:legend>
    <c:plotVisOnly val="1"/>
    <c:dispBlanksAs val="zero"/>
    <c:showDLblsOverMax val="0"/>
  </c:chart>
  <c:txPr>
    <a:bodyPr/>
    <a:lstStyle/>
    <a:p>
      <a:pPr>
        <a:defRPr sz="1800"/>
      </a:pPr>
      <a:endParaRPr lang="zh-TW"/>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ED4BFA-F75C-4322-BFFC-CE192C38F68E}" type="datetimeFigureOut">
              <a:rPr lang="zh-TW" altLang="en-US" smtClean="0"/>
              <a:pPr/>
              <a:t>2018/1/8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CB99D0-B826-4D9C-A1EA-55AAF2DA1F32}" type="slidenum">
              <a:rPr lang="zh-TW" altLang="en-US" smtClean="0"/>
              <a:pPr/>
              <a:t>‹#›</a:t>
            </a:fld>
            <a:endParaRPr lang="zh-TW" altLang="en-US"/>
          </a:p>
        </p:txBody>
      </p:sp>
    </p:spTree>
    <p:extLst>
      <p:ext uri="{BB962C8B-B14F-4D97-AF65-F5344CB8AC3E}">
        <p14:creationId xmlns:p14="http://schemas.microsoft.com/office/powerpoint/2010/main" val="689486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8" name="標題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zh-TW" altLang="en-US" smtClean="0"/>
              <a:t>按一下以編輯母片標題樣式</a:t>
            </a:r>
            <a:endParaRPr kumimoji="0" lang="en-US"/>
          </a:p>
        </p:txBody>
      </p:sp>
      <p:sp>
        <p:nvSpPr>
          <p:cNvPr id="28" name="日期版面配置區 27"/>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17" name="頁尾版面配置區 16"/>
          <p:cNvSpPr>
            <a:spLocks noGrp="1"/>
          </p:cNvSpPr>
          <p:nvPr>
            <p:ph type="ftr" sz="quarter" idx="11"/>
          </p:nvPr>
        </p:nvSpPr>
        <p:spPr/>
        <p:txBody>
          <a:bodyPr/>
          <a:lstStyle/>
          <a:p>
            <a:endParaRPr lang="zh-TW" altLang="en-US"/>
          </a:p>
        </p:txBody>
      </p:sp>
      <p:sp>
        <p:nvSpPr>
          <p:cNvPr id="29" name="投影片編號版面配置區 28"/>
          <p:cNvSpPr>
            <a:spLocks noGrp="1"/>
          </p:cNvSpPr>
          <p:nvPr>
            <p:ph type="sldNum" sz="quarter" idx="12"/>
          </p:nvPr>
        </p:nvSpPr>
        <p:spPr/>
        <p:txBody>
          <a:bodyPr/>
          <a:lstStyle/>
          <a:p>
            <a:fld id="{EED089CE-AB70-443A-B3D8-D2D0FD6DEEAD}" type="slidenum">
              <a:rPr lang="zh-TW" altLang="en-US" smtClean="0"/>
              <a:pPr/>
              <a:t>‹#›</a:t>
            </a:fld>
            <a:endParaRPr lang="zh-TW" altLang="en-US"/>
          </a:p>
        </p:txBody>
      </p:sp>
      <p:sp>
        <p:nvSpPr>
          <p:cNvPr id="9" name="副標題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bg>
      <p:bgRef idx="1003">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a:xfrm>
            <a:off x="7924800" y="6416675"/>
            <a:ext cx="762000" cy="365125"/>
          </a:xfrm>
        </p:spPr>
        <p:txBody>
          <a:bodyPr/>
          <a:lstStyle/>
          <a:p>
            <a:fld id="{EED089CE-AB70-443A-B3D8-D2D0FD6DEEAD}" type="slidenum">
              <a:rPr lang="zh-TW" altLang="en-US" smtClean="0"/>
              <a:pPr/>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內容版面配置區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8229600" cy="1143000"/>
          </a:xfrm>
        </p:spPr>
        <p:txBody>
          <a:bodyPr anchor="ctr"/>
          <a:lstStyle>
            <a:lvl1pPr>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4" name="文字版面配置區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5" name="內容版面配置區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6" name="內容版面配置區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4" name="內容版面配置區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TW" altLang="en-US" smtClean="0">
                <a:solidFill>
                  <a:schemeClr val="lt1"/>
                </a:solidFill>
                <a:latin typeface="+mn-lt"/>
                <a:ea typeface="+mn-ea"/>
                <a:cs typeface="+mn-cs"/>
              </a:rPr>
              <a:t>按一下圖示以新增圖片</a:t>
            </a:r>
            <a:endParaRPr kumimoji="0" lang="en-US" dirty="0">
              <a:solidFill>
                <a:schemeClr val="lt1"/>
              </a:solidFill>
              <a:latin typeface="+mn-lt"/>
              <a:ea typeface="+mn-ea"/>
              <a:cs typeface="+mn-cs"/>
            </a:endParaRPr>
          </a:p>
        </p:txBody>
      </p:sp>
      <p:sp>
        <p:nvSpPr>
          <p:cNvPr id="4" name="文字版面配置區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5" name="日期版面配置區 4"/>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1C292BC3-7981-4228-A451-C0E6CAF03154}" type="datetimeFigureOut">
              <a:rPr lang="zh-TW" altLang="en-US" smtClean="0"/>
              <a:pPr/>
              <a:t>2018/1/8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ED089CE-AB70-443A-B3D8-D2D0FD6DEEAD}"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標題版面配置區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C292BC3-7981-4228-A451-C0E6CAF03154}" type="datetimeFigureOut">
              <a:rPr lang="zh-TW" altLang="en-US" smtClean="0"/>
              <a:pPr/>
              <a:t>2018/1/8</a:t>
            </a:fld>
            <a:endParaRPr lang="zh-TW" altLang="en-US"/>
          </a:p>
        </p:txBody>
      </p:sp>
      <p:sp>
        <p:nvSpPr>
          <p:cNvPr id="3" name="頁尾版面配置區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zh-TW" altLang="en-US"/>
          </a:p>
        </p:txBody>
      </p:sp>
      <p:sp>
        <p:nvSpPr>
          <p:cNvPr id="23" name="投影片編號版面配置區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EED089CE-AB70-443A-B3D8-D2D0FD6DEEAD}" type="slidenum">
              <a:rPr lang="zh-TW" altLang="en-US" smtClean="0"/>
              <a:pPr/>
              <a:t>‹#›</a:t>
            </a:fld>
            <a:endParaRPr lang="zh-TW" alt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42844" y="2459041"/>
            <a:ext cx="8786842" cy="1470025"/>
          </a:xfrm>
        </p:spPr>
        <p:txBody>
          <a:bodyPr>
            <a:noAutofit/>
          </a:bodyPr>
          <a:lstStyle/>
          <a:p>
            <a:r>
              <a:rPr lang="ja-JP" altLang="en-US" sz="8800" dirty="0" smtClean="0">
                <a:solidFill>
                  <a:schemeClr val="accent1">
                    <a:lumMod val="40000"/>
                    <a:lumOff val="60000"/>
                  </a:schemeClr>
                </a:solidFill>
                <a:latin typeface="MS Mincho" pitchFamily="49" charset="-128"/>
                <a:ea typeface="MS Mincho" pitchFamily="49" charset="-128"/>
              </a:rPr>
              <a:t>第二回座談会のアンケート分析</a:t>
            </a:r>
            <a:endParaRPr lang="zh-TW" altLang="en-US" sz="8800" dirty="0">
              <a:solidFill>
                <a:schemeClr val="accent1">
                  <a:lumMod val="40000"/>
                  <a:lumOff val="60000"/>
                </a:schemeClr>
              </a:solidFill>
              <a:latin typeface="MS Mincho" pitchFamily="49" charset="-128"/>
              <a:ea typeface="MS Mincho" pitchFamily="49" charset="-128"/>
            </a:endParaRPr>
          </a:p>
        </p:txBody>
      </p:sp>
      <p:sp>
        <p:nvSpPr>
          <p:cNvPr id="3" name="副標題 2"/>
          <p:cNvSpPr>
            <a:spLocks noGrp="1"/>
          </p:cNvSpPr>
          <p:nvPr>
            <p:ph type="subTitle" idx="1"/>
          </p:nvPr>
        </p:nvSpPr>
        <p:spPr>
          <a:xfrm>
            <a:off x="5286380" y="4643446"/>
            <a:ext cx="3786214" cy="2143140"/>
          </a:xfrm>
        </p:spPr>
        <p:txBody>
          <a:bodyPr/>
          <a:lstStyle/>
          <a:p>
            <a:r>
              <a:rPr lang="ja-JP" altLang="en-US" dirty="0" smtClean="0"/>
              <a:t>発表者：</a:t>
            </a:r>
            <a:r>
              <a:rPr lang="zh-TW" altLang="en-US" dirty="0" smtClean="0"/>
              <a:t>黃立宇</a:t>
            </a:r>
            <a:endParaRPr lang="en-US" altLang="zh-TW" dirty="0" smtClean="0"/>
          </a:p>
          <a:p>
            <a:r>
              <a:rPr lang="zh-TW" altLang="en-US" dirty="0" smtClean="0"/>
              <a:t>                呂珮瑜</a:t>
            </a:r>
            <a:endParaRPr lang="en-US" altLang="zh-TW" dirty="0" smtClean="0"/>
          </a:p>
          <a:p>
            <a:r>
              <a:rPr lang="zh-TW" altLang="en-US" dirty="0" smtClean="0"/>
              <a:t>                王智萱</a:t>
            </a:r>
            <a:endParaRPr lang="en-US" altLang="zh-TW" dirty="0" smtClean="0"/>
          </a:p>
          <a:p>
            <a:r>
              <a:rPr lang="zh-TW" altLang="en-US" dirty="0" smtClean="0"/>
              <a:t>                劉昱寧</a:t>
            </a:r>
            <a:endParaRPr lang="zh-TW"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548680"/>
            <a:ext cx="8229600" cy="5976664"/>
          </a:xfrm>
        </p:spPr>
        <p:txBody>
          <a:bodyPr/>
          <a:lstStyle/>
          <a:p>
            <a:r>
              <a:rPr lang="ja-JP" altLang="en-US" sz="3200" dirty="0" smtClean="0">
                <a:latin typeface="MS Mincho" panose="02020609040205080304" pitchFamily="49" charset="-128"/>
                <a:ea typeface="MS Mincho" panose="02020609040205080304" pitchFamily="49" charset="-128"/>
              </a:rPr>
              <a:t>アンケート人数：</a:t>
            </a:r>
            <a:r>
              <a:rPr lang="en-US" altLang="ja-JP" sz="3200" dirty="0" smtClean="0">
                <a:latin typeface="MS Mincho" panose="02020609040205080304" pitchFamily="49" charset="-128"/>
                <a:ea typeface="MS Mincho" panose="02020609040205080304" pitchFamily="49" charset="-128"/>
              </a:rPr>
              <a:t>19</a:t>
            </a:r>
            <a:r>
              <a:rPr lang="ja-JP" altLang="en-US" sz="3200" dirty="0" smtClean="0">
                <a:latin typeface="MS Mincho" panose="02020609040205080304" pitchFamily="49" charset="-128"/>
                <a:ea typeface="MS Mincho" panose="02020609040205080304" pitchFamily="49" charset="-128"/>
              </a:rPr>
              <a:t>人</a:t>
            </a:r>
            <a:endParaRPr lang="en-US" altLang="ja-JP" sz="3200" dirty="0" smtClean="0">
              <a:latin typeface="MS Mincho" panose="02020609040205080304" pitchFamily="49" charset="-128"/>
              <a:ea typeface="MS Mincho" panose="02020609040205080304" pitchFamily="49" charset="-128"/>
            </a:endParaRPr>
          </a:p>
          <a:p>
            <a:r>
              <a:rPr lang="ja-JP" altLang="en-US" sz="3200" dirty="0">
                <a:latin typeface="MS Mincho" panose="02020609040205080304" pitchFamily="49" charset="-128"/>
                <a:ea typeface="MS Mincho" panose="02020609040205080304" pitchFamily="49" charset="-128"/>
              </a:rPr>
              <a:t>実</a:t>
            </a:r>
            <a:r>
              <a:rPr lang="ja-JP" altLang="en-US" sz="3200" dirty="0" smtClean="0">
                <a:latin typeface="MS Mincho" panose="02020609040205080304" pitchFamily="49" charset="-128"/>
                <a:ea typeface="MS Mincho" panose="02020609040205080304" pitchFamily="49" charset="-128"/>
              </a:rPr>
              <a:t>施場所：淡江大学驚声ビル</a:t>
            </a:r>
            <a:r>
              <a:rPr lang="en-US" altLang="ja-JP" sz="3200" dirty="0" smtClean="0">
                <a:latin typeface="MS Mincho" panose="02020609040205080304" pitchFamily="49" charset="-128"/>
                <a:ea typeface="MS Mincho" panose="02020609040205080304" pitchFamily="49" charset="-128"/>
              </a:rPr>
              <a:t>407</a:t>
            </a:r>
          </a:p>
          <a:p>
            <a:r>
              <a:rPr lang="ja-JP" altLang="en-US" sz="3200" dirty="0">
                <a:latin typeface="MS Mincho" panose="02020609040205080304" pitchFamily="49" charset="-128"/>
                <a:ea typeface="MS Mincho" panose="02020609040205080304" pitchFamily="49" charset="-128"/>
              </a:rPr>
              <a:t>実</a:t>
            </a:r>
            <a:r>
              <a:rPr lang="ja-JP" altLang="en-US" sz="3200" dirty="0" smtClean="0">
                <a:latin typeface="MS Mincho" panose="02020609040205080304" pitchFamily="49" charset="-128"/>
                <a:ea typeface="MS Mincho" panose="02020609040205080304" pitchFamily="49" charset="-128"/>
              </a:rPr>
              <a:t>施時間：</a:t>
            </a:r>
            <a:r>
              <a:rPr lang="en-US" altLang="ja-JP" sz="3200" dirty="0" smtClean="0">
                <a:latin typeface="MS Mincho" panose="02020609040205080304" pitchFamily="49" charset="-128"/>
                <a:ea typeface="MS Mincho" panose="02020609040205080304" pitchFamily="49" charset="-128"/>
              </a:rPr>
              <a:t>2018</a:t>
            </a:r>
            <a:r>
              <a:rPr lang="ja-JP" altLang="en-US" sz="3200" dirty="0" smtClean="0">
                <a:latin typeface="MS Mincho" panose="02020609040205080304" pitchFamily="49" charset="-128"/>
                <a:ea typeface="MS Mincho" panose="02020609040205080304" pitchFamily="49" charset="-128"/>
              </a:rPr>
              <a:t>年</a:t>
            </a:r>
            <a:r>
              <a:rPr lang="en-US" altLang="ja-JP" sz="3200" dirty="0" smtClean="0">
                <a:latin typeface="MS Mincho" panose="02020609040205080304" pitchFamily="49" charset="-128"/>
                <a:ea typeface="MS Mincho" panose="02020609040205080304" pitchFamily="49" charset="-128"/>
              </a:rPr>
              <a:t>01</a:t>
            </a:r>
            <a:r>
              <a:rPr lang="ja-JP" altLang="en-US" sz="3200" dirty="0" smtClean="0">
                <a:latin typeface="MS Mincho" panose="02020609040205080304" pitchFamily="49" charset="-128"/>
                <a:ea typeface="MS Mincho" panose="02020609040205080304" pitchFamily="49" charset="-128"/>
              </a:rPr>
              <a:t>月</a:t>
            </a:r>
            <a:r>
              <a:rPr lang="en-US" altLang="ja-JP" sz="3200" dirty="0" smtClean="0">
                <a:latin typeface="MS Mincho" panose="02020609040205080304" pitchFamily="49" charset="-128"/>
                <a:ea typeface="MS Mincho" panose="02020609040205080304" pitchFamily="49" charset="-128"/>
              </a:rPr>
              <a:t>03</a:t>
            </a:r>
            <a:r>
              <a:rPr lang="ja-JP" altLang="en-US" sz="3200" dirty="0" smtClean="0">
                <a:latin typeface="MS Mincho" panose="02020609040205080304" pitchFamily="49" charset="-128"/>
                <a:ea typeface="MS Mincho" panose="02020609040205080304" pitchFamily="49" charset="-128"/>
              </a:rPr>
              <a:t>日</a:t>
            </a:r>
            <a:endParaRPr lang="en-US" altLang="ja-JP" sz="3200" dirty="0" smtClean="0">
              <a:latin typeface="MS Mincho" panose="02020609040205080304" pitchFamily="49" charset="-128"/>
              <a:ea typeface="MS Mincho" panose="02020609040205080304" pitchFamily="49" charset="-128"/>
            </a:endParaRPr>
          </a:p>
          <a:p>
            <a:r>
              <a:rPr lang="ja-JP" altLang="en-US" sz="3200" dirty="0">
                <a:latin typeface="MS Mincho" panose="02020609040205080304" pitchFamily="49" charset="-128"/>
                <a:ea typeface="MS Mincho" panose="02020609040205080304" pitchFamily="49" charset="-128"/>
              </a:rPr>
              <a:t>アンケー</a:t>
            </a:r>
            <a:r>
              <a:rPr lang="ja-JP" altLang="en-US" sz="3200" dirty="0" smtClean="0">
                <a:latin typeface="MS Mincho" panose="02020609040205080304" pitchFamily="49" charset="-128"/>
                <a:ea typeface="MS Mincho" panose="02020609040205080304" pitchFamily="49" charset="-128"/>
              </a:rPr>
              <a:t>ト</a:t>
            </a:r>
            <a:r>
              <a:rPr lang="ja-JP" altLang="en-US" sz="3200" dirty="0">
                <a:latin typeface="MS Mincho" panose="02020609040205080304" pitchFamily="49" charset="-128"/>
                <a:ea typeface="MS Mincho" panose="02020609040205080304" pitchFamily="49" charset="-128"/>
              </a:rPr>
              <a:t>内</a:t>
            </a:r>
            <a:r>
              <a:rPr lang="ja-JP" altLang="en-US" sz="3200" dirty="0" smtClean="0">
                <a:latin typeface="MS Mincho" panose="02020609040205080304" pitchFamily="49" charset="-128"/>
                <a:ea typeface="MS Mincho" panose="02020609040205080304" pitchFamily="49" charset="-128"/>
              </a:rPr>
              <a:t>容：</a:t>
            </a:r>
            <a:r>
              <a:rPr lang="ja-JP" altLang="en-US" sz="2400" dirty="0" smtClean="0">
                <a:latin typeface="MS Mincho" panose="02020609040205080304" pitchFamily="49" charset="-128"/>
                <a:ea typeface="MS Mincho" panose="02020609040205080304" pitchFamily="49" charset="-128"/>
              </a:rPr>
              <a:t>「</a:t>
            </a:r>
            <a:r>
              <a:rPr lang="ja-JP" altLang="en-US" sz="2400" dirty="0">
                <a:latin typeface="MS Mincho" panose="02020609040205080304" pitchFamily="49" charset="-128"/>
                <a:ea typeface="MS Mincho" panose="02020609040205080304" pitchFamily="49" charset="-128"/>
              </a:rPr>
              <a:t>いつから日本語を勉強し始めますか</a:t>
            </a:r>
            <a:r>
              <a:rPr lang="ja-JP" altLang="en-US" sz="2400" dirty="0" smtClean="0">
                <a:latin typeface="MS Mincho" panose="02020609040205080304" pitchFamily="49" charset="-128"/>
                <a:ea typeface="MS Mincho" panose="02020609040205080304" pitchFamily="49" charset="-128"/>
              </a:rPr>
              <a:t>」、「</a:t>
            </a:r>
            <a:r>
              <a:rPr lang="ja-JP" altLang="en-US" sz="2400" dirty="0">
                <a:latin typeface="MS Mincho" pitchFamily="49" charset="-128"/>
                <a:ea typeface="MS Mincho" pitchFamily="49" charset="-128"/>
              </a:rPr>
              <a:t>日本語の四大技能には何か一番易しいです</a:t>
            </a:r>
            <a:r>
              <a:rPr lang="ja-JP" altLang="en-US" sz="2400" dirty="0" smtClean="0">
                <a:latin typeface="MS Mincho" panose="02020609040205080304" pitchFamily="49" charset="-128"/>
                <a:ea typeface="MS Mincho" panose="02020609040205080304" pitchFamily="49" charset="-128"/>
              </a:rPr>
              <a:t>か」、「</a:t>
            </a:r>
            <a:r>
              <a:rPr lang="ja-JP" altLang="en-US" sz="2400" dirty="0">
                <a:latin typeface="MS Mincho" pitchFamily="49" charset="-128"/>
                <a:ea typeface="MS Mincho" pitchFamily="49" charset="-128"/>
              </a:rPr>
              <a:t>日本語の四大技能には何か一番難しいです</a:t>
            </a:r>
            <a:r>
              <a:rPr lang="ja-JP" altLang="en-US" sz="2400" dirty="0" smtClean="0">
                <a:latin typeface="MS Mincho" panose="02020609040205080304" pitchFamily="49" charset="-128"/>
                <a:ea typeface="MS Mincho" panose="02020609040205080304" pitchFamily="49" charset="-128"/>
              </a:rPr>
              <a:t>か」、「</a:t>
            </a:r>
            <a:r>
              <a:rPr lang="ja-JP" altLang="en-US" sz="2400" dirty="0">
                <a:latin typeface="MS Mincho" pitchFamily="49" charset="-128"/>
                <a:ea typeface="MS Mincho" pitchFamily="49" charset="-128"/>
              </a:rPr>
              <a:t>毎日授業以外で日本語学習にどのぐらい時間を割いていますか</a:t>
            </a:r>
            <a:r>
              <a:rPr lang="ja-JP" altLang="en-US" sz="2400" dirty="0" smtClean="0">
                <a:latin typeface="MS Mincho" panose="02020609040205080304" pitchFamily="49" charset="-128"/>
                <a:ea typeface="MS Mincho" panose="02020609040205080304" pitchFamily="49" charset="-128"/>
              </a:rPr>
              <a:t>」、「</a:t>
            </a:r>
            <a:r>
              <a:rPr lang="ja-JP" altLang="en-US" sz="2400" dirty="0">
                <a:latin typeface="MS Mincho" pitchFamily="49" charset="-128"/>
                <a:ea typeface="MS Mincho" pitchFamily="49" charset="-128"/>
              </a:rPr>
              <a:t>どうして日本語を勉強したいですか</a:t>
            </a:r>
            <a:r>
              <a:rPr lang="ja-JP" altLang="en-US" sz="2400" dirty="0" smtClean="0">
                <a:latin typeface="MS Mincho" panose="02020609040205080304" pitchFamily="49" charset="-128"/>
                <a:ea typeface="MS Mincho" panose="02020609040205080304" pitchFamily="49" charset="-128"/>
              </a:rPr>
              <a:t>」、「</a:t>
            </a:r>
            <a:r>
              <a:rPr lang="ja-JP" altLang="en-US" sz="2400" dirty="0">
                <a:latin typeface="MS Mincho" pitchFamily="49" charset="-128"/>
                <a:ea typeface="MS Mincho" pitchFamily="49" charset="-128"/>
              </a:rPr>
              <a:t>誰の解決方法が君にとって役に立つと思いますか</a:t>
            </a:r>
            <a:r>
              <a:rPr lang="ja-JP" altLang="en-US" sz="2400" dirty="0" smtClean="0">
                <a:latin typeface="MS Mincho" panose="02020609040205080304" pitchFamily="49" charset="-128"/>
                <a:ea typeface="MS Mincho" panose="02020609040205080304" pitchFamily="49" charset="-128"/>
              </a:rPr>
              <a:t>」、「</a:t>
            </a:r>
            <a:r>
              <a:rPr lang="ja-JP" altLang="en-US" sz="2400" dirty="0">
                <a:latin typeface="MS Mincho" pitchFamily="49" charset="-128"/>
                <a:ea typeface="MS Mincho" pitchFamily="49" charset="-128"/>
              </a:rPr>
              <a:t>座談会内容についてどう思いますか</a:t>
            </a:r>
            <a:r>
              <a:rPr lang="ja-JP" altLang="en-US" sz="2400" dirty="0" smtClean="0">
                <a:latin typeface="MS Mincho" panose="02020609040205080304" pitchFamily="49" charset="-128"/>
                <a:ea typeface="MS Mincho" panose="02020609040205080304" pitchFamily="49" charset="-128"/>
              </a:rPr>
              <a:t>」、「何が知りたいですか」、「</a:t>
            </a:r>
            <a:r>
              <a:rPr lang="ja-JP" altLang="en-US" sz="2400" dirty="0">
                <a:latin typeface="MS Mincho" pitchFamily="49" charset="-128"/>
                <a:ea typeface="MS Mincho" pitchFamily="49" charset="-128"/>
              </a:rPr>
              <a:t>今回の話した方法について改善したほうがよいところはどこです</a:t>
            </a:r>
            <a:r>
              <a:rPr lang="ja-JP" altLang="en-US" sz="2400" dirty="0" smtClean="0">
                <a:latin typeface="MS Mincho" panose="02020609040205080304" pitchFamily="49" charset="-128"/>
                <a:ea typeface="MS Mincho" panose="02020609040205080304" pitchFamily="49" charset="-128"/>
              </a:rPr>
              <a:t>か」の九つの質問でアンケート調査を行った。</a:t>
            </a:r>
            <a:endParaRPr lang="en-US" altLang="ja-JP" sz="2400" dirty="0" smtClean="0">
              <a:latin typeface="MS Mincho" panose="02020609040205080304" pitchFamily="49" charset="-128"/>
              <a:ea typeface="MS Mincho" panose="02020609040205080304" pitchFamily="49" charset="-128"/>
            </a:endParaRPr>
          </a:p>
          <a:p>
            <a:endParaRPr lang="zh-TW"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nvPr>
        </p:nvGraphicFramePr>
        <p:xfrm>
          <a:off x="428596" y="1357298"/>
          <a:ext cx="8229600" cy="5257800"/>
        </p:xfrm>
        <a:graphic>
          <a:graphicData uri="http://schemas.openxmlformats.org/drawingml/2006/chart">
            <c:chart xmlns:c="http://schemas.openxmlformats.org/drawingml/2006/chart" xmlns:r="http://schemas.openxmlformats.org/officeDocument/2006/relationships" r:id="rId2"/>
          </a:graphicData>
        </a:graphic>
      </p:graphicFrame>
      <p:sp>
        <p:nvSpPr>
          <p:cNvPr id="2" name="標題 1"/>
          <p:cNvSpPr>
            <a:spLocks noGrp="1"/>
          </p:cNvSpPr>
          <p:nvPr>
            <p:ph type="title"/>
          </p:nvPr>
        </p:nvSpPr>
        <p:spPr/>
        <p:txBody>
          <a:bodyPr>
            <a:normAutofit/>
          </a:bodyPr>
          <a:lstStyle/>
          <a:p>
            <a:r>
              <a:rPr lang="ja-JP" altLang="en-US" sz="3900" dirty="0" smtClean="0">
                <a:latin typeface="MS Mincho" panose="02020609040205080304" pitchFamily="49" charset="-128"/>
                <a:ea typeface="MS Mincho" panose="02020609040205080304" pitchFamily="49" charset="-128"/>
              </a:rPr>
              <a:t>いつから日本語を勉強し始めますか</a:t>
            </a:r>
            <a:endParaRPr lang="zh-TW" altLang="en-US" sz="3900" dirty="0">
              <a:latin typeface="MS Mincho" panose="02020609040205080304" pitchFamily="49" charset="-128"/>
              <a:ea typeface="MS Mincho" panose="02020609040205080304" pitchFamily="49" charset="-12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3900" dirty="0" smtClean="0">
                <a:latin typeface="MS Mincho" panose="02020609040205080304" pitchFamily="49" charset="-128"/>
                <a:ea typeface="MS Mincho" panose="02020609040205080304" pitchFamily="49" charset="-128"/>
              </a:rPr>
              <a:t>いつから日本語を勉強し始めますか</a:t>
            </a:r>
            <a:endParaRPr lang="zh-TW" altLang="en-US" sz="3900" dirty="0">
              <a:latin typeface="MS Mincho" panose="02020609040205080304" pitchFamily="49" charset="-128"/>
              <a:ea typeface="MS Mincho" panose="02020609040205080304" pitchFamily="49" charset="-128"/>
            </a:endParaRPr>
          </a:p>
        </p:txBody>
      </p:sp>
      <p:graphicFrame>
        <p:nvGraphicFramePr>
          <p:cNvPr id="6" name="內容版面配置區 5"/>
          <p:cNvGraphicFramePr>
            <a:graphicFrameLocks noGrp="1"/>
          </p:cNvGraphicFramePr>
          <p:nvPr>
            <p:ph idx="1"/>
          </p:nvPr>
        </p:nvGraphicFramePr>
        <p:xfrm>
          <a:off x="500034" y="1357298"/>
          <a:ext cx="8229600" cy="5257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785802"/>
            <a:ext cx="8229600" cy="1143000"/>
          </a:xfrm>
        </p:spPr>
        <p:txBody>
          <a:bodyPr>
            <a:normAutofit fontScale="90000"/>
          </a:bodyPr>
          <a:lstStyle/>
          <a:p>
            <a:r>
              <a:rPr lang="ja-JP" altLang="en-US" sz="6700" dirty="0" smtClean="0">
                <a:latin typeface="MS Mincho" pitchFamily="49" charset="-128"/>
                <a:ea typeface="MS Mincho" pitchFamily="49" charset="-128"/>
              </a:rPr>
              <a:t>日本語の四大技能には何か一番易しいですか</a:t>
            </a:r>
            <a:r>
              <a:rPr lang="zh-TW" altLang="en-US" dirty="0" smtClean="0"/>
              <a:t/>
            </a:r>
            <a:br>
              <a:rPr lang="zh-TW" altLang="en-US" dirty="0" smtClean="0"/>
            </a:br>
            <a:endParaRPr lang="zh-TW" altLang="en-US" dirty="0"/>
          </a:p>
        </p:txBody>
      </p:sp>
      <p:graphicFrame>
        <p:nvGraphicFramePr>
          <p:cNvPr id="4" name="內容版面配置區 3"/>
          <p:cNvGraphicFramePr>
            <a:graphicFrameLocks noGrp="1"/>
          </p:cNvGraphicFramePr>
          <p:nvPr>
            <p:ph idx="1"/>
          </p:nvPr>
        </p:nvGraphicFramePr>
        <p:xfrm>
          <a:off x="500034" y="2149475"/>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785802"/>
            <a:ext cx="8229600" cy="1143000"/>
          </a:xfrm>
        </p:spPr>
        <p:txBody>
          <a:bodyPr>
            <a:normAutofit fontScale="90000"/>
          </a:bodyPr>
          <a:lstStyle/>
          <a:p>
            <a:r>
              <a:rPr lang="ja-JP" altLang="en-US" sz="6700" dirty="0" smtClean="0">
                <a:latin typeface="MS Mincho" pitchFamily="49" charset="-128"/>
                <a:ea typeface="MS Mincho" pitchFamily="49" charset="-128"/>
              </a:rPr>
              <a:t>日本語の四大技能には何か一番易しいですか</a:t>
            </a:r>
            <a:r>
              <a:rPr lang="zh-TW" altLang="en-US" dirty="0" smtClean="0"/>
              <a:t/>
            </a:r>
            <a:br>
              <a:rPr lang="zh-TW" altLang="en-US" dirty="0" smtClean="0"/>
            </a:br>
            <a:endParaRPr lang="zh-TW" altLang="en-US" dirty="0"/>
          </a:p>
        </p:txBody>
      </p:sp>
      <p:graphicFrame>
        <p:nvGraphicFramePr>
          <p:cNvPr id="6" name="內容版面配置區 5"/>
          <p:cNvGraphicFramePr>
            <a:graphicFrameLocks noGrp="1"/>
          </p:cNvGraphicFramePr>
          <p:nvPr>
            <p:ph idx="1"/>
          </p:nvPr>
        </p:nvGraphicFramePr>
        <p:xfrm>
          <a:off x="500063" y="2149475"/>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785802"/>
            <a:ext cx="8229600" cy="1143000"/>
          </a:xfrm>
        </p:spPr>
        <p:txBody>
          <a:bodyPr>
            <a:normAutofit fontScale="90000"/>
          </a:bodyPr>
          <a:lstStyle/>
          <a:p>
            <a:r>
              <a:rPr lang="ja-JP" altLang="en-US" sz="6700" dirty="0" smtClean="0">
                <a:latin typeface="MS Mincho" pitchFamily="49" charset="-128"/>
                <a:ea typeface="MS Mincho" pitchFamily="49" charset="-128"/>
              </a:rPr>
              <a:t>日本語の四大技能には何か一番難しいですか</a:t>
            </a:r>
            <a:r>
              <a:rPr lang="zh-TW" altLang="en-US" dirty="0" smtClean="0"/>
              <a:t/>
            </a:r>
            <a:br>
              <a:rPr lang="zh-TW" altLang="en-US" dirty="0" smtClean="0"/>
            </a:br>
            <a:endParaRPr lang="zh-TW" altLang="en-US" dirty="0"/>
          </a:p>
        </p:txBody>
      </p:sp>
      <p:graphicFrame>
        <p:nvGraphicFramePr>
          <p:cNvPr id="6" name="內容版面配置區 5"/>
          <p:cNvGraphicFramePr>
            <a:graphicFrameLocks noGrp="1"/>
          </p:cNvGraphicFramePr>
          <p:nvPr>
            <p:ph idx="1"/>
          </p:nvPr>
        </p:nvGraphicFramePr>
        <p:xfrm>
          <a:off x="500063" y="2149475"/>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785802"/>
            <a:ext cx="8229600" cy="1143000"/>
          </a:xfrm>
        </p:spPr>
        <p:txBody>
          <a:bodyPr>
            <a:normAutofit fontScale="90000"/>
          </a:bodyPr>
          <a:lstStyle/>
          <a:p>
            <a:r>
              <a:rPr lang="ja-JP" altLang="en-US" sz="6700" dirty="0" smtClean="0">
                <a:latin typeface="MS Mincho" pitchFamily="49" charset="-128"/>
                <a:ea typeface="MS Mincho" pitchFamily="49" charset="-128"/>
              </a:rPr>
              <a:t>日本語の四大技能には何か一番難しいですか</a:t>
            </a:r>
            <a:r>
              <a:rPr lang="zh-TW" altLang="en-US" dirty="0" smtClean="0"/>
              <a:t/>
            </a:r>
            <a:br>
              <a:rPr lang="zh-TW" altLang="en-US" dirty="0" smtClean="0"/>
            </a:br>
            <a:endParaRPr lang="zh-TW" altLang="en-US" dirty="0"/>
          </a:p>
        </p:txBody>
      </p:sp>
      <p:graphicFrame>
        <p:nvGraphicFramePr>
          <p:cNvPr id="5" name="內容版面配置區 4"/>
          <p:cNvGraphicFramePr>
            <a:graphicFrameLocks noGrp="1"/>
          </p:cNvGraphicFramePr>
          <p:nvPr>
            <p:ph idx="1"/>
          </p:nvPr>
        </p:nvGraphicFramePr>
        <p:xfrm>
          <a:off x="571472" y="2149475"/>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ja-JP" altLang="en-US" sz="4400" dirty="0" smtClean="0">
                <a:latin typeface="MS Mincho" pitchFamily="49" charset="-128"/>
                <a:ea typeface="MS Mincho" pitchFamily="49" charset="-128"/>
              </a:rPr>
              <a:t>毎日授業以外で日本語学習にどのぐらい時間を割いていますか</a:t>
            </a:r>
            <a:endParaRPr lang="zh-TW" altLang="en-US" sz="4400" dirty="0">
              <a:latin typeface="MS Mincho" pitchFamily="49" charset="-128"/>
              <a:ea typeface="MS Mincho" pitchFamily="49" charset="-128"/>
            </a:endParaRPr>
          </a:p>
        </p:txBody>
      </p:sp>
      <p:graphicFrame>
        <p:nvGraphicFramePr>
          <p:cNvPr id="6" name="內容版面配置區 5"/>
          <p:cNvGraphicFramePr>
            <a:graphicFrameLocks noGrp="1"/>
          </p:cNvGraphicFramePr>
          <p:nvPr>
            <p:ph idx="1"/>
          </p:nvPr>
        </p:nvGraphicFramePr>
        <p:xfrm>
          <a:off x="428596" y="2149475"/>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ja-JP" altLang="en-US" sz="4400" dirty="0" smtClean="0">
                <a:latin typeface="MS Mincho" pitchFamily="49" charset="-128"/>
                <a:ea typeface="MS Mincho" pitchFamily="49" charset="-128"/>
              </a:rPr>
              <a:t>毎日授業以外で日本語学習にどのぐらい時間を割いていますか</a:t>
            </a:r>
            <a:endParaRPr lang="zh-TW" altLang="en-US" sz="4400" dirty="0">
              <a:latin typeface="MS Mincho" pitchFamily="49" charset="-128"/>
              <a:ea typeface="MS Mincho" pitchFamily="49" charset="-128"/>
            </a:endParaRPr>
          </a:p>
        </p:txBody>
      </p:sp>
      <p:graphicFrame>
        <p:nvGraphicFramePr>
          <p:cNvPr id="5" name="內容版面配置區 4"/>
          <p:cNvGraphicFramePr>
            <a:graphicFrameLocks noGrp="1"/>
          </p:cNvGraphicFramePr>
          <p:nvPr>
            <p:ph idx="1"/>
          </p:nvPr>
        </p:nvGraphicFramePr>
        <p:xfrm>
          <a:off x="500034" y="2149475"/>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85720" y="285728"/>
            <a:ext cx="8472518" cy="1143000"/>
          </a:xfrm>
        </p:spPr>
        <p:txBody>
          <a:bodyPr>
            <a:noAutofit/>
          </a:bodyPr>
          <a:lstStyle/>
          <a:p>
            <a:r>
              <a:rPr lang="ja-JP" altLang="en-US" sz="4000" dirty="0" smtClean="0">
                <a:latin typeface="MS Mincho" pitchFamily="49" charset="-128"/>
                <a:ea typeface="MS Mincho" pitchFamily="49" charset="-128"/>
              </a:rPr>
              <a:t>どうして日本語を勉強したいですか</a:t>
            </a:r>
            <a:endParaRPr lang="zh-TW" altLang="en-US" sz="4000" dirty="0">
              <a:latin typeface="MS Mincho" pitchFamily="49" charset="-128"/>
              <a:ea typeface="MS Mincho" pitchFamily="49" charset="-128"/>
            </a:endParaRPr>
          </a:p>
        </p:txBody>
      </p:sp>
      <p:graphicFrame>
        <p:nvGraphicFramePr>
          <p:cNvPr id="4" name="內容版面配置區 3"/>
          <p:cNvGraphicFramePr>
            <a:graphicFrameLocks noGrp="1"/>
          </p:cNvGraphicFramePr>
          <p:nvPr>
            <p:ph idx="1"/>
          </p:nvPr>
        </p:nvGraphicFramePr>
        <p:xfrm>
          <a:off x="428596" y="1928802"/>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85720" y="285728"/>
            <a:ext cx="8472518" cy="1143000"/>
          </a:xfrm>
        </p:spPr>
        <p:txBody>
          <a:bodyPr>
            <a:noAutofit/>
          </a:bodyPr>
          <a:lstStyle/>
          <a:p>
            <a:r>
              <a:rPr lang="ja-JP" altLang="en-US" sz="4000" dirty="0" smtClean="0">
                <a:latin typeface="MS Mincho" pitchFamily="49" charset="-128"/>
                <a:ea typeface="MS Mincho" pitchFamily="49" charset="-128"/>
              </a:rPr>
              <a:t>どうして日本語を勉強したいですか</a:t>
            </a:r>
            <a:endParaRPr lang="zh-TW" altLang="en-US" sz="4000" dirty="0">
              <a:latin typeface="MS Mincho" pitchFamily="49" charset="-128"/>
              <a:ea typeface="MS Mincho" pitchFamily="49" charset="-128"/>
            </a:endParaRPr>
          </a:p>
        </p:txBody>
      </p:sp>
      <p:graphicFrame>
        <p:nvGraphicFramePr>
          <p:cNvPr id="6" name="內容版面配置區 5"/>
          <p:cNvGraphicFramePr>
            <a:graphicFrameLocks noGrp="1"/>
          </p:cNvGraphicFramePr>
          <p:nvPr>
            <p:ph idx="1"/>
          </p:nvPr>
        </p:nvGraphicFramePr>
        <p:xfrm>
          <a:off x="443346" y="1821873"/>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85720" y="274638"/>
            <a:ext cx="8643998" cy="1143000"/>
          </a:xfrm>
        </p:spPr>
        <p:txBody>
          <a:bodyPr>
            <a:noAutofit/>
          </a:bodyPr>
          <a:lstStyle/>
          <a:p>
            <a:r>
              <a:rPr lang="ja-JP" altLang="en-US" sz="5400" dirty="0" smtClean="0">
                <a:latin typeface="MS Mincho" pitchFamily="49" charset="-128"/>
                <a:ea typeface="MS Mincho" pitchFamily="49" charset="-128"/>
              </a:rPr>
              <a:t>誰の解決方法が君にとって役に立つと思いますか</a:t>
            </a:r>
            <a:endParaRPr lang="zh-TW" altLang="en-US" sz="5400" dirty="0">
              <a:latin typeface="MS Mincho" pitchFamily="49" charset="-128"/>
              <a:ea typeface="MS Mincho" pitchFamily="49" charset="-128"/>
            </a:endParaRPr>
          </a:p>
        </p:txBody>
      </p:sp>
      <p:graphicFrame>
        <p:nvGraphicFramePr>
          <p:cNvPr id="4" name="內容版面配置區 3"/>
          <p:cNvGraphicFramePr>
            <a:graphicFrameLocks noGrp="1"/>
          </p:cNvGraphicFramePr>
          <p:nvPr>
            <p:ph idx="1"/>
          </p:nvPr>
        </p:nvGraphicFramePr>
        <p:xfrm>
          <a:off x="428596" y="2149475"/>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85720" y="274638"/>
            <a:ext cx="8643998" cy="1143000"/>
          </a:xfrm>
        </p:spPr>
        <p:txBody>
          <a:bodyPr>
            <a:noAutofit/>
          </a:bodyPr>
          <a:lstStyle/>
          <a:p>
            <a:r>
              <a:rPr lang="ja-JP" altLang="en-US" sz="5400" dirty="0" smtClean="0">
                <a:latin typeface="MS Mincho" pitchFamily="49" charset="-128"/>
                <a:ea typeface="MS Mincho" pitchFamily="49" charset="-128"/>
              </a:rPr>
              <a:t>誰の解決方法が君にとって役に立つと思いますか</a:t>
            </a:r>
            <a:endParaRPr lang="zh-TW" altLang="en-US" sz="5400" dirty="0">
              <a:latin typeface="MS Mincho" pitchFamily="49" charset="-128"/>
              <a:ea typeface="MS Mincho" pitchFamily="49" charset="-128"/>
            </a:endParaRPr>
          </a:p>
        </p:txBody>
      </p:sp>
      <p:graphicFrame>
        <p:nvGraphicFramePr>
          <p:cNvPr id="9" name="內容版面配置區 5"/>
          <p:cNvGraphicFramePr>
            <a:graphicFrameLocks noGrp="1"/>
          </p:cNvGraphicFramePr>
          <p:nvPr>
            <p:ph idx="1"/>
          </p:nvPr>
        </p:nvGraphicFramePr>
        <p:xfrm>
          <a:off x="571472" y="2149475"/>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85762" y="274638"/>
            <a:ext cx="8401080" cy="1143000"/>
          </a:xfrm>
        </p:spPr>
        <p:txBody>
          <a:bodyPr>
            <a:noAutofit/>
          </a:bodyPr>
          <a:lstStyle/>
          <a:p>
            <a:r>
              <a:rPr lang="ja-JP" altLang="en-US" sz="4000" dirty="0" smtClean="0">
                <a:latin typeface="MS Mincho" pitchFamily="49" charset="-128"/>
                <a:ea typeface="MS Mincho" pitchFamily="49" charset="-128"/>
              </a:rPr>
              <a:t>座談会内容についてどう思いますか</a:t>
            </a:r>
            <a:endParaRPr lang="zh-TW" altLang="en-US" sz="4000" dirty="0">
              <a:latin typeface="MS Mincho" pitchFamily="49" charset="-128"/>
              <a:ea typeface="MS Mincho" pitchFamily="49" charset="-128"/>
            </a:endParaRPr>
          </a:p>
        </p:txBody>
      </p:sp>
      <p:graphicFrame>
        <p:nvGraphicFramePr>
          <p:cNvPr id="4" name="內容版面配置區 3"/>
          <p:cNvGraphicFramePr>
            <a:graphicFrameLocks noGrp="1"/>
          </p:cNvGraphicFramePr>
          <p:nvPr>
            <p:ph idx="1"/>
          </p:nvPr>
        </p:nvGraphicFramePr>
        <p:xfrm>
          <a:off x="500034" y="1714488"/>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85762" y="274638"/>
            <a:ext cx="8401080" cy="1143000"/>
          </a:xfrm>
        </p:spPr>
        <p:txBody>
          <a:bodyPr>
            <a:noAutofit/>
          </a:bodyPr>
          <a:lstStyle/>
          <a:p>
            <a:r>
              <a:rPr lang="ja-JP" altLang="en-US" sz="4000" dirty="0" smtClean="0">
                <a:latin typeface="MS Mincho" pitchFamily="49" charset="-128"/>
                <a:ea typeface="MS Mincho" pitchFamily="49" charset="-128"/>
              </a:rPr>
              <a:t>座談会内容についてどう思いますか</a:t>
            </a:r>
            <a:endParaRPr lang="zh-TW" altLang="en-US" sz="4000" dirty="0">
              <a:latin typeface="MS Mincho" pitchFamily="49" charset="-128"/>
              <a:ea typeface="MS Mincho" pitchFamily="49" charset="-128"/>
            </a:endParaRPr>
          </a:p>
        </p:txBody>
      </p:sp>
      <p:graphicFrame>
        <p:nvGraphicFramePr>
          <p:cNvPr id="6" name="內容版面配置區 5"/>
          <p:cNvGraphicFramePr>
            <a:graphicFrameLocks noGrp="1"/>
          </p:cNvGraphicFramePr>
          <p:nvPr>
            <p:ph idx="1"/>
          </p:nvPr>
        </p:nvGraphicFramePr>
        <p:xfrm>
          <a:off x="457200" y="1600200"/>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28596" y="642942"/>
            <a:ext cx="8229600" cy="1285860"/>
          </a:xfrm>
        </p:spPr>
        <p:txBody>
          <a:bodyPr>
            <a:normAutofit fontScale="90000"/>
          </a:bodyPr>
          <a:lstStyle/>
          <a:p>
            <a:r>
              <a:rPr lang="ja-JP" altLang="en-US" sz="4400" dirty="0" smtClean="0">
                <a:latin typeface="MS Mincho" pitchFamily="49" charset="-128"/>
                <a:ea typeface="MS Mincho" pitchFamily="49" charset="-128"/>
              </a:rPr>
              <a:t>今回の話した方法について改善したほうがよいところはどこですか</a:t>
            </a:r>
            <a:r>
              <a:rPr lang="zh-TW" altLang="en-US" dirty="0" smtClean="0"/>
              <a:t/>
            </a:r>
            <a:br>
              <a:rPr lang="zh-TW" altLang="en-US" dirty="0" smtClean="0"/>
            </a:br>
            <a:endParaRPr lang="zh-TW" altLang="en-US" dirty="0"/>
          </a:p>
        </p:txBody>
      </p:sp>
      <p:graphicFrame>
        <p:nvGraphicFramePr>
          <p:cNvPr id="4" name="內容版面配置區 3"/>
          <p:cNvGraphicFramePr>
            <a:graphicFrameLocks noGrp="1"/>
          </p:cNvGraphicFramePr>
          <p:nvPr>
            <p:ph idx="1"/>
          </p:nvPr>
        </p:nvGraphicFramePr>
        <p:xfrm>
          <a:off x="428596" y="2000240"/>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28596" y="642942"/>
            <a:ext cx="8229600" cy="1285860"/>
          </a:xfrm>
        </p:spPr>
        <p:txBody>
          <a:bodyPr>
            <a:normAutofit fontScale="90000"/>
          </a:bodyPr>
          <a:lstStyle/>
          <a:p>
            <a:r>
              <a:rPr lang="ja-JP" altLang="en-US" sz="4400" dirty="0" smtClean="0">
                <a:latin typeface="MS Mincho" pitchFamily="49" charset="-128"/>
                <a:ea typeface="MS Mincho" pitchFamily="49" charset="-128"/>
              </a:rPr>
              <a:t>今回の話した方法について改善したほうがよいところはどこですか</a:t>
            </a:r>
            <a:r>
              <a:rPr lang="zh-TW" altLang="en-US" dirty="0" smtClean="0"/>
              <a:t/>
            </a:r>
            <a:br>
              <a:rPr lang="zh-TW" altLang="en-US" dirty="0" smtClean="0"/>
            </a:br>
            <a:endParaRPr lang="zh-TW" altLang="en-US" dirty="0"/>
          </a:p>
        </p:txBody>
      </p:sp>
      <p:graphicFrame>
        <p:nvGraphicFramePr>
          <p:cNvPr id="6" name="內容版面配置區 5"/>
          <p:cNvGraphicFramePr>
            <a:graphicFrameLocks noGrp="1"/>
          </p:cNvGraphicFramePr>
          <p:nvPr>
            <p:ph idx="1"/>
          </p:nvPr>
        </p:nvGraphicFramePr>
        <p:xfrm>
          <a:off x="500034" y="1928802"/>
          <a:ext cx="8229600" cy="47085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ja-JP" altLang="en-US" sz="8000" dirty="0" smtClean="0">
                <a:latin typeface="MS Mincho" pitchFamily="49" charset="-128"/>
                <a:ea typeface="MS Mincho" pitchFamily="49" charset="-128"/>
              </a:rPr>
              <a:t>結論・感想</a:t>
            </a:r>
            <a:endParaRPr lang="zh-TW" altLang="en-US" sz="8000" dirty="0">
              <a:latin typeface="MS Mincho" pitchFamily="49" charset="-128"/>
              <a:ea typeface="MS Mincho" pitchFamily="49" charset="-128"/>
            </a:endParaRPr>
          </a:p>
        </p:txBody>
      </p:sp>
      <p:sp>
        <p:nvSpPr>
          <p:cNvPr id="3" name="內容版面配置區 2"/>
          <p:cNvSpPr>
            <a:spLocks noGrp="1"/>
          </p:cNvSpPr>
          <p:nvPr>
            <p:ph idx="1"/>
          </p:nvPr>
        </p:nvSpPr>
        <p:spPr>
          <a:xfrm>
            <a:off x="179512" y="2120000"/>
            <a:ext cx="8784976" cy="4117312"/>
          </a:xfrm>
        </p:spPr>
        <p:txBody>
          <a:bodyPr>
            <a:normAutofit/>
          </a:bodyPr>
          <a:lstStyle/>
          <a:p>
            <a:r>
              <a:rPr lang="ja-JP" altLang="en-US" dirty="0" smtClean="0">
                <a:latin typeface="MS Mincho" panose="02020609040205080304" pitchFamily="49" charset="-128"/>
                <a:ea typeface="MS Mincho" panose="02020609040205080304" pitchFamily="49" charset="-128"/>
              </a:rPr>
              <a:t>発表内容を真剣に準備したが、うまく伝えない。</a:t>
            </a:r>
            <a:endParaRPr lang="en-US" altLang="ja-JP" dirty="0" smtClean="0">
              <a:latin typeface="MS Mincho" panose="02020609040205080304" pitchFamily="49" charset="-128"/>
              <a:ea typeface="MS Mincho" panose="02020609040205080304" pitchFamily="49" charset="-128"/>
            </a:endParaRPr>
          </a:p>
          <a:p>
            <a:pPr marL="137160" indent="0">
              <a:buNone/>
            </a:pPr>
            <a:endParaRPr lang="en-US" altLang="zh-TW" dirty="0">
              <a:latin typeface="MS Mincho" panose="02020609040205080304" pitchFamily="49" charset="-128"/>
              <a:ea typeface="MS Mincho" panose="02020609040205080304" pitchFamily="49" charset="-128"/>
            </a:endParaRPr>
          </a:p>
          <a:p>
            <a:r>
              <a:rPr lang="ja-JP" altLang="en-US" dirty="0" smtClean="0">
                <a:latin typeface="MS Mincho" panose="02020609040205080304" pitchFamily="49" charset="-128"/>
                <a:ea typeface="MS Mincho" panose="02020609040205080304" pitchFamily="49" charset="-128"/>
              </a:rPr>
              <a:t>簡潔に話す。</a:t>
            </a:r>
            <a:endParaRPr lang="en-US" altLang="ja-JP" dirty="0" smtClean="0">
              <a:latin typeface="MS Mincho" panose="02020609040205080304" pitchFamily="49" charset="-128"/>
              <a:ea typeface="MS Mincho" panose="02020609040205080304" pitchFamily="49" charset="-128"/>
            </a:endParaRPr>
          </a:p>
          <a:p>
            <a:pPr marL="137160" indent="0">
              <a:buNone/>
            </a:pPr>
            <a:endParaRPr lang="en-US" altLang="zh-TW" dirty="0">
              <a:latin typeface="MS Mincho" panose="02020609040205080304" pitchFamily="49" charset="-128"/>
              <a:ea typeface="MS Mincho" panose="02020609040205080304" pitchFamily="49" charset="-128"/>
            </a:endParaRPr>
          </a:p>
          <a:p>
            <a:r>
              <a:rPr lang="ja-JP" altLang="en-US" dirty="0" smtClean="0">
                <a:latin typeface="MS Mincho" panose="02020609040205080304" pitchFamily="49" charset="-128"/>
                <a:ea typeface="MS Mincho" panose="02020609040205080304" pitchFamily="49" charset="-128"/>
              </a:rPr>
              <a:t>緊張しすぎる。</a:t>
            </a:r>
            <a:endParaRPr lang="en-US" altLang="ja-JP" dirty="0" smtClean="0">
              <a:latin typeface="MS Mincho" panose="02020609040205080304" pitchFamily="49" charset="-128"/>
              <a:ea typeface="MS Mincho" panose="02020609040205080304" pitchFamily="49" charset="-128"/>
            </a:endParaRPr>
          </a:p>
          <a:p>
            <a:endParaRPr lang="en-US" altLang="ja-JP" dirty="0">
              <a:latin typeface="MS Mincho" panose="02020609040205080304" pitchFamily="49" charset="-128"/>
              <a:ea typeface="MS Mincho" panose="02020609040205080304" pitchFamily="49" charset="-128"/>
            </a:endParaRPr>
          </a:p>
          <a:p>
            <a:r>
              <a:rPr lang="ja-JP" altLang="en-US" dirty="0" smtClean="0">
                <a:latin typeface="MS Mincho" panose="02020609040205080304" pitchFamily="49" charset="-128"/>
                <a:ea typeface="MS Mincho" panose="02020609040205080304" pitchFamily="49" charset="-128"/>
              </a:rPr>
              <a:t>会話能力を育てることを重視すべき。</a:t>
            </a:r>
            <a:endParaRPr lang="en-US" altLang="ja-JP" dirty="0" smtClean="0">
              <a:latin typeface="MS Mincho" panose="02020609040205080304" pitchFamily="49" charset="-128"/>
              <a:ea typeface="MS Mincho" panose="02020609040205080304" pitchFamily="49" charset="-12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鋒芒">
  <a:themeElements>
    <a:clrScheme name="鋒芒">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鋒芒">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鋒芒">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160</TotalTime>
  <Words>588</Words>
  <Application>Microsoft Office PowerPoint</Application>
  <PresentationFormat>如螢幕大小 (4:3)</PresentationFormat>
  <Paragraphs>33</Paragraphs>
  <Slides>19</Slides>
  <Notes>0</Notes>
  <HiddenSlides>0</HiddenSlides>
  <MMClips>0</MMClips>
  <ScaleCrop>false</ScaleCrop>
  <HeadingPairs>
    <vt:vector size="6" baseType="variant">
      <vt:variant>
        <vt:lpstr>使用字型</vt:lpstr>
      </vt:variant>
      <vt:variant>
        <vt:i4>10</vt:i4>
      </vt:variant>
      <vt:variant>
        <vt:lpstr>佈景主題</vt:lpstr>
      </vt:variant>
      <vt:variant>
        <vt:i4>1</vt:i4>
      </vt:variant>
      <vt:variant>
        <vt:lpstr>投影片標題</vt:lpstr>
      </vt:variant>
      <vt:variant>
        <vt:i4>19</vt:i4>
      </vt:variant>
    </vt:vector>
  </HeadingPairs>
  <TitlesOfParts>
    <vt:vector size="30" baseType="lpstr">
      <vt:lpstr>HG明朝B</vt:lpstr>
      <vt:lpstr>MS Mincho</vt:lpstr>
      <vt:lpstr>微軟正黑體</vt:lpstr>
      <vt:lpstr>新細明體</vt:lpstr>
      <vt:lpstr>Book Antiqua</vt:lpstr>
      <vt:lpstr>Calibri</vt:lpstr>
      <vt:lpstr>Lucida Sans</vt:lpstr>
      <vt:lpstr>Wingdings</vt:lpstr>
      <vt:lpstr>Wingdings 2</vt:lpstr>
      <vt:lpstr>Wingdings 3</vt:lpstr>
      <vt:lpstr>鋒芒</vt:lpstr>
      <vt:lpstr>第二回座談会のアンケート分析</vt:lpstr>
      <vt:lpstr>PowerPoint 簡報</vt:lpstr>
      <vt:lpstr>いつから日本語を勉強し始めますか</vt:lpstr>
      <vt:lpstr>いつから日本語を勉強し始めますか</vt:lpstr>
      <vt:lpstr>日本語の四大技能には何か一番易しいですか </vt:lpstr>
      <vt:lpstr>日本語の四大技能には何か一番易しいですか </vt:lpstr>
      <vt:lpstr>日本語の四大技能には何か一番難しいですか </vt:lpstr>
      <vt:lpstr>日本語の四大技能には何か一番難しいですか </vt:lpstr>
      <vt:lpstr>毎日授業以外で日本語学習にどのぐらい時間を割いていますか</vt:lpstr>
      <vt:lpstr>毎日授業以外で日本語学習にどのぐらい時間を割いていますか</vt:lpstr>
      <vt:lpstr>どうして日本語を勉強したいですか</vt:lpstr>
      <vt:lpstr>どうして日本語を勉強したいですか</vt:lpstr>
      <vt:lpstr>誰の解決方法が君にとって役に立つと思いますか</vt:lpstr>
      <vt:lpstr>誰の解決方法が君にとって役に立つと思いますか</vt:lpstr>
      <vt:lpstr>座談会内容についてどう思いますか</vt:lpstr>
      <vt:lpstr>座談会内容についてどう思いますか</vt:lpstr>
      <vt:lpstr>今回の話した方法について改善したほうがよいところはどこですか </vt:lpstr>
      <vt:lpstr>今回の話した方法について改善したほうがよいところはどこですか </vt:lpstr>
      <vt:lpstr>結論・感想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第二回座談会のアンケート分析</dc:title>
  <dc:creator>KK</dc:creator>
  <cp:lastModifiedBy>aa</cp:lastModifiedBy>
  <cp:revision>29</cp:revision>
  <dcterms:created xsi:type="dcterms:W3CDTF">2018-01-07T03:42:47Z</dcterms:created>
  <dcterms:modified xsi:type="dcterms:W3CDTF">2018-01-08T10:32:36Z</dcterms:modified>
</cp:coreProperties>
</file>