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7"/>
  </p:notesMasterIdLst>
  <p:sldIdLst>
    <p:sldId id="258" r:id="rId4"/>
    <p:sldId id="257" r:id="rId5"/>
    <p:sldId id="259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CA328-A283-4632-A6C8-69DA0E2016E2}" type="datetimeFigureOut">
              <a:rPr lang="zh-TW" altLang="en-US" smtClean="0"/>
              <a:t>2014/3/4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5AD694-8A97-49AA-9C11-43AE6ED8655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5163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投影片編號版面配置區 6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5988"/>
            <a:fld id="{5C70588C-A2F2-4944-B709-64B87930ABD5}" type="slidenum">
              <a:rPr lang="zh-TW" altLang="en-US">
                <a:solidFill>
                  <a:prstClr val="black"/>
                </a:solidFill>
              </a:rPr>
              <a:pPr defTabSz="915988"/>
              <a:t>1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378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kumimoji="0" lang="zh-TW" altLang="en-US" smtClean="0">
              <a:latin typeface="Arial" charset="0"/>
            </a:endParaRPr>
          </a:p>
        </p:txBody>
      </p:sp>
      <p:sp>
        <p:nvSpPr>
          <p:cNvPr id="37892" name="投影片編號版面配置區 3"/>
          <p:cNvSpPr txBox="1">
            <a:spLocks noGrp="1"/>
          </p:cNvSpPr>
          <p:nvPr/>
        </p:nvSpPr>
        <p:spPr bwMode="auto">
          <a:xfrm>
            <a:off x="3884815" y="8685413"/>
            <a:ext cx="2971587" cy="45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6" rIns="91431" bIns="45716" anchor="b"/>
          <a:lstStyle/>
          <a:p>
            <a:pPr algn="r" defTabSz="912813" fontAlgn="base">
              <a:spcBef>
                <a:spcPct val="0"/>
              </a:spcBef>
              <a:spcAft>
                <a:spcPct val="0"/>
              </a:spcAft>
            </a:pPr>
            <a:fld id="{E4987B9D-D9A9-47F8-A5B5-B422DB4F4D48}" type="slidenum">
              <a:rPr kumimoji="1" lang="en-US" altLang="zh-TW" sz="1200">
                <a:solidFill>
                  <a:prstClr val="black"/>
                </a:solidFill>
                <a:latin typeface="Arial" charset="0"/>
              </a:rPr>
              <a:pPr algn="r" defTabSz="912813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kumimoji="1" lang="en-US" altLang="zh-TW" sz="1200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TW" altLang="en-US" smtClean="0"/>
              <a:t>特招登記分發先，第二次免試入學後</a:t>
            </a:r>
          </a:p>
        </p:txBody>
      </p:sp>
      <p:sp>
        <p:nvSpPr>
          <p:cNvPr id="39939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901563E-DC30-4467-B151-D69082BDC043}" type="slidenum">
              <a:rPr lang="zh-TW" altLang="en-US">
                <a:solidFill>
                  <a:prstClr val="black"/>
                </a:solidFill>
              </a:rPr>
              <a:pPr/>
              <a:t>3</a:t>
            </a:fld>
            <a:endParaRPr lang="en-US" altLang="zh-TW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>
            <a:lvl1pPr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DB5A166-2960-49C4-8F6B-29BC5FE2AC54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600" dirty="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2586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Tx/>
              <a:buBlip>
                <a:blip r:embed="rId2"/>
              </a:buBlip>
              <a:defRPr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buFontTx/>
              <a:buBlip>
                <a:blip r:embed="rId3"/>
              </a:buBlip>
              <a:defRPr>
                <a:latin typeface="標楷體" pitchFamily="65" charset="-120"/>
                <a:ea typeface="標楷體" pitchFamily="65" charset="-120"/>
              </a:defRPr>
            </a:lvl2pPr>
            <a:lvl3pPr>
              <a:defRPr>
                <a:latin typeface="標楷體" pitchFamily="65" charset="-120"/>
                <a:ea typeface="標楷體" pitchFamily="65" charset="-120"/>
              </a:defRPr>
            </a:lvl3pPr>
            <a:lvl4pPr>
              <a:defRPr>
                <a:latin typeface="標楷體" pitchFamily="65" charset="-120"/>
                <a:ea typeface="標楷體" pitchFamily="65" charset="-120"/>
              </a:defRPr>
            </a:lvl4pPr>
            <a:lvl5pPr>
              <a:defRPr>
                <a:latin typeface="標楷體" pitchFamily="65" charset="-120"/>
                <a:ea typeface="標楷體" pitchFamily="65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D000224-F478-4BED-8D46-D25579889136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01051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DE51F-A22D-4DE8-9FAC-3BCD6718C40D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F95A7-74DB-41A1-B342-734EDB4CA2B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8185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80FFC-7941-44D7-B952-42EDF9BC2239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7D07A-FC1F-4445-A6E2-A123D7B8421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5447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ED8AD-4B1F-459B-97CE-4E8151DB06DA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FC369-3C39-4FEB-A7EB-68371AF1835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6968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ADCA9-3F48-405C-9931-4BDA7FE06798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B2FAC-0F40-470E-BE39-C4782C91A0D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8000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E44B7-7D64-4F30-9A40-708616964FA0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5AFE8-5EB6-434F-BACD-A47963A261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8399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42649-3A6B-4DF4-93B8-58A0A944A2F1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25826-D3AD-46F3-9612-AEDA42E3F5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4251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B4FD0-BEDD-4291-B17F-7F8A0ADA7772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05872-52FF-45BD-92EC-942AD7E4522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9278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A752C-3E62-4C4F-BC10-288878F20E16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158CD-998F-4EC2-9741-B3051DA4A7C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8913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307C4-0978-4D4A-A8D5-8588A68B96C2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A7486-668A-46B4-A882-11CB9F72B75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08478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>
            <a:lvl1pPr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DB5A166-2960-49C4-8F6B-29BC5FE2AC54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600" dirty="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366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Tx/>
              <a:buBlip>
                <a:blip r:embed="rId2"/>
              </a:buBlip>
              <a:defRPr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buFontTx/>
              <a:buBlip>
                <a:blip r:embed="rId3"/>
              </a:buBlip>
              <a:defRPr>
                <a:latin typeface="標楷體" pitchFamily="65" charset="-120"/>
                <a:ea typeface="標楷體" pitchFamily="65" charset="-120"/>
              </a:defRPr>
            </a:lvl2pPr>
            <a:lvl3pPr>
              <a:defRPr>
                <a:latin typeface="標楷體" pitchFamily="65" charset="-120"/>
                <a:ea typeface="標楷體" pitchFamily="65" charset="-120"/>
              </a:defRPr>
            </a:lvl3pPr>
            <a:lvl4pPr>
              <a:defRPr>
                <a:latin typeface="標楷體" pitchFamily="65" charset="-120"/>
                <a:ea typeface="標楷體" pitchFamily="65" charset="-120"/>
              </a:defRPr>
            </a:lvl4pPr>
            <a:lvl5pPr>
              <a:defRPr>
                <a:latin typeface="標楷體" pitchFamily="65" charset="-120"/>
                <a:ea typeface="標楷體" pitchFamily="65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D000224-F478-4BED-8D46-D25579889136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765554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DE51F-A22D-4DE8-9FAC-3BCD6718C40D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F95A7-74DB-41A1-B342-734EDB4CA2B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83193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80FFC-7941-44D7-B952-42EDF9BC2239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7D07A-FC1F-4445-A6E2-A123D7B8421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02366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ED8AD-4B1F-459B-97CE-4E8151DB06DA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FC369-3C39-4FEB-A7EB-68371AF1835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3689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ADCA9-3F48-405C-9931-4BDA7FE06798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B2FAC-0F40-470E-BE39-C4782C91A0D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04697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E44B7-7D64-4F30-9A40-708616964FA0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5AFE8-5EB6-434F-BACD-A47963A261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21330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42649-3A6B-4DF4-93B8-58A0A944A2F1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25826-D3AD-46F3-9612-AEDA42E3F5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5451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B4FD0-BEDD-4291-B17F-7F8A0ADA7772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05872-52FF-45BD-92EC-942AD7E4522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70653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A752C-3E62-4C4F-BC10-288878F20E16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158CD-998F-4EC2-9741-B3051DA4A7C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70928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307C4-0978-4D4A-A8D5-8588A68B96C2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A7486-668A-46B4-A882-11CB9F72B75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18772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>
            <a:lvl1pPr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DB5A166-2960-49C4-8F6B-29BC5FE2AC54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600" dirty="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8473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Tx/>
              <a:buBlip>
                <a:blip r:embed="rId2"/>
              </a:buBlip>
              <a:defRPr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buFontTx/>
              <a:buBlip>
                <a:blip r:embed="rId3"/>
              </a:buBlip>
              <a:defRPr>
                <a:latin typeface="標楷體" pitchFamily="65" charset="-120"/>
                <a:ea typeface="標楷體" pitchFamily="65" charset="-120"/>
              </a:defRPr>
            </a:lvl2pPr>
            <a:lvl3pPr>
              <a:defRPr>
                <a:latin typeface="標楷體" pitchFamily="65" charset="-120"/>
                <a:ea typeface="標楷體" pitchFamily="65" charset="-120"/>
              </a:defRPr>
            </a:lvl3pPr>
            <a:lvl4pPr>
              <a:defRPr>
                <a:latin typeface="標楷體" pitchFamily="65" charset="-120"/>
                <a:ea typeface="標楷體" pitchFamily="65" charset="-120"/>
              </a:defRPr>
            </a:lvl4pPr>
            <a:lvl5pPr>
              <a:defRPr>
                <a:latin typeface="標楷體" pitchFamily="65" charset="-120"/>
                <a:ea typeface="標楷體" pitchFamily="65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D000224-F478-4BED-8D46-D25579889136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72100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DE51F-A22D-4DE8-9FAC-3BCD6718C40D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F95A7-74DB-41A1-B342-734EDB4CA2B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24711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80FFC-7941-44D7-B952-42EDF9BC2239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7D07A-FC1F-4445-A6E2-A123D7B8421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46701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ED8AD-4B1F-459B-97CE-4E8151DB06DA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FC369-3C39-4FEB-A7EB-68371AF1835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67532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ADCA9-3F48-405C-9931-4BDA7FE06798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B2FAC-0F40-470E-BE39-C4782C91A0D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01632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E44B7-7D64-4F30-9A40-708616964FA0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5AFE8-5EB6-434F-BACD-A47963A261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5688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42649-3A6B-4DF4-93B8-58A0A944A2F1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25826-D3AD-46F3-9612-AEDA42E3F5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1440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B4FD0-BEDD-4291-B17F-7F8A0ADA7772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05872-52FF-45BD-92EC-942AD7E4522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15536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A752C-3E62-4C4F-BC10-288878F20E16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158CD-998F-4EC2-9741-B3051DA4A7C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34941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307C4-0978-4D4A-A8D5-8588A68B96C2}" type="datetime1">
              <a:rPr lang="zh-TW" altLang="en-US"/>
              <a:pPr>
                <a:defRPr/>
              </a:pPr>
              <a:t>2014/3/4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A7486-668A-46B4-A882-11CB9F72B75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1732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ea typeface="新細明體" charset="0"/>
                <a:cs typeface="新細明體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DC466F-FDCC-40BD-BAB2-3868440FB78D}" type="datetime1">
              <a:rPr kumimoji="1" lang="zh-TW" altLang="en-US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2014/3/4</a:t>
            </a:fld>
            <a:endParaRPr kumimoji="1" lang="zh-TW" altLang="en-US">
              <a:latin typeface="Arial" charset="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ea typeface="新細明體" charset="0"/>
                <a:cs typeface="新細明體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18D256-59C9-40EB-A4DC-B4C104941560}" type="slidenum">
              <a:rPr kumimoji="1" lang="zh-TW" altLang="en-US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zh-TW" altLang="en-US">
              <a:latin typeface="Arial" charset="0"/>
            </a:endParaRPr>
          </a:p>
        </p:txBody>
      </p:sp>
      <p:pic>
        <p:nvPicPr>
          <p:cNvPr id="1031" name="圖片 6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5"/>
          <p:cNvSpPr txBox="1">
            <a:spLocks/>
          </p:cNvSpPr>
          <p:nvPr userDrawn="1"/>
        </p:nvSpPr>
        <p:spPr>
          <a:xfrm>
            <a:off x="6875463" y="6461125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5pPr>
            <a:lvl6pPr marL="22860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6pPr>
            <a:lvl7pPr marL="27432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7pPr>
            <a:lvl8pPr marL="32004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8pPr>
            <a:lvl9pPr marL="36576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9pPr>
          </a:lstStyle>
          <a:p>
            <a:pPr algn="r">
              <a:defRPr/>
            </a:pPr>
            <a:fld id="{5BA05514-4476-4FBF-9159-AE1F406FA543}" type="slidenum">
              <a:rPr lang="zh-TW" altLang="en-US" smtClean="0">
                <a:solidFill>
                  <a:prstClr val="black"/>
                </a:solidFill>
              </a:rPr>
              <a:pPr algn="r">
                <a:defRPr/>
              </a:pPr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224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新細明體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新細明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ea typeface="新細明體" charset="0"/>
                <a:cs typeface="新細明體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DC466F-FDCC-40BD-BAB2-3868440FB78D}" type="datetime1">
              <a:rPr kumimoji="1" lang="zh-TW" altLang="en-US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2014/3/4</a:t>
            </a:fld>
            <a:endParaRPr kumimoji="1" lang="zh-TW" altLang="en-US">
              <a:latin typeface="Arial" charset="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ea typeface="新細明體" charset="0"/>
                <a:cs typeface="新細明體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18D256-59C9-40EB-A4DC-B4C104941560}" type="slidenum">
              <a:rPr kumimoji="1" lang="zh-TW" altLang="en-US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zh-TW" altLang="en-US">
              <a:latin typeface="Arial" charset="0"/>
            </a:endParaRPr>
          </a:p>
        </p:txBody>
      </p:sp>
      <p:pic>
        <p:nvPicPr>
          <p:cNvPr id="1031" name="圖片 6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5"/>
          <p:cNvSpPr txBox="1">
            <a:spLocks/>
          </p:cNvSpPr>
          <p:nvPr userDrawn="1"/>
        </p:nvSpPr>
        <p:spPr>
          <a:xfrm>
            <a:off x="6875463" y="6461125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5pPr>
            <a:lvl6pPr marL="22860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6pPr>
            <a:lvl7pPr marL="27432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7pPr>
            <a:lvl8pPr marL="32004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8pPr>
            <a:lvl9pPr marL="36576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9pPr>
          </a:lstStyle>
          <a:p>
            <a:pPr algn="r">
              <a:defRPr/>
            </a:pPr>
            <a:fld id="{5BA05514-4476-4FBF-9159-AE1F406FA543}" type="slidenum">
              <a:rPr lang="zh-TW" altLang="en-US" smtClean="0">
                <a:solidFill>
                  <a:prstClr val="black"/>
                </a:solidFill>
              </a:rPr>
              <a:pPr algn="r">
                <a:defRPr/>
              </a:pPr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384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新細明體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新細明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ea typeface="新細明體" charset="0"/>
                <a:cs typeface="新細明體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DC466F-FDCC-40BD-BAB2-3868440FB78D}" type="datetime1">
              <a:rPr kumimoji="1" lang="zh-TW" altLang="en-US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2014/3/4</a:t>
            </a:fld>
            <a:endParaRPr kumimoji="1" lang="zh-TW" altLang="en-US">
              <a:latin typeface="Arial" charset="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ea typeface="新細明體" charset="0"/>
                <a:cs typeface="新細明體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18D256-59C9-40EB-A4DC-B4C104941560}" type="slidenum">
              <a:rPr kumimoji="1" lang="zh-TW" altLang="en-US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zh-TW" altLang="en-US">
              <a:latin typeface="Arial" charset="0"/>
            </a:endParaRPr>
          </a:p>
        </p:txBody>
      </p:sp>
      <p:pic>
        <p:nvPicPr>
          <p:cNvPr id="1031" name="圖片 6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5"/>
          <p:cNvSpPr txBox="1">
            <a:spLocks/>
          </p:cNvSpPr>
          <p:nvPr userDrawn="1"/>
        </p:nvSpPr>
        <p:spPr>
          <a:xfrm>
            <a:off x="6875463" y="6461125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5pPr>
            <a:lvl6pPr marL="22860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6pPr>
            <a:lvl7pPr marL="27432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7pPr>
            <a:lvl8pPr marL="32004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8pPr>
            <a:lvl9pPr marL="3657600" algn="l" defTabSz="4572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9pPr>
          </a:lstStyle>
          <a:p>
            <a:pPr algn="r">
              <a:defRPr/>
            </a:pPr>
            <a:fld id="{5BA05514-4476-4FBF-9159-AE1F406FA543}" type="slidenum">
              <a:rPr lang="zh-TW" altLang="en-US" smtClean="0">
                <a:solidFill>
                  <a:prstClr val="black"/>
                </a:solidFill>
              </a:rPr>
              <a:pPr algn="r">
                <a:defRPr/>
              </a:pPr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872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新細明體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新細明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package" Target="../embeddings/Microsoft_Word_Document1.docx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群組 17417"/>
          <p:cNvGrpSpPr>
            <a:grpSpLocks/>
          </p:cNvGrpSpPr>
          <p:nvPr/>
        </p:nvGrpSpPr>
        <p:grpSpPr bwMode="auto">
          <a:xfrm>
            <a:off x="179388" y="2584450"/>
            <a:ext cx="8766175" cy="4157663"/>
            <a:chOff x="148487" y="2212823"/>
            <a:chExt cx="8766353" cy="4410562"/>
          </a:xfrm>
        </p:grpSpPr>
        <p:sp>
          <p:nvSpPr>
            <p:cNvPr id="3" name="圓角矩形 2"/>
            <p:cNvSpPr/>
            <p:nvPr/>
          </p:nvSpPr>
          <p:spPr>
            <a:xfrm>
              <a:off x="350103" y="2212823"/>
              <a:ext cx="5761155" cy="720779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TW" altLang="en-US" sz="2800" b="1" dirty="0">
                  <a:solidFill>
                    <a:prstClr val="black"/>
                  </a:solidFill>
                  <a:latin typeface="標楷體"/>
                  <a:ea typeface="標楷體"/>
                </a:rPr>
                <a:t>◎</a:t>
              </a:r>
              <a:r>
                <a:rPr kumimoji="1" lang="en-US" altLang="zh-TW" sz="2800" b="1" dirty="0">
                  <a:solidFill>
                    <a:prstClr val="black"/>
                  </a:solidFill>
                  <a:latin typeface="標楷體"/>
                  <a:ea typeface="標楷體"/>
                </a:rPr>
                <a:t>103</a:t>
              </a:r>
              <a:r>
                <a:rPr kumimoji="1" lang="zh-TW" altLang="en-US" sz="2800" b="1" dirty="0">
                  <a:solidFill>
                    <a:prstClr val="black"/>
                  </a:solidFill>
                  <a:latin typeface="標楷體"/>
                  <a:ea typeface="標楷體"/>
                </a:rPr>
                <a:t>學年度入學方式示意圖</a:t>
              </a:r>
              <a:endParaRPr kumimoji="1" lang="zh-TW" altLang="en-US" sz="2800" b="1" dirty="0">
                <a:solidFill>
                  <a:prstClr val="black"/>
                </a:solidFill>
              </a:endParaRPr>
            </a:p>
          </p:txBody>
        </p:sp>
        <p:grpSp>
          <p:nvGrpSpPr>
            <p:cNvPr id="36873" name="群組 17416"/>
            <p:cNvGrpSpPr>
              <a:grpSpLocks/>
            </p:cNvGrpSpPr>
            <p:nvPr/>
          </p:nvGrpSpPr>
          <p:grpSpPr bwMode="auto">
            <a:xfrm>
              <a:off x="148487" y="2879706"/>
              <a:ext cx="8766353" cy="3743679"/>
              <a:chOff x="42754" y="2970305"/>
              <a:chExt cx="8766353" cy="3743679"/>
            </a:xfrm>
          </p:grpSpPr>
          <p:cxnSp>
            <p:nvCxnSpPr>
              <p:cNvPr id="26" name="直線單箭頭接點 25"/>
              <p:cNvCxnSpPr/>
              <p:nvPr/>
            </p:nvCxnSpPr>
            <p:spPr>
              <a:xfrm>
                <a:off x="42754" y="6062251"/>
                <a:ext cx="1692309" cy="0"/>
              </a:xfrm>
              <a:prstGeom prst="straightConnector1">
                <a:avLst/>
              </a:prstGeom>
              <a:ln w="19050">
                <a:solidFill>
                  <a:srgbClr val="000099"/>
                </a:solidFill>
                <a:prstDash val="dash"/>
                <a:tailEnd type="triangle" w="lg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6875" name="群組 28"/>
              <p:cNvGrpSpPr>
                <a:grpSpLocks/>
              </p:cNvGrpSpPr>
              <p:nvPr/>
            </p:nvGrpSpPr>
            <p:grpSpPr bwMode="auto">
              <a:xfrm>
                <a:off x="42754" y="2970305"/>
                <a:ext cx="8766353" cy="3743679"/>
                <a:chOff x="179513" y="2997689"/>
                <a:chExt cx="8766353" cy="3743679"/>
              </a:xfrm>
            </p:grpSpPr>
            <p:sp>
              <p:nvSpPr>
                <p:cNvPr id="7" name="圓角矩形 6"/>
                <p:cNvSpPr/>
                <p:nvPr/>
              </p:nvSpPr>
              <p:spPr>
                <a:xfrm>
                  <a:off x="2005175" y="3142525"/>
                  <a:ext cx="6364416" cy="542268"/>
                </a:xfrm>
                <a:prstGeom prst="round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kumimoji="1" lang="zh-TW" altLang="en-US" sz="2800" b="1" dirty="0">
                      <a:solidFill>
                        <a:srgbClr val="000099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標楷體"/>
                      <a:ea typeface="標楷體"/>
                    </a:rPr>
                    <a:t>高中、高職、五專多元入學管道</a:t>
                  </a:r>
                  <a:endParaRPr kumimoji="1" lang="zh-TW" altLang="en-US" sz="2800" b="1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8" name="圓角矩形 7"/>
                <p:cNvSpPr/>
                <p:nvPr/>
              </p:nvSpPr>
              <p:spPr>
                <a:xfrm>
                  <a:off x="1908335" y="3790890"/>
                  <a:ext cx="1258914" cy="934654"/>
                </a:xfrm>
                <a:prstGeom prst="roundRect">
                  <a:avLst/>
                </a:prstGeom>
                <a:solidFill>
                  <a:srgbClr val="FFD9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kumimoji="1" lang="zh-TW" altLang="en-US" sz="2800" b="1" dirty="0">
                      <a:solidFill>
                        <a:prstClr val="black"/>
                      </a:solidFill>
                      <a:latin typeface="標楷體" pitchFamily="65" charset="-120"/>
                      <a:ea typeface="標楷體" pitchFamily="65" charset="-120"/>
                    </a:rPr>
                    <a:t>免試</a:t>
                  </a:r>
                  <a:r>
                    <a:rPr kumimoji="1" lang="en-US" altLang="zh-TW" sz="2800" b="1" dirty="0">
                      <a:solidFill>
                        <a:prstClr val="black"/>
                      </a:solidFill>
                      <a:latin typeface="標楷體" pitchFamily="65" charset="-120"/>
                      <a:ea typeface="標楷體" pitchFamily="65" charset="-120"/>
                    </a:rPr>
                    <a:t/>
                  </a:r>
                  <a:br>
                    <a:rPr kumimoji="1" lang="en-US" altLang="zh-TW" sz="2800" b="1" dirty="0">
                      <a:solidFill>
                        <a:prstClr val="black"/>
                      </a:solidFill>
                      <a:latin typeface="標楷體" pitchFamily="65" charset="-120"/>
                      <a:ea typeface="標楷體" pitchFamily="65" charset="-120"/>
                    </a:rPr>
                  </a:br>
                  <a:r>
                    <a:rPr kumimoji="1" lang="zh-TW" altLang="en-US" sz="2800" b="1" dirty="0">
                      <a:solidFill>
                        <a:prstClr val="black"/>
                      </a:solidFill>
                      <a:latin typeface="標楷體" pitchFamily="65" charset="-120"/>
                      <a:ea typeface="標楷體" pitchFamily="65" charset="-120"/>
                    </a:rPr>
                    <a:t>入學</a:t>
                  </a:r>
                </a:p>
              </p:txBody>
            </p:sp>
            <p:sp>
              <p:nvSpPr>
                <p:cNvPr id="9" name="圓角矩形 8"/>
                <p:cNvSpPr/>
                <p:nvPr/>
              </p:nvSpPr>
              <p:spPr>
                <a:xfrm>
                  <a:off x="3233925" y="3819518"/>
                  <a:ext cx="1873288" cy="934656"/>
                </a:xfrm>
                <a:prstGeom prst="roundRect">
                  <a:avLst/>
                </a:prstGeom>
                <a:solidFill>
                  <a:srgbClr val="DDFF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kumimoji="1" lang="zh-TW" altLang="en-US" sz="2800" b="1" dirty="0">
                      <a:solidFill>
                        <a:prstClr val="black"/>
                      </a:solidFill>
                      <a:latin typeface="標楷體" charset="0"/>
                      <a:ea typeface="標楷體" charset="0"/>
                      <a:cs typeface="標楷體" charset="0"/>
                    </a:rPr>
                    <a:t>申請入學</a:t>
                  </a:r>
                  <a:endParaRPr kumimoji="1" lang="en-US" altLang="zh-TW" sz="2800" b="1" dirty="0">
                    <a:solidFill>
                      <a:prstClr val="black"/>
                    </a:solidFill>
                    <a:latin typeface="標楷體" charset="0"/>
                    <a:ea typeface="標楷體" charset="0"/>
                    <a:cs typeface="標楷體" charset="0"/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kumimoji="1" lang="en-US" altLang="zh-TW" sz="1600" b="1" dirty="0">
                      <a:solidFill>
                        <a:prstClr val="black"/>
                      </a:solidFill>
                      <a:latin typeface="標楷體" charset="0"/>
                      <a:ea typeface="標楷體" charset="0"/>
                      <a:cs typeface="標楷體" charset="0"/>
                    </a:rPr>
                    <a:t>(</a:t>
                  </a:r>
                  <a:r>
                    <a:rPr kumimoji="1" lang="zh-TW" altLang="en-US" sz="1600" b="1" dirty="0">
                      <a:solidFill>
                        <a:prstClr val="black"/>
                      </a:solidFill>
                      <a:latin typeface="標楷體" charset="0"/>
                      <a:ea typeface="標楷體" charset="0"/>
                      <a:cs typeface="標楷體" charset="0"/>
                    </a:rPr>
                    <a:t>五專申請抽籤</a:t>
                  </a:r>
                  <a:r>
                    <a:rPr kumimoji="1" lang="en-US" altLang="zh-TW" sz="1600" b="1" dirty="0">
                      <a:solidFill>
                        <a:prstClr val="black"/>
                      </a:solidFill>
                      <a:latin typeface="標楷體" charset="0"/>
                      <a:ea typeface="標楷體" charset="0"/>
                      <a:cs typeface="標楷體" charset="0"/>
                    </a:rPr>
                    <a:t>)</a:t>
                  </a:r>
                  <a:endParaRPr kumimoji="1" lang="zh-TW" altLang="en-US" sz="1600" b="1" dirty="0">
                    <a:solidFill>
                      <a:prstClr val="black"/>
                    </a:solidFill>
                    <a:latin typeface="標楷體" charset="0"/>
                    <a:ea typeface="標楷體" charset="0"/>
                    <a:cs typeface="標楷體" charset="0"/>
                  </a:endParaRPr>
                </a:p>
              </p:txBody>
            </p:sp>
            <p:sp>
              <p:nvSpPr>
                <p:cNvPr id="11" name="圓角矩形 10"/>
                <p:cNvSpPr/>
                <p:nvPr/>
              </p:nvSpPr>
              <p:spPr>
                <a:xfrm>
                  <a:off x="5186590" y="3829622"/>
                  <a:ext cx="1225575" cy="934656"/>
                </a:xfrm>
                <a:prstGeom prst="roundRect">
                  <a:avLst/>
                </a:prstGeom>
                <a:solidFill>
                  <a:srgbClr val="E1FF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kumimoji="1" lang="zh-TW" altLang="en-US" sz="2800" b="1" dirty="0">
                      <a:solidFill>
                        <a:prstClr val="black"/>
                      </a:solidFill>
                      <a:latin typeface="標楷體" pitchFamily="65" charset="-120"/>
                      <a:ea typeface="標楷體" pitchFamily="65" charset="-120"/>
                    </a:rPr>
                    <a:t>甄選入學</a:t>
                  </a:r>
                  <a:endParaRPr kumimoji="1" lang="en-US" altLang="zh-TW" sz="2800" b="1" dirty="0">
                    <a:solidFill>
                      <a:prstClr val="black"/>
                    </a:solidFill>
                    <a:latin typeface="標楷體" pitchFamily="65" charset="-120"/>
                    <a:ea typeface="標楷體" pitchFamily="65" charset="-120"/>
                  </a:endParaRPr>
                </a:p>
              </p:txBody>
            </p:sp>
            <p:sp>
              <p:nvSpPr>
                <p:cNvPr id="12" name="圓角矩形 11"/>
                <p:cNvSpPr/>
                <p:nvPr/>
              </p:nvSpPr>
              <p:spPr>
                <a:xfrm>
                  <a:off x="6504241" y="3829622"/>
                  <a:ext cx="2305097" cy="934656"/>
                </a:xfrm>
                <a:prstGeom prst="roundRect">
                  <a:avLst/>
                </a:prstGeom>
                <a:solidFill>
                  <a:srgbClr val="E1FF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kumimoji="1" lang="zh-TW" altLang="en-US" sz="2800" b="1" dirty="0">
                      <a:solidFill>
                        <a:prstClr val="black"/>
                      </a:solidFill>
                      <a:latin typeface="標楷體" pitchFamily="65" charset="-120"/>
                      <a:ea typeface="標楷體" pitchFamily="65" charset="-120"/>
                    </a:rPr>
                    <a:t>登記分發</a:t>
                  </a:r>
                  <a:r>
                    <a:rPr kumimoji="1" lang="en-US" altLang="zh-TW" sz="2800" b="1" dirty="0">
                      <a:solidFill>
                        <a:prstClr val="black"/>
                      </a:solidFill>
                      <a:latin typeface="標楷體" pitchFamily="65" charset="-120"/>
                      <a:ea typeface="標楷體" pitchFamily="65" charset="-120"/>
                    </a:rPr>
                    <a:t/>
                  </a:r>
                  <a:br>
                    <a:rPr kumimoji="1" lang="en-US" altLang="zh-TW" sz="2800" b="1" dirty="0">
                      <a:solidFill>
                        <a:prstClr val="black"/>
                      </a:solidFill>
                      <a:latin typeface="標楷體" pitchFamily="65" charset="-120"/>
                      <a:ea typeface="標楷體" pitchFamily="65" charset="-120"/>
                    </a:rPr>
                  </a:br>
                  <a:r>
                    <a:rPr kumimoji="1" lang="zh-TW" altLang="en-US" sz="2800" b="1" dirty="0">
                      <a:solidFill>
                        <a:prstClr val="black"/>
                      </a:solidFill>
                      <a:latin typeface="標楷體" pitchFamily="65" charset="-120"/>
                      <a:ea typeface="標楷體" pitchFamily="65" charset="-120"/>
                    </a:rPr>
                    <a:t>入學</a:t>
                  </a:r>
                  <a:endParaRPr kumimoji="1" lang="en-US" altLang="zh-TW" sz="2800" b="1" dirty="0">
                    <a:solidFill>
                      <a:prstClr val="black"/>
                    </a:solidFill>
                    <a:latin typeface="標楷體" pitchFamily="65" charset="-120"/>
                    <a:ea typeface="標楷體" pitchFamily="65" charset="-120"/>
                  </a:endParaRPr>
                </a:p>
              </p:txBody>
            </p:sp>
            <p:sp>
              <p:nvSpPr>
                <p:cNvPr id="15" name="圓角矩形 14"/>
                <p:cNvSpPr/>
                <p:nvPr/>
              </p:nvSpPr>
              <p:spPr>
                <a:xfrm>
                  <a:off x="598622" y="3790890"/>
                  <a:ext cx="1117623" cy="719094"/>
                </a:xfrm>
                <a:prstGeom prst="round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kumimoji="1" lang="zh-TW" altLang="en-US" sz="2800" b="1" dirty="0">
                      <a:solidFill>
                        <a:srgbClr val="000099"/>
                      </a:solidFill>
                      <a:latin typeface="標楷體" pitchFamily="65" charset="-120"/>
                      <a:ea typeface="標楷體" pitchFamily="65" charset="-120"/>
                    </a:rPr>
                    <a:t>現行</a:t>
                  </a:r>
                </a:p>
              </p:txBody>
            </p:sp>
            <p:sp>
              <p:nvSpPr>
                <p:cNvPr id="16" name="圓角矩形 15"/>
                <p:cNvSpPr/>
                <p:nvPr/>
              </p:nvSpPr>
              <p:spPr>
                <a:xfrm>
                  <a:off x="1908335" y="4966366"/>
                  <a:ext cx="4600668" cy="1583019"/>
                </a:xfrm>
                <a:prstGeom prst="roundRect">
                  <a:avLst/>
                </a:prstGeom>
                <a:solidFill>
                  <a:srgbClr val="FFE1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kumimoji="1" lang="zh-TW" altLang="en-US" sz="2800" b="1" dirty="0">
                      <a:solidFill>
                        <a:srgbClr val="FF0000"/>
                      </a:solidFill>
                      <a:latin typeface="標楷體" charset="0"/>
                      <a:ea typeface="標楷體" charset="0"/>
                      <a:cs typeface="標楷體" charset="0"/>
                    </a:rPr>
                    <a:t>免試入學</a:t>
                  </a:r>
                  <a:r>
                    <a:rPr kumimoji="1" lang="en-US" altLang="zh-TW" sz="2800" b="1" dirty="0">
                      <a:solidFill>
                        <a:srgbClr val="FF0000"/>
                      </a:solidFill>
                      <a:latin typeface="標楷體" charset="0"/>
                      <a:ea typeface="標楷體" charset="0"/>
                      <a:cs typeface="標楷體" charset="0"/>
                    </a:rPr>
                    <a:t>(75%</a:t>
                  </a:r>
                  <a:r>
                    <a:rPr kumimoji="1" lang="zh-TW" altLang="en-US" sz="2800" b="1" dirty="0">
                      <a:solidFill>
                        <a:srgbClr val="FF0000"/>
                      </a:solidFill>
                      <a:latin typeface="標楷體" charset="0"/>
                      <a:ea typeface="標楷體" charset="0"/>
                      <a:cs typeface="標楷體" charset="0"/>
                    </a:rPr>
                    <a:t>以上</a:t>
                  </a:r>
                  <a:r>
                    <a:rPr kumimoji="1" lang="en-US" altLang="zh-TW" sz="2800" b="1" dirty="0">
                      <a:solidFill>
                        <a:srgbClr val="FF0000"/>
                      </a:solidFill>
                      <a:latin typeface="標楷體" charset="0"/>
                      <a:ea typeface="標楷體" charset="0"/>
                      <a:cs typeface="標楷體" charset="0"/>
                    </a:rPr>
                    <a:t>)</a:t>
                  </a:r>
                  <a:endParaRPr kumimoji="1" lang="zh-TW" altLang="en-US" sz="2800" b="1" dirty="0">
                    <a:solidFill>
                      <a:srgbClr val="FF0000"/>
                    </a:solidFill>
                    <a:latin typeface="標楷體" charset="0"/>
                    <a:ea typeface="標楷體" charset="0"/>
                    <a:cs typeface="標楷體" charset="0"/>
                  </a:endParaRPr>
                </a:p>
              </p:txBody>
            </p:sp>
            <p:sp>
              <p:nvSpPr>
                <p:cNvPr id="17" name="圓角矩形 16"/>
                <p:cNvSpPr/>
                <p:nvPr/>
              </p:nvSpPr>
              <p:spPr>
                <a:xfrm>
                  <a:off x="6562980" y="4843428"/>
                  <a:ext cx="2306685" cy="1682379"/>
                </a:xfrm>
                <a:prstGeom prst="roundRect">
                  <a:avLst/>
                </a:prstGeom>
                <a:solidFill>
                  <a:srgbClr val="E1FF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en-US" altLang="zh-TW" sz="2000" b="1" dirty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endParaRPr>
                </a:p>
              </p:txBody>
            </p:sp>
            <p:sp>
              <p:nvSpPr>
                <p:cNvPr id="18" name="圓角矩形 17"/>
                <p:cNvSpPr/>
                <p:nvPr/>
              </p:nvSpPr>
              <p:spPr>
                <a:xfrm>
                  <a:off x="6593143" y="5660200"/>
                  <a:ext cx="1012846" cy="890869"/>
                </a:xfrm>
                <a:prstGeom prst="round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kumimoji="1" lang="zh-TW" altLang="en-US" sz="2400" b="1" u="sng" dirty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標楷體" pitchFamily="65" charset="-120"/>
                      <a:ea typeface="標楷體" pitchFamily="65" charset="-120"/>
                    </a:rPr>
                    <a:t>甄選</a:t>
                  </a:r>
                  <a:r>
                    <a:rPr kumimoji="1" lang="zh-TW" altLang="en-US" sz="2400" b="1" dirty="0">
                      <a:solidFill>
                        <a:srgbClr val="000099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標楷體" pitchFamily="65" charset="-120"/>
                      <a:ea typeface="標楷體" pitchFamily="65" charset="-120"/>
                    </a:rPr>
                    <a:t>入學</a:t>
                  </a:r>
                  <a:endParaRPr kumimoji="1" lang="en-US" altLang="zh-TW" sz="2400" b="1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</a:endParaRPr>
                </a:p>
              </p:txBody>
            </p:sp>
            <p:sp>
              <p:nvSpPr>
                <p:cNvPr id="19" name="圓角矩形 18"/>
                <p:cNvSpPr/>
                <p:nvPr/>
              </p:nvSpPr>
              <p:spPr>
                <a:xfrm>
                  <a:off x="7398022" y="5660200"/>
                  <a:ext cx="1547844" cy="890869"/>
                </a:xfrm>
                <a:prstGeom prst="round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lnSpc>
                      <a:spcPts val="2800"/>
                    </a:lnSpc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kumimoji="1" lang="zh-TW" altLang="en-US" sz="2400" b="1" u="sng" dirty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標楷體" pitchFamily="65" charset="-120"/>
                      <a:ea typeface="標楷體" pitchFamily="65" charset="-120"/>
                    </a:rPr>
                    <a:t>考試分發</a:t>
                  </a:r>
                  <a:r>
                    <a:rPr kumimoji="1" lang="en-US" altLang="zh-TW" sz="2400" b="1" u="sng" dirty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標楷體" pitchFamily="65" charset="-120"/>
                      <a:ea typeface="標楷體" pitchFamily="65" charset="-120"/>
                    </a:rPr>
                    <a:t/>
                  </a:r>
                  <a:br>
                    <a:rPr kumimoji="1" lang="en-US" altLang="zh-TW" sz="2400" b="1" u="sng" dirty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標楷體" pitchFamily="65" charset="-120"/>
                      <a:ea typeface="標楷體" pitchFamily="65" charset="-120"/>
                    </a:rPr>
                  </a:br>
                  <a:r>
                    <a:rPr kumimoji="1" lang="zh-TW" altLang="en-US" sz="2400" b="1" dirty="0">
                      <a:solidFill>
                        <a:srgbClr val="000099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標楷體" pitchFamily="65" charset="-120"/>
                      <a:ea typeface="標楷體" pitchFamily="65" charset="-120"/>
                    </a:rPr>
                    <a:t>入學</a:t>
                  </a:r>
                  <a:endParaRPr kumimoji="1" lang="en-US" altLang="zh-TW" sz="2400" b="1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</a:endParaRPr>
                </a:p>
              </p:txBody>
            </p:sp>
            <p:cxnSp>
              <p:nvCxnSpPr>
                <p:cNvPr id="14" name="直線接點 13"/>
                <p:cNvCxnSpPr>
                  <a:endCxn id="17" idx="3"/>
                </p:cNvCxnSpPr>
                <p:nvPr/>
              </p:nvCxnSpPr>
              <p:spPr>
                <a:xfrm>
                  <a:off x="6562980" y="5685460"/>
                  <a:ext cx="2306685" cy="0"/>
                </a:xfrm>
                <a:prstGeom prst="line">
                  <a:avLst/>
                </a:prstGeom>
                <a:ln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線接點 22"/>
                <p:cNvCxnSpPr/>
                <p:nvPr/>
              </p:nvCxnSpPr>
              <p:spPr>
                <a:xfrm>
                  <a:off x="7548838" y="5685460"/>
                  <a:ext cx="0" cy="840348"/>
                </a:xfrm>
                <a:prstGeom prst="line">
                  <a:avLst/>
                </a:prstGeom>
                <a:ln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圓角矩形 26"/>
                <p:cNvSpPr/>
                <p:nvPr/>
              </p:nvSpPr>
              <p:spPr>
                <a:xfrm>
                  <a:off x="179513" y="5183609"/>
                  <a:ext cx="1728822" cy="895922"/>
                </a:xfrm>
                <a:prstGeom prst="round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kumimoji="1" lang="en-US" altLang="zh-TW" sz="2800" b="1" dirty="0">
                      <a:solidFill>
                        <a:srgbClr val="000099"/>
                      </a:solidFill>
                      <a:latin typeface="標楷體" pitchFamily="65" charset="-120"/>
                      <a:ea typeface="標楷體" pitchFamily="65" charset="-120"/>
                    </a:rPr>
                    <a:t>103</a:t>
                  </a:r>
                  <a:br>
                    <a:rPr kumimoji="1" lang="en-US" altLang="zh-TW" sz="2800" b="1" dirty="0">
                      <a:solidFill>
                        <a:srgbClr val="000099"/>
                      </a:solidFill>
                      <a:latin typeface="標楷體" pitchFamily="65" charset="-120"/>
                      <a:ea typeface="標楷體" pitchFamily="65" charset="-120"/>
                    </a:rPr>
                  </a:br>
                  <a:r>
                    <a:rPr kumimoji="1" lang="zh-TW" altLang="en-US" sz="2800" b="1" dirty="0">
                      <a:solidFill>
                        <a:srgbClr val="000099"/>
                      </a:solidFill>
                      <a:latin typeface="標楷體" pitchFamily="65" charset="-120"/>
                      <a:ea typeface="標楷體" pitchFamily="65" charset="-120"/>
                    </a:rPr>
                    <a:t>學年度起</a:t>
                  </a:r>
                </a:p>
              </p:txBody>
            </p:sp>
            <p:sp>
              <p:nvSpPr>
                <p:cNvPr id="28" name="圓角矩形 27"/>
                <p:cNvSpPr/>
                <p:nvPr/>
              </p:nvSpPr>
              <p:spPr>
                <a:xfrm>
                  <a:off x="179513" y="2997695"/>
                  <a:ext cx="8766353" cy="3743673"/>
                </a:xfrm>
                <a:prstGeom prst="roundRect">
                  <a:avLst/>
                </a:prstGeom>
                <a:noFill/>
                <a:ln w="22225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zh-TW" alt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20" name="圓角矩形 19"/>
              <p:cNvSpPr/>
              <p:nvPr/>
            </p:nvSpPr>
            <p:spPr>
              <a:xfrm>
                <a:off x="6426221" y="4816044"/>
                <a:ext cx="2306685" cy="890870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zh-TW" altLang="en-US" sz="28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</a:rPr>
                  <a:t>特色招生</a:t>
                </a:r>
                <a:r>
                  <a:rPr kumimoji="1" lang="en-US" altLang="zh-TW" sz="2800" b="1" dirty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/>
                </a:r>
                <a:br>
                  <a:rPr kumimoji="1" lang="en-US" altLang="zh-TW" sz="2800" b="1" dirty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</a:br>
                <a:r>
                  <a:rPr kumimoji="1" lang="en-US" altLang="zh-TW" sz="2000" b="1" dirty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(0%-25%)</a:t>
                </a:r>
              </a:p>
            </p:txBody>
          </p:sp>
        </p:grpSp>
      </p:grpSp>
      <p:sp>
        <p:nvSpPr>
          <p:cNvPr id="17410" name="標題 3"/>
          <p:cNvSpPr>
            <a:spLocks noGrp="1"/>
          </p:cNvSpPr>
          <p:nvPr>
            <p:ph type="title"/>
          </p:nvPr>
        </p:nvSpPr>
        <p:spPr>
          <a:xfrm>
            <a:off x="142875" y="1071563"/>
            <a:ext cx="2786063" cy="1428750"/>
          </a:xfrm>
        </p:spPr>
        <p:txBody>
          <a:bodyPr/>
          <a:lstStyle/>
          <a:p>
            <a:pPr algn="l" eaLnBrk="1" hangingPunct="1">
              <a:defRPr/>
            </a:pPr>
            <a:r>
              <a:rPr kumimoji="0" lang="en-US" altLang="zh-TW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  <a:t/>
            </a:r>
            <a:br>
              <a:rPr kumimoji="0" lang="en-US" altLang="zh-TW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</a:br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強調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適</a:t>
            </a:r>
            <a:r>
              <a:rPr lang="zh-TW" alt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性入學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：</a:t>
            </a:r>
            <a:r>
              <a:rPr lang="en-US" altLang="zh-TW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輔導學生</a:t>
            </a:r>
            <a:r>
              <a:rPr lang="zh-TW" alt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依興趣、性向、能力</a:t>
            </a:r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選校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zh-TW" altLang="en-US" sz="24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10" name="矩形圖說文字 9"/>
          <p:cNvSpPr>
            <a:spLocks noChangeArrowheads="1"/>
          </p:cNvSpPr>
          <p:nvPr/>
        </p:nvSpPr>
        <p:spPr bwMode="auto">
          <a:xfrm>
            <a:off x="3714750" y="1071563"/>
            <a:ext cx="5183188" cy="1512887"/>
          </a:xfrm>
          <a:prstGeom prst="wedgeRectCallout">
            <a:avLst>
              <a:gd name="adj1" fmla="val -63782"/>
              <a:gd name="adj2" fmla="val -579"/>
            </a:avLst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charset="0"/>
                <a:ea typeface="標楷體" charset="0"/>
                <a:cs typeface="標楷體" charset="0"/>
              </a:rPr>
              <a:t>免試入學為主；特色招生為輔</a:t>
            </a:r>
            <a:endParaRPr kumimoji="1" lang="en-US" altLang="zh-TW" sz="30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charset="0"/>
              <a:ea typeface="標楷體" charset="0"/>
              <a:cs typeface="標楷體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charset="0"/>
                <a:ea typeface="標楷體" charset="0"/>
                <a:cs typeface="標楷體" charset="0"/>
              </a:rPr>
              <a:t>先辦免試及術科甄選，</a:t>
            </a:r>
            <a:endParaRPr kumimoji="1" lang="en-US" altLang="zh-TW" sz="30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charset="0"/>
              <a:ea typeface="標楷體" charset="0"/>
              <a:cs typeface="標楷體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charset="0"/>
                <a:ea typeface="標楷體" charset="0"/>
                <a:cs typeface="標楷體" charset="0"/>
              </a:rPr>
              <a:t>後辦特招學科考試</a:t>
            </a:r>
            <a:endParaRPr kumimoji="1" lang="zh-TW" altLang="en-US" b="1">
              <a:solidFill>
                <a:srgbClr val="A50021"/>
              </a:solidFill>
              <a:latin typeface="Times New Roman" charset="0"/>
              <a:cs typeface="新細明體" charset="0"/>
            </a:endParaRPr>
          </a:p>
        </p:txBody>
      </p:sp>
      <p:sp>
        <p:nvSpPr>
          <p:cNvPr id="4" name="橢圓 3"/>
          <p:cNvSpPr/>
          <p:nvPr/>
        </p:nvSpPr>
        <p:spPr>
          <a:xfrm>
            <a:off x="6227763" y="2997200"/>
            <a:ext cx="1908175" cy="9017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>
              <a:solidFill>
                <a:prstClr val="white"/>
              </a:solidFill>
            </a:endParaRPr>
          </a:p>
        </p:txBody>
      </p:sp>
      <p:sp>
        <p:nvSpPr>
          <p:cNvPr id="30" name="標題 2"/>
          <p:cNvSpPr txBox="1">
            <a:spLocks/>
          </p:cNvSpPr>
          <p:nvPr/>
        </p:nvSpPr>
        <p:spPr bwMode="auto">
          <a:xfrm>
            <a:off x="539552" y="428604"/>
            <a:ext cx="8604448" cy="576064"/>
          </a:xfrm>
          <a:prstGeom prst="rect">
            <a:avLst/>
          </a:prstGeom>
          <a:solidFill>
            <a:srgbClr val="FFFF99">
              <a:alpha val="44000"/>
            </a:srgbClr>
          </a:solidFill>
          <a:ln w="28575" cap="flat">
            <a:noFill/>
            <a:prstDash val="sysDot"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標楷體" pitchFamily="65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標楷體" pitchFamily="65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標楷體" pitchFamily="65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標楷體" pitchFamily="65" charset="-12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標楷體" pitchFamily="65" charset="-12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標楷體" pitchFamily="65" charset="-12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標楷體" pitchFamily="65" charset="-12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標楷體" pitchFamily="65" charset="-120"/>
              </a:defRPr>
            </a:lvl9pPr>
          </a:lstStyle>
          <a:p>
            <a:pPr defTabSz="1244600" eaLnBrk="1" hangingPunct="1">
              <a:lnSpc>
                <a:spcPct val="90000"/>
              </a:lnSpc>
              <a:defRPr/>
            </a:pPr>
            <a:r>
              <a:rPr kumimoji="1" lang="zh-TW" altLang="en-US" sz="3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入學方式</a:t>
            </a:r>
            <a:r>
              <a:rPr kumimoji="1" lang="en-US" altLang="zh-TW" sz="3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kumimoji="1" lang="zh-TW" altLang="en-US" sz="3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分免試入學及特色招生</a:t>
            </a:r>
          </a:p>
        </p:txBody>
      </p:sp>
    </p:spTree>
    <p:extLst>
      <p:ext uri="{BB962C8B-B14F-4D97-AF65-F5344CB8AC3E}">
        <p14:creationId xmlns:p14="http://schemas.microsoft.com/office/powerpoint/2010/main" val="305142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76" name="標題 1"/>
          <p:cNvSpPr>
            <a:spLocks noGrp="1"/>
          </p:cNvSpPr>
          <p:nvPr>
            <p:ph type="title"/>
          </p:nvPr>
        </p:nvSpPr>
        <p:spPr>
          <a:xfrm>
            <a:off x="684213" y="0"/>
            <a:ext cx="8229600" cy="549275"/>
          </a:xfrm>
        </p:spPr>
        <p:txBody>
          <a:bodyPr/>
          <a:lstStyle/>
          <a:p>
            <a:r>
              <a:rPr lang="zh-TW" altLang="en-US" sz="3600" b="1" smtClean="0">
                <a:solidFill>
                  <a:schemeClr val="bg1"/>
                </a:solidFill>
              </a:rPr>
              <a:t>超額比序順序圖示</a:t>
            </a:r>
            <a:endParaRPr lang="zh-TW" altLang="en-US" sz="3600" smtClean="0">
              <a:solidFill>
                <a:schemeClr val="bg1"/>
              </a:solidFill>
            </a:endParaRPr>
          </a:p>
        </p:txBody>
      </p:sp>
      <p:graphicFrame>
        <p:nvGraphicFramePr>
          <p:cNvPr id="108575" name="Object 31"/>
          <p:cNvGraphicFramePr>
            <a:graphicFrameLocks noChangeAspect="1"/>
          </p:cNvGraphicFramePr>
          <p:nvPr/>
        </p:nvGraphicFramePr>
        <p:xfrm>
          <a:off x="0" y="692150"/>
          <a:ext cx="9132888" cy="554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文件" r:id="rId4" imgW="6788018" imgH="3975263" progId="">
                  <p:embed/>
                </p:oleObj>
              </mc:Choice>
              <mc:Fallback>
                <p:oleObj name="文件" r:id="rId4" imgW="6788018" imgH="397526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92150"/>
                        <a:ext cx="9132888" cy="5545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119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268538" y="0"/>
            <a:ext cx="648017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zh-TW" b="1">
                <a:solidFill>
                  <a:prstClr val="black"/>
                </a:solidFill>
                <a:latin typeface="Arial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1" lang="zh-TW" altLang="zh-TW" sz="2400" b="1">
                <a:solidFill>
                  <a:prstClr val="white"/>
                </a:solidFill>
                <a:latin typeface="Arial" charset="0"/>
                <a:ea typeface="標楷體" pitchFamily="65" charset="-120"/>
                <a:cs typeface="Times New Roman" pitchFamily="18" charset="0"/>
              </a:rPr>
              <a:t>基北區高級中等教育階段入學管道辦理流程圖</a:t>
            </a:r>
            <a:endParaRPr kumimoji="1" lang="zh-TW" altLang="en-US" sz="2400">
              <a:solidFill>
                <a:prstClr val="white"/>
              </a:solidFill>
              <a:latin typeface="Arial" charset="0"/>
              <a:ea typeface="標楷體" pitchFamily="65" charset="-120"/>
              <a:cs typeface="Times New Roman" pitchFamily="18" charset="0"/>
            </a:endParaRPr>
          </a:p>
        </p:txBody>
      </p:sp>
      <p:pic>
        <p:nvPicPr>
          <p:cNvPr id="38914" name="Picture 23" descr="C:\Users\t1037\Desktop\多元入學高中流程圖.png"/>
          <p:cNvPicPr>
            <a:picLocks noChangeAspect="1" noChangeArrowheads="1"/>
          </p:cNvPicPr>
          <p:nvPr/>
        </p:nvPicPr>
        <p:blipFill>
          <a:blip r:embed="rId3"/>
          <a:srcRect t="11159" b="21616"/>
          <a:stretch>
            <a:fillRect/>
          </a:stretch>
        </p:blipFill>
        <p:spPr bwMode="auto">
          <a:xfrm>
            <a:off x="611188" y="461963"/>
            <a:ext cx="7848600" cy="639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74"/>
          <p:cNvSpPr>
            <a:spLocks noChangeArrowheads="1"/>
          </p:cNvSpPr>
          <p:nvPr/>
        </p:nvSpPr>
        <p:spPr bwMode="auto">
          <a:xfrm>
            <a:off x="2251075" y="6540500"/>
            <a:ext cx="1143000" cy="327025"/>
          </a:xfrm>
          <a:prstGeom prst="flowChartTerminator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53035" tIns="26518" rIns="53035" bIns="26518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100" b="1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報到入學</a:t>
            </a:r>
            <a:endParaRPr kumimoji="1" lang="zh-TW" altLang="en-US" sz="1200">
              <a:solidFill>
                <a:prstClr val="black"/>
              </a:solidFill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sz="1200">
                <a:solidFill>
                  <a:prstClr val="black"/>
                </a:solidFill>
                <a:ea typeface="新細明體" charset="-120"/>
                <a:cs typeface="Times New Roman" pitchFamily="18" charset="0"/>
              </a:rPr>
              <a:t> </a:t>
            </a:r>
            <a:endParaRPr kumimoji="1" lang="zh-TW" altLang="en-US" sz="1200">
              <a:solidFill>
                <a:prstClr val="black"/>
              </a:solidFill>
              <a:cs typeface="Times New Roman" pitchFamily="18" charset="0"/>
            </a:endParaRPr>
          </a:p>
        </p:txBody>
      </p:sp>
      <p:pic>
        <p:nvPicPr>
          <p:cNvPr id="38916" name="圖片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1916113"/>
            <a:ext cx="935038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266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年國教簡報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12年國教簡報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12年國教簡報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103</Words>
  <Application>Microsoft Office PowerPoint</Application>
  <PresentationFormat>如螢幕大小 (4:3)</PresentationFormat>
  <Paragraphs>26</Paragraphs>
  <Slides>3</Slides>
  <Notes>2</Notes>
  <HiddenSlides>0</HiddenSlides>
  <MMClips>0</MMClips>
  <ScaleCrop>false</ScaleCrop>
  <HeadingPairs>
    <vt:vector size="6" baseType="variant">
      <vt:variant>
        <vt:lpstr>佈景主題</vt:lpstr>
      </vt:variant>
      <vt:variant>
        <vt:i4>3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7" baseType="lpstr">
      <vt:lpstr>12年國教簡報</vt:lpstr>
      <vt:lpstr>1_12年國教簡報</vt:lpstr>
      <vt:lpstr>2_12年國教簡報</vt:lpstr>
      <vt:lpstr>文件</vt:lpstr>
      <vt:lpstr> 強調適性入學： 輔導學生依興趣、性向、能力選校 </vt:lpstr>
      <vt:lpstr>超額比序順序圖示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強調適性入學： 輔導學生依興趣、性向、能力選校 </dc:title>
  <dc:creator>ccjhs</dc:creator>
  <cp:lastModifiedBy>ccjhs</cp:lastModifiedBy>
  <cp:revision>1</cp:revision>
  <dcterms:created xsi:type="dcterms:W3CDTF">2014-03-04T09:33:10Z</dcterms:created>
  <dcterms:modified xsi:type="dcterms:W3CDTF">2014-03-04T09:35:39Z</dcterms:modified>
</cp:coreProperties>
</file>