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4"/>
  </p:notesMasterIdLst>
  <p:sldIdLst>
    <p:sldId id="256" r:id="rId2"/>
    <p:sldId id="257" r:id="rId3"/>
    <p:sldId id="258" r:id="rId4"/>
    <p:sldId id="296" r:id="rId5"/>
    <p:sldId id="259" r:id="rId6"/>
    <p:sldId id="260" r:id="rId7"/>
    <p:sldId id="290" r:id="rId8"/>
    <p:sldId id="261" r:id="rId9"/>
    <p:sldId id="262" r:id="rId10"/>
    <p:sldId id="291" r:id="rId11"/>
    <p:sldId id="263" r:id="rId12"/>
    <p:sldId id="264" r:id="rId13"/>
    <p:sldId id="265" r:id="rId14"/>
    <p:sldId id="266" r:id="rId15"/>
    <p:sldId id="300" r:id="rId16"/>
    <p:sldId id="301" r:id="rId17"/>
    <p:sldId id="302" r:id="rId18"/>
    <p:sldId id="292" r:id="rId19"/>
    <p:sldId id="267" r:id="rId20"/>
    <p:sldId id="268" r:id="rId21"/>
    <p:sldId id="293" r:id="rId22"/>
    <p:sldId id="269" r:id="rId23"/>
    <p:sldId id="271" r:id="rId24"/>
    <p:sldId id="270" r:id="rId25"/>
    <p:sldId id="294" r:id="rId26"/>
    <p:sldId id="272" r:id="rId27"/>
    <p:sldId id="273" r:id="rId28"/>
    <p:sldId id="295" r:id="rId29"/>
    <p:sldId id="274" r:id="rId30"/>
    <p:sldId id="275" r:id="rId31"/>
    <p:sldId id="276" r:id="rId32"/>
    <p:sldId id="277" r:id="rId33"/>
    <p:sldId id="278" r:id="rId34"/>
    <p:sldId id="279" r:id="rId35"/>
    <p:sldId id="280" r:id="rId36"/>
    <p:sldId id="281" r:id="rId37"/>
    <p:sldId id="282" r:id="rId38"/>
    <p:sldId id="283" r:id="rId39"/>
    <p:sldId id="284" r:id="rId40"/>
    <p:sldId id="285" r:id="rId41"/>
    <p:sldId id="286" r:id="rId42"/>
    <p:sldId id="287" r:id="rId43"/>
    <p:sldId id="288" r:id="rId44"/>
    <p:sldId id="303" r:id="rId45"/>
    <p:sldId id="297" r:id="rId46"/>
    <p:sldId id="298" r:id="rId47"/>
    <p:sldId id="299" r:id="rId48"/>
    <p:sldId id="304" r:id="rId49"/>
    <p:sldId id="305" r:id="rId50"/>
    <p:sldId id="306" r:id="rId51"/>
    <p:sldId id="307" r:id="rId52"/>
    <p:sldId id="308" r:id="rId5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155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53A8FA-EE44-49A0-9308-F437F9C31050}" type="datetimeFigureOut">
              <a:rPr lang="zh-TW" altLang="en-US" smtClean="0"/>
              <a:t>2015/6/5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4582F1-3B11-4262-8B03-91C1C0284C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4177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6755-3B51-4720-9638-4B5D6D6F7B45}" type="datetime1">
              <a:rPr lang="zh-TW" altLang="en-US" smtClean="0"/>
              <a:t>2015/6/5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39C5F-80AC-4863-9CFC-62966682E67C}" type="datetime1">
              <a:rPr lang="zh-TW" altLang="en-US" smtClean="0"/>
              <a:t>2015/6/5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D23A8-ACE3-4936-8D2F-0EFF30076F7F}" type="datetime1">
              <a:rPr lang="zh-TW" altLang="en-US" smtClean="0"/>
              <a:t>2015/6/5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581CE-2AD0-41D2-8F20-FCD808C103B2}" type="datetime1">
              <a:rPr lang="zh-TW" altLang="en-US" smtClean="0"/>
              <a:t>2015/6/5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3835-EC6C-4590-B7D4-4E6243CE832B}" type="datetime1">
              <a:rPr lang="zh-TW" altLang="en-US" smtClean="0"/>
              <a:t>2015/6/5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147B7-D5E5-40B2-AD9F-42A30802690A}" type="datetime1">
              <a:rPr lang="zh-TW" altLang="en-US" smtClean="0"/>
              <a:t>2015/6/5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DE3E5-0C92-4AE5-93BB-5D924D305F9B}" type="datetime1">
              <a:rPr lang="zh-TW" altLang="en-US" smtClean="0"/>
              <a:t>2015/6/5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2482B-11D3-4CCA-8122-09B18DD4567D}" type="datetime1">
              <a:rPr lang="zh-TW" altLang="en-US" smtClean="0"/>
              <a:t>2015/6/5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C583F-4E55-431F-8920-98829B63B4C0}" type="datetime1">
              <a:rPr lang="zh-TW" altLang="en-US" smtClean="0"/>
              <a:t>2015/6/5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64534-DF19-4C92-A364-4E21412CA1A4}" type="datetime1">
              <a:rPr lang="zh-TW" altLang="en-US" smtClean="0"/>
              <a:t>2015/6/5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15310-B81A-4AA3-B81D-BC81DB88229D}" type="datetime1">
              <a:rPr lang="zh-TW" altLang="en-US" smtClean="0"/>
              <a:t>2015/6/5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2A085FB-7413-4DA9-B8E3-BCD5C92C73E0}" type="datetime1">
              <a:rPr lang="zh-TW" altLang="en-US" smtClean="0"/>
              <a:t>2015/6/5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5B2A556A-2F10-428E-86E9-D5089D186304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3568" y="1124744"/>
            <a:ext cx="7772400" cy="1944216"/>
          </a:xfrm>
        </p:spPr>
        <p:txBody>
          <a:bodyPr>
            <a:normAutofit fontScale="90000"/>
          </a:bodyPr>
          <a:lstStyle/>
          <a:p>
            <a:r>
              <a:rPr lang="en-US" altLang="zh-TW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Face now &amp; write it down.</a:t>
            </a:r>
            <a:br>
              <a:rPr lang="en-US" altLang="zh-TW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TW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TW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zh-TW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TW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Facebook</a:t>
            </a:r>
            <a:endParaRPr lang="zh-TW" altLang="en-US" sz="6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11560" y="3933056"/>
            <a:ext cx="6984776" cy="3024336"/>
          </a:xfrm>
        </p:spPr>
        <p:txBody>
          <a:bodyPr>
            <a:normAutofit/>
          </a:bodyPr>
          <a:lstStyle/>
          <a:p>
            <a:pPr algn="l"/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系級：西語一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B</a:t>
            </a:r>
            <a:b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組別：第 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 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組</a:t>
            </a: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組員：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403120388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連凱郁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　　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403120644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郭子菲</a:t>
            </a: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　　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403120545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沈宜萱</a:t>
            </a:r>
            <a:endParaRPr lang="zh-TW" altLang="en-US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1</a:t>
            </a:fld>
            <a:endParaRPr lang="zh-TW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545712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217824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5400" dirty="0" smtClean="0"/>
              <a:t>目錄</a:t>
            </a:r>
            <a:endParaRPr lang="zh-TW" altLang="en-US" sz="54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2</a:t>
            </a:fld>
            <a:endParaRPr lang="zh-TW" altLang="en-US" sz="12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683568" y="1470552"/>
            <a:ext cx="828092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>
                <a:latin typeface="+mn-ea"/>
              </a:rPr>
              <a:t>1</a:t>
            </a:r>
            <a:r>
              <a:rPr lang="zh-TW" altLang="en-US" sz="2800" dirty="0" smtClean="0">
                <a:latin typeface="+mn-ea"/>
              </a:rPr>
              <a:t>、</a:t>
            </a:r>
            <a:r>
              <a:rPr lang="zh-TW" altLang="en-US" sz="2800" dirty="0" smtClean="0">
                <a:latin typeface="+mn-ea"/>
              </a:rPr>
              <a:t>前言</a:t>
            </a:r>
            <a:endParaRPr lang="en-US" altLang="zh-TW" sz="2800" dirty="0" smtClean="0">
              <a:latin typeface="+mn-ea"/>
            </a:endParaRPr>
          </a:p>
          <a:p>
            <a:r>
              <a:rPr lang="en-US" altLang="zh-TW" sz="2800" dirty="0" smtClean="0">
                <a:latin typeface="+mn-ea"/>
              </a:rPr>
              <a:t>2</a:t>
            </a:r>
            <a:r>
              <a:rPr lang="zh-TW" altLang="en-US" sz="2800" dirty="0" smtClean="0">
                <a:latin typeface="+mn-ea"/>
              </a:rPr>
              <a:t>、</a:t>
            </a:r>
            <a:r>
              <a:rPr lang="zh-TW" altLang="en-US" sz="2800" dirty="0" smtClean="0">
                <a:latin typeface="+mn-ea"/>
              </a:rPr>
              <a:t>簡介</a:t>
            </a:r>
            <a:endParaRPr lang="en-US" altLang="zh-TW" sz="2800" dirty="0" smtClean="0">
              <a:latin typeface="+mn-ea"/>
            </a:endParaRPr>
          </a:p>
          <a:p>
            <a:r>
              <a:rPr lang="en-US" altLang="zh-TW" sz="2800" dirty="0" smtClean="0">
                <a:latin typeface="+mn-ea"/>
              </a:rPr>
              <a:t>3</a:t>
            </a:r>
            <a:r>
              <a:rPr lang="zh-TW" altLang="en-US" sz="2800" dirty="0" smtClean="0">
                <a:latin typeface="+mn-ea"/>
              </a:rPr>
              <a:t>、</a:t>
            </a:r>
            <a:r>
              <a:rPr lang="zh-TW" altLang="en-US" sz="2800" dirty="0" smtClean="0">
                <a:latin typeface="+mn-ea"/>
              </a:rPr>
              <a:t>搜尋</a:t>
            </a:r>
            <a:endParaRPr lang="en-US" altLang="zh-TW" sz="2800" dirty="0" smtClean="0">
              <a:latin typeface="+mn-ea"/>
            </a:endParaRPr>
          </a:p>
          <a:p>
            <a:r>
              <a:rPr lang="en-US" altLang="zh-TW" sz="2800" dirty="0" smtClean="0">
                <a:latin typeface="+mn-ea"/>
              </a:rPr>
              <a:t>4</a:t>
            </a:r>
            <a:r>
              <a:rPr lang="zh-TW" altLang="en-US" sz="2800" dirty="0" smtClean="0">
                <a:latin typeface="+mn-ea"/>
              </a:rPr>
              <a:t>、</a:t>
            </a:r>
            <a:r>
              <a:rPr lang="zh-TW" altLang="en-US" sz="2800" dirty="0">
                <a:latin typeface="+mn-ea"/>
              </a:rPr>
              <a:t>動態消息</a:t>
            </a:r>
            <a:r>
              <a:rPr lang="en-US" altLang="zh-TW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&amp;</a:t>
            </a:r>
            <a:r>
              <a:rPr lang="zh-TW" altLang="en-US" sz="2800" dirty="0">
                <a:latin typeface="+mn-ea"/>
              </a:rPr>
              <a:t>近況</a:t>
            </a:r>
            <a:r>
              <a:rPr lang="zh-TW" altLang="en-US" sz="2800" dirty="0" smtClean="0">
                <a:latin typeface="+mn-ea"/>
              </a:rPr>
              <a:t>分享</a:t>
            </a:r>
            <a:endParaRPr lang="en-US" altLang="zh-TW" sz="2800" dirty="0" smtClean="0">
              <a:latin typeface="+mn-ea"/>
            </a:endParaRPr>
          </a:p>
          <a:p>
            <a:r>
              <a:rPr lang="en-US" altLang="zh-TW" sz="2800" dirty="0" smtClean="0">
                <a:latin typeface="+mn-ea"/>
              </a:rPr>
              <a:t>5</a:t>
            </a:r>
            <a:r>
              <a:rPr lang="zh-TW" altLang="en-US" sz="2800" dirty="0" smtClean="0">
                <a:latin typeface="+mn-ea"/>
              </a:rPr>
              <a:t>、</a:t>
            </a:r>
            <a:r>
              <a:rPr lang="zh-TW" altLang="en-US" sz="2800" dirty="0" smtClean="0">
                <a:latin typeface="+mn-ea"/>
              </a:rPr>
              <a:t>分享</a:t>
            </a:r>
            <a:endParaRPr lang="en-US" altLang="zh-TW" sz="2800" dirty="0" smtClean="0">
              <a:latin typeface="+mn-ea"/>
            </a:endParaRPr>
          </a:p>
          <a:p>
            <a:r>
              <a:rPr lang="en-US" altLang="zh-TW" sz="2800" dirty="0" smtClean="0">
                <a:latin typeface="+mn-ea"/>
              </a:rPr>
              <a:t>6</a:t>
            </a:r>
            <a:r>
              <a:rPr lang="zh-TW" altLang="en-US" sz="2800" dirty="0" smtClean="0">
                <a:latin typeface="+mn-ea"/>
              </a:rPr>
              <a:t>、交友</a:t>
            </a:r>
            <a:r>
              <a:rPr lang="zh-TW" altLang="en-US" sz="2800" dirty="0" smtClean="0">
                <a:latin typeface="+mn-ea"/>
              </a:rPr>
              <a:t>邀請</a:t>
            </a:r>
            <a:endParaRPr lang="en-US" altLang="zh-TW" sz="2800" dirty="0" smtClean="0">
              <a:latin typeface="+mn-ea"/>
            </a:endParaRPr>
          </a:p>
          <a:p>
            <a:r>
              <a:rPr lang="en-US" altLang="zh-TW" sz="2800" dirty="0">
                <a:latin typeface="+mn-ea"/>
              </a:rPr>
              <a:t>7</a:t>
            </a:r>
            <a:r>
              <a:rPr lang="zh-TW" altLang="en-US" sz="2800" dirty="0" smtClean="0">
                <a:latin typeface="+mn-ea"/>
              </a:rPr>
              <a:t>、</a:t>
            </a:r>
            <a:r>
              <a:rPr lang="en-US" altLang="zh-TW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Messenger</a:t>
            </a:r>
          </a:p>
          <a:p>
            <a:r>
              <a:rPr lang="en-US" altLang="zh-TW" sz="2800" dirty="0" smtClean="0">
                <a:latin typeface="+mn-ea"/>
              </a:rPr>
              <a:t>8</a:t>
            </a:r>
            <a:r>
              <a:rPr lang="zh-TW" altLang="en-US" sz="2800" dirty="0" smtClean="0">
                <a:latin typeface="+mn-ea"/>
              </a:rPr>
              <a:t>、</a:t>
            </a:r>
            <a:r>
              <a:rPr lang="zh-TW" altLang="en-US" sz="2800" dirty="0" smtClean="0">
                <a:latin typeface="+mn-ea"/>
              </a:rPr>
              <a:t>通知</a:t>
            </a:r>
            <a:endParaRPr lang="en-US" altLang="zh-TW" sz="2800" dirty="0" smtClean="0">
              <a:latin typeface="+mn-ea"/>
            </a:endParaRPr>
          </a:p>
          <a:p>
            <a:r>
              <a:rPr lang="en-US" altLang="zh-TW" sz="2800" dirty="0" smtClean="0">
                <a:latin typeface="+mn-ea"/>
              </a:rPr>
              <a:t>9</a:t>
            </a:r>
            <a:r>
              <a:rPr lang="zh-TW" altLang="en-US" sz="2800" dirty="0" smtClean="0">
                <a:latin typeface="+mn-ea"/>
              </a:rPr>
              <a:t>、更多</a:t>
            </a:r>
            <a:r>
              <a:rPr lang="zh-TW" altLang="en-US" sz="2800" dirty="0" smtClean="0">
                <a:latin typeface="+mn-ea"/>
              </a:rPr>
              <a:t>選項</a:t>
            </a:r>
            <a:endParaRPr lang="en-US" altLang="zh-TW" sz="2800" dirty="0" smtClean="0">
              <a:latin typeface="+mn-ea"/>
            </a:endParaRPr>
          </a:p>
          <a:p>
            <a:r>
              <a:rPr lang="en-US" altLang="zh-TW" sz="2800" dirty="0" smtClean="0">
                <a:latin typeface="+mn-ea"/>
              </a:rPr>
              <a:t>10</a:t>
            </a:r>
            <a:r>
              <a:rPr lang="zh-TW" altLang="en-US" sz="2800" dirty="0" smtClean="0">
                <a:latin typeface="+mn-ea"/>
              </a:rPr>
              <a:t>、</a:t>
            </a:r>
            <a:r>
              <a:rPr lang="zh-TW" altLang="en-US" sz="2800" dirty="0" smtClean="0">
                <a:latin typeface="+mn-ea"/>
              </a:rPr>
              <a:t>影響</a:t>
            </a:r>
            <a:endParaRPr lang="en-US" altLang="zh-TW" sz="2800" dirty="0" smtClean="0">
              <a:latin typeface="+mn-ea"/>
            </a:endParaRPr>
          </a:p>
          <a:p>
            <a:r>
              <a:rPr lang="en-US" altLang="zh-TW" sz="2800" dirty="0" smtClean="0">
                <a:latin typeface="+mn-ea"/>
              </a:rPr>
              <a:t>11</a:t>
            </a:r>
            <a:r>
              <a:rPr lang="zh-TW" altLang="en-US" sz="2800" dirty="0" smtClean="0">
                <a:latin typeface="+mn-ea"/>
              </a:rPr>
              <a:t>、</a:t>
            </a:r>
            <a:r>
              <a:rPr lang="zh-TW" altLang="en-US" sz="2800" dirty="0" smtClean="0">
                <a:latin typeface="+mn-ea"/>
              </a:rPr>
              <a:t>心得</a:t>
            </a:r>
            <a:endParaRPr lang="en-US" altLang="zh-TW" sz="2800" dirty="0" smtClean="0">
              <a:latin typeface="+mn-ea"/>
            </a:endParaRPr>
          </a:p>
          <a:p>
            <a:endParaRPr lang="zh-TW" altLang="en-US" sz="2800" dirty="0"/>
          </a:p>
        </p:txBody>
      </p:sp>
      <p:pic>
        <p:nvPicPr>
          <p:cNvPr id="1026" name="Picture 2" descr="C:\Users\ASUS USER\Desktop\PHOTO\other\SNOOPY\009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9201" y="4102042"/>
            <a:ext cx="2735581" cy="2427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065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dirty="0" smtClean="0"/>
              <a:t>前言</a:t>
            </a:r>
            <a:endParaRPr lang="zh-TW" altLang="en-US" sz="54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3</a:t>
            </a:fld>
            <a:endParaRPr lang="zh-TW" altLang="en-US" sz="12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467544" y="1844824"/>
            <a:ext cx="80648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/>
              <a:t>　　關於這次的主題我們想了很久，而最後我們共同決定，不如就用現在大家最為熟悉的「</a:t>
            </a:r>
            <a:r>
              <a:rPr lang="en-US" altLang="zh-TW" sz="3200" dirty="0" smtClean="0"/>
              <a:t>Facebook</a:t>
            </a:r>
            <a:r>
              <a:rPr lang="zh-TW" altLang="en-US" sz="3200" dirty="0" smtClean="0"/>
              <a:t>」為主題。現今人手一機，而臉書又幾乎是每個人都擁有的一本書，但我們想還是有許多使用者除了知道可以看到好友們的動態消息，或是可以上傳照片或是貼文之外，其實</a:t>
            </a:r>
            <a:r>
              <a:rPr lang="en-US" altLang="zh-TW" sz="3200" dirty="0" smtClean="0"/>
              <a:t>Facebook</a:t>
            </a:r>
            <a:r>
              <a:rPr lang="zh-TW" altLang="en-US" sz="3200" dirty="0" smtClean="0"/>
              <a:t>也影響了我們的生活許多喔。我們這次以</a:t>
            </a:r>
            <a:r>
              <a:rPr lang="en-US" altLang="zh-TW" sz="3200" dirty="0" smtClean="0"/>
              <a:t>iPhone</a:t>
            </a:r>
            <a:r>
              <a:rPr lang="zh-TW" altLang="en-US" sz="3200" dirty="0" smtClean="0"/>
              <a:t>的版本來作為我們的樣本。</a:t>
            </a:r>
            <a:endParaRPr lang="en-US" altLang="zh-TW" sz="3200" dirty="0" smtClean="0"/>
          </a:p>
        </p:txBody>
      </p:sp>
    </p:spTree>
    <p:extLst>
      <p:ext uri="{BB962C8B-B14F-4D97-AF65-F5344CB8AC3E}">
        <p14:creationId xmlns:p14="http://schemas.microsoft.com/office/powerpoint/2010/main" val="362604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5400" dirty="0" smtClean="0"/>
              <a:t>簡介</a:t>
            </a:r>
            <a:endParaRPr lang="zh-TW" altLang="en-US" sz="54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mtClean="0"/>
              <a:t>4</a:t>
            </a:fld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179512" y="1484784"/>
            <a:ext cx="8784976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600" dirty="0" smtClean="0"/>
              <a:t>†</a:t>
            </a:r>
            <a:r>
              <a:rPr lang="zh-TW" altLang="en-US" sz="2600" dirty="0" smtClean="0"/>
              <a:t> 創始者：馬克</a:t>
            </a:r>
            <a:r>
              <a:rPr lang="en-US" altLang="zh-TW" sz="2600" dirty="0" smtClean="0"/>
              <a:t>•</a:t>
            </a:r>
            <a:r>
              <a:rPr lang="zh-TW" altLang="en-US" sz="2600" dirty="0" smtClean="0"/>
              <a:t>祖克伯 </a:t>
            </a:r>
            <a:r>
              <a:rPr lang="en-US" altLang="zh-TW" sz="2600" dirty="0" smtClean="0"/>
              <a:t>(Mark Zuckerberg)</a:t>
            </a:r>
          </a:p>
          <a:p>
            <a:r>
              <a:rPr lang="zh-TW" altLang="en-US" sz="2600" dirty="0"/>
              <a:t>　</a:t>
            </a:r>
            <a:r>
              <a:rPr lang="zh-TW" altLang="en-US" sz="2600" dirty="0" smtClean="0"/>
              <a:t>　　　  愛德華多</a:t>
            </a:r>
            <a:r>
              <a:rPr lang="en-US" altLang="zh-TW" sz="2600" dirty="0" smtClean="0"/>
              <a:t>•</a:t>
            </a:r>
            <a:r>
              <a:rPr lang="zh-TW" altLang="en-US" sz="2600" dirty="0" smtClean="0"/>
              <a:t>薩維林 </a:t>
            </a:r>
            <a:r>
              <a:rPr lang="en-US" altLang="zh-TW" sz="2600" dirty="0" smtClean="0"/>
              <a:t>(Eduardo </a:t>
            </a:r>
            <a:r>
              <a:rPr lang="en-US" altLang="zh-TW" sz="2600" dirty="0" err="1" smtClean="0"/>
              <a:t>Saverin</a:t>
            </a:r>
            <a:r>
              <a:rPr lang="zh-TW" altLang="en-US" sz="2600" dirty="0" smtClean="0"/>
              <a:t>，共同創辦人</a:t>
            </a:r>
            <a:r>
              <a:rPr lang="en-US" altLang="zh-TW" sz="2600" dirty="0" smtClean="0"/>
              <a:t>)</a:t>
            </a:r>
          </a:p>
          <a:p>
            <a:r>
              <a:rPr lang="zh-TW" altLang="en-US" sz="2600" dirty="0"/>
              <a:t>　</a:t>
            </a:r>
            <a:r>
              <a:rPr lang="zh-TW" altLang="en-US" sz="2600" dirty="0" smtClean="0"/>
              <a:t>　　　  克里斯</a:t>
            </a:r>
            <a:r>
              <a:rPr lang="en-US" altLang="zh-TW" sz="2600" dirty="0" smtClean="0"/>
              <a:t>•</a:t>
            </a:r>
            <a:r>
              <a:rPr lang="zh-TW" altLang="en-US" sz="2600" dirty="0"/>
              <a:t>修</a:t>
            </a:r>
            <a:r>
              <a:rPr lang="zh-TW" altLang="en-US" sz="2600" dirty="0" smtClean="0"/>
              <a:t>斯 </a:t>
            </a:r>
            <a:r>
              <a:rPr lang="en-US" altLang="zh-TW" sz="2600" dirty="0" smtClean="0"/>
              <a:t>(Chris Hughes</a:t>
            </a:r>
            <a:r>
              <a:rPr lang="zh-TW" altLang="en-US" sz="2600" dirty="0" smtClean="0"/>
              <a:t>，共同創辦人</a:t>
            </a:r>
            <a:r>
              <a:rPr lang="en-US" altLang="zh-TW" sz="2600" dirty="0" smtClean="0"/>
              <a:t>)</a:t>
            </a:r>
          </a:p>
          <a:p>
            <a:r>
              <a:rPr lang="en-US" altLang="zh-TW" sz="2600" dirty="0" smtClean="0"/>
              <a:t>†</a:t>
            </a:r>
            <a:r>
              <a:rPr lang="zh-TW" altLang="en-US" sz="2600" dirty="0" smtClean="0"/>
              <a:t> 功能：使用者可傳送文字訊息、圖片、影音媒體等等給其</a:t>
            </a:r>
            <a:endParaRPr lang="en-US" altLang="zh-TW" sz="2600" dirty="0" smtClean="0"/>
          </a:p>
          <a:p>
            <a:r>
              <a:rPr lang="zh-TW" altLang="en-US" sz="2600" dirty="0"/>
              <a:t> </a:t>
            </a:r>
            <a:r>
              <a:rPr lang="zh-TW" altLang="en-US" sz="2600" dirty="0" smtClean="0"/>
              <a:t>               他使用者。</a:t>
            </a:r>
            <a:endParaRPr lang="en-US" altLang="zh-TW" sz="2600" dirty="0" smtClean="0"/>
          </a:p>
          <a:p>
            <a:r>
              <a:rPr lang="en-US" altLang="zh-TW" sz="2600" dirty="0" smtClean="0"/>
              <a:t>†</a:t>
            </a:r>
            <a:r>
              <a:rPr lang="zh-TW" altLang="en-US" sz="2600" dirty="0" smtClean="0"/>
              <a:t> 會員：</a:t>
            </a:r>
            <a:r>
              <a:rPr lang="en-US" altLang="zh-TW" sz="2600" dirty="0" smtClean="0"/>
              <a:t>Facebook</a:t>
            </a:r>
            <a:r>
              <a:rPr lang="zh-TW" altLang="en-US" sz="2600" dirty="0" smtClean="0"/>
              <a:t>最初只限哈佛大學的學生加入，後來擴展</a:t>
            </a:r>
            <a:endParaRPr lang="en-US" altLang="zh-TW" sz="2600" dirty="0" smtClean="0"/>
          </a:p>
          <a:p>
            <a:r>
              <a:rPr lang="zh-TW" altLang="en-US" sz="2600" dirty="0"/>
              <a:t> </a:t>
            </a:r>
            <a:r>
              <a:rPr lang="zh-TW" altLang="en-US" sz="2600" dirty="0" smtClean="0"/>
              <a:t>               到波士頓地區的學生，接著也逐漸開放給其他地區</a:t>
            </a:r>
            <a:endParaRPr lang="en-US" altLang="zh-TW" sz="2600" dirty="0" smtClean="0"/>
          </a:p>
          <a:p>
            <a:r>
              <a:rPr lang="zh-TW" altLang="en-US" sz="2600" dirty="0"/>
              <a:t> </a:t>
            </a:r>
            <a:r>
              <a:rPr lang="zh-TW" altLang="en-US" sz="2600" dirty="0" smtClean="0"/>
              <a:t>               的大學及高中生加入。現在幾乎人人都有「一本」</a:t>
            </a:r>
            <a:endParaRPr lang="en-US" altLang="zh-TW" sz="2600" dirty="0" smtClean="0"/>
          </a:p>
          <a:p>
            <a:r>
              <a:rPr lang="zh-TW" altLang="en-US" sz="2600" dirty="0"/>
              <a:t> </a:t>
            </a:r>
            <a:r>
              <a:rPr lang="zh-TW" altLang="en-US" sz="2600" dirty="0" smtClean="0"/>
              <a:t>               </a:t>
            </a:r>
            <a:r>
              <a:rPr lang="en-US" altLang="zh-TW" sz="2600" dirty="0" smtClean="0"/>
              <a:t>Facebook </a:t>
            </a:r>
            <a:r>
              <a:rPr lang="zh-TW" altLang="en-US" sz="2600" dirty="0" smtClean="0"/>
              <a:t>。</a:t>
            </a:r>
            <a:endParaRPr lang="en-US" altLang="zh-TW" sz="2600" dirty="0" smtClean="0"/>
          </a:p>
          <a:p>
            <a:r>
              <a:rPr lang="en-US" altLang="zh-TW" sz="2600" dirty="0" smtClean="0"/>
              <a:t>†</a:t>
            </a:r>
            <a:r>
              <a:rPr lang="zh-TW" altLang="en-US" sz="2600" dirty="0" smtClean="0"/>
              <a:t> 使用者可以創建個人檔案，將其他使用者加為好友，也可</a:t>
            </a:r>
            <a:endParaRPr lang="en-US" altLang="zh-TW" sz="2600" dirty="0" smtClean="0"/>
          </a:p>
          <a:p>
            <a:r>
              <a:rPr lang="zh-TW" altLang="en-US" sz="2600" dirty="0"/>
              <a:t> </a:t>
            </a:r>
            <a:r>
              <a:rPr lang="zh-TW" altLang="en-US" sz="2600" dirty="0" smtClean="0"/>
              <a:t> 以依照興趣而自行成立社團，這些群組依據工作地點、學</a:t>
            </a:r>
            <a:endParaRPr lang="en-US" altLang="zh-TW" sz="2600" dirty="0" smtClean="0"/>
          </a:p>
          <a:p>
            <a:r>
              <a:rPr lang="zh-TW" altLang="en-US" sz="2600" dirty="0"/>
              <a:t> </a:t>
            </a:r>
            <a:r>
              <a:rPr lang="zh-TW" altLang="en-US" sz="2600" dirty="0" smtClean="0"/>
              <a:t> 校或其他特性分類。</a:t>
            </a:r>
            <a:endParaRPr lang="en-US" altLang="zh-TW" sz="2600" dirty="0" smtClean="0"/>
          </a:p>
          <a:p>
            <a:endParaRPr lang="en-US" altLang="zh-TW" sz="2600" dirty="0" smtClean="0"/>
          </a:p>
          <a:p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929803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5</a:t>
            </a:fld>
            <a:endParaRPr lang="zh-TW" altLang="en-US" sz="1200" dirty="0"/>
          </a:p>
        </p:txBody>
      </p:sp>
      <p:pic>
        <p:nvPicPr>
          <p:cNvPr id="1026" name="Picture 2" descr="C:\Users\ASUS USER\Desktop\IMG_41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76672"/>
            <a:ext cx="3338230" cy="5937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圓角矩形 3"/>
          <p:cNvSpPr/>
          <p:nvPr/>
        </p:nvSpPr>
        <p:spPr>
          <a:xfrm>
            <a:off x="1620682" y="1277747"/>
            <a:ext cx="984846" cy="972108"/>
          </a:xfrm>
          <a:prstGeom prst="roundRect">
            <a:avLst/>
          </a:prstGeom>
          <a:noFill/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向右箭號 4"/>
          <p:cNvSpPr/>
          <p:nvPr/>
        </p:nvSpPr>
        <p:spPr>
          <a:xfrm>
            <a:off x="755576" y="1484784"/>
            <a:ext cx="720080" cy="64807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5148064" y="3284984"/>
            <a:ext cx="34563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/>
              <a:t>在</a:t>
            </a:r>
            <a:r>
              <a:rPr lang="en-US" altLang="zh-TW" sz="3200" dirty="0" smtClean="0"/>
              <a:t>iPhone</a:t>
            </a:r>
            <a:r>
              <a:rPr lang="zh-TW" altLang="en-US" sz="3200" dirty="0" smtClean="0"/>
              <a:t>的桌面上，</a:t>
            </a:r>
            <a:r>
              <a:rPr lang="en-US" altLang="zh-TW" sz="3200" dirty="0" smtClean="0"/>
              <a:t>Facebook</a:t>
            </a:r>
            <a:r>
              <a:rPr lang="zh-TW" altLang="en-US" sz="3200" dirty="0" smtClean="0"/>
              <a:t>的</a:t>
            </a:r>
            <a:r>
              <a:rPr lang="en-US" altLang="zh-TW" sz="3200" dirty="0" smtClean="0"/>
              <a:t>APP</a:t>
            </a:r>
            <a:r>
              <a:rPr lang="zh-TW" altLang="en-US" sz="3200" dirty="0" smtClean="0"/>
              <a:t>圖形長這樣。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8635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6</a:t>
            </a:fld>
            <a:endParaRPr lang="zh-TW" altLang="en-US" sz="1200" dirty="0"/>
          </a:p>
        </p:txBody>
      </p:sp>
      <p:pic>
        <p:nvPicPr>
          <p:cNvPr id="2050" name="Picture 2" descr="C:\Users\ASUS USER\Desktop\IMG_41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3463174" cy="6159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4716016" y="1800398"/>
            <a:ext cx="36041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/>
              <a:t>輸入自己的</a:t>
            </a:r>
            <a:r>
              <a:rPr lang="zh-TW" altLang="en-US" sz="2800" dirty="0">
                <a:solidFill>
                  <a:srgbClr val="FF0000"/>
                </a:solidFill>
              </a:rPr>
              <a:t>電子郵件</a:t>
            </a:r>
            <a:r>
              <a:rPr lang="en-US" altLang="zh-TW" sz="2800" dirty="0">
                <a:solidFill>
                  <a:srgbClr val="FF0000"/>
                </a:solidFill>
              </a:rPr>
              <a:t>/</a:t>
            </a:r>
            <a:r>
              <a:rPr lang="zh-TW" altLang="en-US" sz="2800" dirty="0">
                <a:solidFill>
                  <a:srgbClr val="FF0000"/>
                </a:solidFill>
              </a:rPr>
              <a:t>電話號碼</a:t>
            </a:r>
            <a:r>
              <a:rPr lang="zh-TW" altLang="en-US" sz="2800" dirty="0"/>
              <a:t>以及</a:t>
            </a:r>
            <a:r>
              <a:rPr lang="zh-TW" altLang="en-US" sz="2800" dirty="0">
                <a:solidFill>
                  <a:srgbClr val="FF0000"/>
                </a:solidFill>
              </a:rPr>
              <a:t>密碼</a:t>
            </a:r>
            <a:r>
              <a:rPr lang="zh-TW" altLang="en-US" sz="2800" dirty="0"/>
              <a:t>即可進入使用。</a:t>
            </a:r>
          </a:p>
        </p:txBody>
      </p:sp>
      <p:sp>
        <p:nvSpPr>
          <p:cNvPr id="7" name="圓角矩形 6"/>
          <p:cNvSpPr/>
          <p:nvPr/>
        </p:nvSpPr>
        <p:spPr>
          <a:xfrm>
            <a:off x="683568" y="2492896"/>
            <a:ext cx="3463174" cy="151216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1632178" y="5371125"/>
            <a:ext cx="1440160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文字方塊 9"/>
          <p:cNvSpPr txBox="1"/>
          <p:nvPr/>
        </p:nvSpPr>
        <p:spPr>
          <a:xfrm>
            <a:off x="4716016" y="3336590"/>
            <a:ext cx="36041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/>
              <a:t>如果沒有</a:t>
            </a:r>
            <a:r>
              <a:rPr lang="en-US" altLang="zh-TW" sz="2800" dirty="0" smtClean="0"/>
              <a:t>Facebook</a:t>
            </a:r>
            <a:r>
              <a:rPr lang="zh-TW" altLang="en-US" sz="2800" dirty="0" smtClean="0"/>
              <a:t>帳號，可以自行</a:t>
            </a:r>
            <a:r>
              <a:rPr lang="zh-TW" altLang="en-US" sz="2800" dirty="0" smtClean="0">
                <a:solidFill>
                  <a:srgbClr val="FF0000"/>
                </a:solidFill>
              </a:rPr>
              <a:t>免費</a:t>
            </a:r>
            <a:r>
              <a:rPr lang="zh-TW" altLang="en-US" sz="2800" dirty="0" smtClean="0"/>
              <a:t>申請一個。</a:t>
            </a:r>
            <a:endParaRPr lang="zh-TW" altLang="en-US" sz="2800" dirty="0"/>
          </a:p>
        </p:txBody>
      </p:sp>
      <p:sp>
        <p:nvSpPr>
          <p:cNvPr id="11" name="圓角矩形 10"/>
          <p:cNvSpPr/>
          <p:nvPr/>
        </p:nvSpPr>
        <p:spPr>
          <a:xfrm>
            <a:off x="1835696" y="5805264"/>
            <a:ext cx="1080120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文字方塊 11"/>
          <p:cNvSpPr txBox="1"/>
          <p:nvPr/>
        </p:nvSpPr>
        <p:spPr>
          <a:xfrm>
            <a:off x="4716016" y="4894651"/>
            <a:ext cx="38884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/>
              <a:t>如果忘記密碼，或是有其他問題，可以從「</a:t>
            </a:r>
            <a:r>
              <a:rPr lang="zh-TW" altLang="en-US" sz="2800" dirty="0" smtClean="0">
                <a:solidFill>
                  <a:srgbClr val="FF0000"/>
                </a:solidFill>
              </a:rPr>
              <a:t>需要協助嗎？</a:t>
            </a:r>
            <a:r>
              <a:rPr lang="zh-TW" altLang="en-US" sz="2800" dirty="0" smtClean="0"/>
              <a:t>」進入。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54274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2852936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一、搜尋</a:t>
            </a:r>
            <a:endParaRPr lang="zh-TW" altLang="en-US" sz="6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32217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8</a:t>
            </a:fld>
            <a:endParaRPr lang="zh-TW" altLang="en-US" sz="1200" dirty="0"/>
          </a:p>
        </p:txBody>
      </p:sp>
      <p:pic>
        <p:nvPicPr>
          <p:cNvPr id="3074" name="Picture 2" descr="C:\Users\ASUS USER\Desktop\IMG_4119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1549"/>
            <a:ext cx="3513470" cy="624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圓角矩形 3"/>
          <p:cNvSpPr/>
          <p:nvPr/>
        </p:nvSpPr>
        <p:spPr>
          <a:xfrm>
            <a:off x="683568" y="620688"/>
            <a:ext cx="3168352" cy="50405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4499992" y="2874552"/>
            <a:ext cx="41044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搜尋欄</a:t>
            </a:r>
            <a:r>
              <a:rPr lang="zh-TW" altLang="en-US" sz="3200" dirty="0" smtClean="0"/>
              <a:t>：可以搜尋好友、社團、粉絲專頁等等的資訊。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93856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9</a:t>
            </a:fld>
            <a:endParaRPr lang="zh-TW" altLang="en-US" sz="1200" dirty="0"/>
          </a:p>
        </p:txBody>
      </p:sp>
      <p:pic>
        <p:nvPicPr>
          <p:cNvPr id="4098" name="Picture 2" descr="C:\Users\ASUS USER\Desktop\IMG_411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83" y="332656"/>
            <a:ext cx="3424837" cy="6091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SUS USER\Desktop\IMG_411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07780"/>
            <a:ext cx="3413615" cy="6071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向右箭號 3"/>
          <p:cNvSpPr/>
          <p:nvPr/>
        </p:nvSpPr>
        <p:spPr>
          <a:xfrm>
            <a:off x="3851920" y="2708920"/>
            <a:ext cx="1440160" cy="936104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3851920" y="2060848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/>
              <a:t>例如</a:t>
            </a:r>
          </a:p>
        </p:txBody>
      </p:sp>
    </p:spTree>
    <p:extLst>
      <p:ext uri="{BB962C8B-B14F-4D97-AF65-F5344CB8AC3E}">
        <p14:creationId xmlns:p14="http://schemas.microsoft.com/office/powerpoint/2010/main" val="144937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2780928"/>
            <a:ext cx="8568952" cy="1252728"/>
          </a:xfrm>
        </p:spPr>
        <p:txBody>
          <a:bodyPr>
            <a:noAutofit/>
          </a:bodyPr>
          <a:lstStyle/>
          <a:p>
            <a:r>
              <a:rPr lang="zh-TW" alt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二、動態消息</a:t>
            </a:r>
            <a:r>
              <a:rPr lang="en-US" altLang="zh-TW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&amp;</a:t>
            </a:r>
            <a:r>
              <a:rPr lang="zh-TW" alt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近況分享</a:t>
            </a:r>
            <a:endParaRPr lang="zh-TW" altLang="en-US" sz="6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10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4823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11</a:t>
            </a:fld>
            <a:endParaRPr lang="zh-TW" altLang="en-US" sz="1200" dirty="0"/>
          </a:p>
        </p:txBody>
      </p:sp>
      <p:pic>
        <p:nvPicPr>
          <p:cNvPr id="4" name="Picture 2" descr="C:\Users\ASUS USER\Desktop\IMG_4119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1549"/>
            <a:ext cx="3513470" cy="624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圓角矩形 4"/>
          <p:cNvSpPr/>
          <p:nvPr/>
        </p:nvSpPr>
        <p:spPr>
          <a:xfrm>
            <a:off x="683568" y="1052736"/>
            <a:ext cx="3513470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4499992" y="1268760"/>
            <a:ext cx="424847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狀態</a:t>
            </a:r>
            <a:r>
              <a:rPr lang="zh-TW" altLang="en-US" sz="2800" dirty="0"/>
              <a:t>：撰寫自己的心情小語或是其他想要寫的東西</a:t>
            </a:r>
            <a:r>
              <a:rPr lang="zh-TW" altLang="en-US" sz="2800" dirty="0" smtClean="0"/>
              <a:t>。</a:t>
            </a:r>
            <a:endParaRPr lang="en-US" altLang="zh-TW" sz="2800" dirty="0" smtClean="0"/>
          </a:p>
          <a:p>
            <a:endParaRPr lang="en-US" altLang="zh-TW" sz="2800" dirty="0"/>
          </a:p>
          <a:p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照片</a:t>
            </a:r>
            <a:r>
              <a:rPr lang="zh-TW" altLang="en-US" sz="2800" dirty="0" smtClean="0"/>
              <a:t>：可以上傳照片分享給你的好友。</a:t>
            </a:r>
            <a:endParaRPr lang="en-US" altLang="zh-TW" sz="2800" dirty="0" smtClean="0"/>
          </a:p>
          <a:p>
            <a:endParaRPr lang="en-US" altLang="zh-TW" sz="2800" dirty="0"/>
          </a:p>
          <a:p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打卡</a:t>
            </a:r>
            <a:r>
              <a:rPr lang="zh-TW" altLang="en-US" sz="2800" dirty="0" smtClean="0"/>
              <a:t>：顧名思義就是一種</a:t>
            </a:r>
            <a:r>
              <a:rPr lang="zh-TW" altLang="en-US" sz="2800" dirty="0" smtClean="0">
                <a:solidFill>
                  <a:srgbClr val="FF0000"/>
                </a:solidFill>
              </a:rPr>
              <a:t>定位</a:t>
            </a:r>
            <a:r>
              <a:rPr lang="zh-TW" altLang="en-US" sz="2800" dirty="0" smtClean="0"/>
              <a:t>的服務，讓你的好友們可以知道你現在在哪裡玩或是在哪間餐廳吃美食等等。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90728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12</a:t>
            </a:fld>
            <a:endParaRPr lang="zh-TW" altLang="en-US" sz="1200" dirty="0"/>
          </a:p>
        </p:txBody>
      </p:sp>
      <p:pic>
        <p:nvPicPr>
          <p:cNvPr id="5122" name="Picture 2" descr="C:\Users\ASUS USER\Desktop\IMG_4127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6498"/>
            <a:ext cx="3377493" cy="6008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4427984" y="939347"/>
            <a:ext cx="396044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/>
              <a:t>使用者可以自行撰寫想要發表的言語</a:t>
            </a:r>
            <a:r>
              <a:rPr lang="zh-TW" altLang="en-US" sz="3200" dirty="0" smtClean="0"/>
              <a:t>文字，輸入完畢後</a:t>
            </a:r>
            <a:r>
              <a:rPr lang="zh-TW" altLang="en-US" sz="3200" dirty="0"/>
              <a:t>點</a:t>
            </a:r>
            <a:r>
              <a:rPr lang="zh-TW" altLang="en-US" sz="3200" dirty="0" smtClean="0"/>
              <a:t>一下右上方的「</a:t>
            </a:r>
            <a:r>
              <a:rPr lang="zh-TW" altLang="en-US" sz="3200" dirty="0" smtClean="0">
                <a:solidFill>
                  <a:srgbClr val="FF0000"/>
                </a:solidFill>
              </a:rPr>
              <a:t>發佈</a:t>
            </a:r>
            <a:r>
              <a:rPr lang="zh-TW" altLang="en-US" sz="3200" dirty="0" smtClean="0"/>
              <a:t>」就可以了。</a:t>
            </a:r>
            <a:endParaRPr lang="en-US" altLang="zh-TW" sz="3200" dirty="0" smtClean="0"/>
          </a:p>
          <a:p>
            <a:endParaRPr lang="en-US" altLang="zh-TW" sz="3200" dirty="0"/>
          </a:p>
          <a:p>
            <a:r>
              <a:rPr lang="zh-TW" altLang="en-US" sz="3200" dirty="0"/>
              <a:t>另外，可以更進一步的設定有誰可以看到你的貼文</a:t>
            </a:r>
            <a:r>
              <a:rPr lang="zh-TW" altLang="en-US" sz="3200" dirty="0" smtClean="0"/>
              <a:t>，點一下「</a:t>
            </a:r>
            <a:r>
              <a:rPr lang="zh-TW" altLang="en-US" sz="3200" dirty="0" smtClean="0">
                <a:solidFill>
                  <a:srgbClr val="FF0000"/>
                </a:solidFill>
              </a:rPr>
              <a:t>致：</a:t>
            </a:r>
            <a:r>
              <a:rPr lang="zh-TW" altLang="en-US" sz="3200" dirty="0" smtClean="0"/>
              <a:t>」的欄位進行設定。</a:t>
            </a:r>
            <a:endParaRPr lang="zh-TW" altLang="en-US" sz="3200" dirty="0"/>
          </a:p>
        </p:txBody>
      </p:sp>
      <p:sp>
        <p:nvSpPr>
          <p:cNvPr id="5" name="圓角矩形 4"/>
          <p:cNvSpPr/>
          <p:nvPr/>
        </p:nvSpPr>
        <p:spPr>
          <a:xfrm>
            <a:off x="3563888" y="692696"/>
            <a:ext cx="497173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683568" y="1124744"/>
            <a:ext cx="3377493" cy="3600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4575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3995936" y="6237312"/>
            <a:ext cx="1161826" cy="365125"/>
          </a:xfrm>
        </p:spPr>
        <p:txBody>
          <a:bodyPr/>
          <a:lstStyle/>
          <a:p>
            <a:fld id="{5B2A556A-2F10-428E-86E9-D5089D186304}" type="slidenum">
              <a:rPr lang="zh-TW" altLang="en-US" sz="1200" smtClean="0"/>
              <a:t>13</a:t>
            </a:fld>
            <a:endParaRPr lang="zh-TW" altLang="en-US" sz="1200" dirty="0"/>
          </a:p>
        </p:txBody>
      </p:sp>
      <p:pic>
        <p:nvPicPr>
          <p:cNvPr id="6146" name="Picture 2" descr="C:\Users\ASUS USER\Desktop\IMG_4128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4346"/>
            <a:ext cx="3459683" cy="6098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4572000" y="2060848"/>
            <a:ext cx="367240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/>
              <a:t>在這裡，你可以自行決定你想要</a:t>
            </a:r>
            <a:r>
              <a:rPr lang="zh-TW" altLang="en-US" sz="2800" dirty="0" smtClean="0"/>
              <a:t>給</a:t>
            </a:r>
            <a:r>
              <a:rPr lang="zh-TW" altLang="en-US" sz="2800" dirty="0"/>
              <a:t>誰</a:t>
            </a:r>
            <a:r>
              <a:rPr lang="zh-TW" altLang="en-US" sz="2800" dirty="0" smtClean="0"/>
              <a:t>看到</a:t>
            </a:r>
            <a:r>
              <a:rPr lang="zh-TW" altLang="en-US" sz="2800" dirty="0"/>
              <a:t>你所發佈的文章或照片</a:t>
            </a:r>
            <a:r>
              <a:rPr lang="zh-TW" altLang="en-US" sz="2800" dirty="0" smtClean="0"/>
              <a:t>。</a:t>
            </a:r>
            <a:endParaRPr lang="en-US" altLang="zh-TW" sz="2800" dirty="0" smtClean="0"/>
          </a:p>
          <a:p>
            <a:endParaRPr lang="en-US" altLang="zh-TW" sz="2800" dirty="0"/>
          </a:p>
          <a:p>
            <a:r>
              <a:rPr lang="zh-TW" altLang="en-US" sz="2800" dirty="0" smtClean="0"/>
              <a:t>決定好之後，點一下右上方的「</a:t>
            </a:r>
            <a:r>
              <a:rPr lang="zh-TW" altLang="en-US" sz="2800" dirty="0" smtClean="0">
                <a:solidFill>
                  <a:srgbClr val="FF0000"/>
                </a:solidFill>
              </a:rPr>
              <a:t>完成</a:t>
            </a:r>
            <a:r>
              <a:rPr lang="zh-TW" altLang="en-US" sz="2800" dirty="0" smtClean="0"/>
              <a:t>」即可。</a:t>
            </a:r>
            <a:endParaRPr lang="zh-TW" altLang="en-US" sz="2800" dirty="0"/>
          </a:p>
        </p:txBody>
      </p:sp>
      <p:sp>
        <p:nvSpPr>
          <p:cNvPr id="5" name="圓角矩形 4"/>
          <p:cNvSpPr/>
          <p:nvPr/>
        </p:nvSpPr>
        <p:spPr>
          <a:xfrm>
            <a:off x="3563888" y="692696"/>
            <a:ext cx="579363" cy="50405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959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14</a:t>
            </a:fld>
            <a:endParaRPr lang="zh-TW" altLang="en-US" sz="1200" dirty="0"/>
          </a:p>
        </p:txBody>
      </p:sp>
      <p:pic>
        <p:nvPicPr>
          <p:cNvPr id="4" name="Picture 2" descr="C:\Users\ASUS USER\Desktop\IMG_412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6498"/>
            <a:ext cx="3377493" cy="6008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4307052" y="1875309"/>
            <a:ext cx="44644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/>
              <a:t>中間欄位的圖案分別代表</a:t>
            </a:r>
            <a:r>
              <a:rPr lang="zh-TW" altLang="en-US" sz="3200" dirty="0"/>
              <a:t>你可以</a:t>
            </a:r>
            <a:r>
              <a:rPr lang="zh-TW" altLang="en-US" sz="3200" dirty="0" smtClean="0"/>
              <a:t>：</a:t>
            </a:r>
            <a:endParaRPr lang="en-US" altLang="zh-TW" sz="3200" dirty="0" smtClean="0"/>
          </a:p>
          <a:p>
            <a:r>
              <a:rPr lang="zh-TW" altLang="en-US" sz="3200" dirty="0" smtClean="0"/>
              <a:t> </a:t>
            </a:r>
            <a:r>
              <a:rPr lang="en-US" altLang="zh-TW" sz="3200" dirty="0" smtClean="0"/>
              <a:t>-</a:t>
            </a:r>
            <a:r>
              <a:rPr lang="zh-TW" altLang="en-US" sz="3200" dirty="0" smtClean="0"/>
              <a:t>上</a:t>
            </a:r>
            <a:r>
              <a:rPr lang="zh-TW" altLang="en-US" sz="3200" dirty="0"/>
              <a:t>傳</a:t>
            </a:r>
            <a:r>
              <a:rPr lang="zh-TW" altLang="en-US" sz="3200" dirty="0" smtClean="0"/>
              <a:t>照片。</a:t>
            </a:r>
            <a:endParaRPr lang="en-US" altLang="zh-TW" sz="3200" dirty="0" smtClean="0"/>
          </a:p>
          <a:p>
            <a:r>
              <a:rPr lang="zh-TW" altLang="en-US" sz="3200" dirty="0" smtClean="0"/>
              <a:t> </a:t>
            </a:r>
            <a:r>
              <a:rPr lang="en-US" altLang="zh-TW" sz="3200" dirty="0" smtClean="0"/>
              <a:t>-</a:t>
            </a:r>
            <a:r>
              <a:rPr lang="zh-TW" altLang="en-US" sz="3200" dirty="0" smtClean="0"/>
              <a:t>標記朋友。</a:t>
            </a:r>
            <a:endParaRPr lang="en-US" altLang="zh-TW" sz="3200" dirty="0" smtClean="0"/>
          </a:p>
          <a:p>
            <a:r>
              <a:rPr lang="zh-TW" altLang="en-US" sz="3200" dirty="0" smtClean="0"/>
              <a:t> </a:t>
            </a:r>
            <a:r>
              <a:rPr lang="en-US" altLang="zh-TW" sz="3200" dirty="0" smtClean="0"/>
              <a:t>-</a:t>
            </a:r>
            <a:r>
              <a:rPr lang="zh-TW" altLang="en-US" sz="3200" dirty="0" smtClean="0"/>
              <a:t>表達</a:t>
            </a:r>
            <a:r>
              <a:rPr lang="zh-TW" altLang="en-US" sz="3200" dirty="0"/>
              <a:t>心情</a:t>
            </a:r>
            <a:r>
              <a:rPr lang="en-US" altLang="zh-TW" sz="3200" dirty="0"/>
              <a:t>/</a:t>
            </a:r>
            <a:r>
              <a:rPr lang="zh-TW" altLang="en-US" sz="3200" dirty="0"/>
              <a:t>現在正在</a:t>
            </a:r>
            <a:r>
              <a:rPr lang="zh-TW" altLang="en-US" sz="3200" dirty="0" smtClean="0"/>
              <a:t>做</a:t>
            </a:r>
            <a:endParaRPr lang="en-US" altLang="zh-TW" sz="3200" dirty="0" smtClean="0"/>
          </a:p>
          <a:p>
            <a:r>
              <a:rPr lang="zh-TW" altLang="en-US" sz="3200" dirty="0"/>
              <a:t> </a:t>
            </a:r>
            <a:r>
              <a:rPr lang="zh-TW" altLang="en-US" sz="3200" dirty="0" smtClean="0"/>
              <a:t> 什麼。</a:t>
            </a:r>
            <a:endParaRPr lang="en-US" altLang="zh-TW" sz="3200" dirty="0" smtClean="0"/>
          </a:p>
          <a:p>
            <a:r>
              <a:rPr lang="zh-TW" altLang="en-US" sz="3200" dirty="0" smtClean="0"/>
              <a:t> </a:t>
            </a:r>
            <a:r>
              <a:rPr lang="en-US" altLang="zh-TW" sz="3200" dirty="0" smtClean="0"/>
              <a:t>-</a:t>
            </a:r>
            <a:r>
              <a:rPr lang="zh-TW" altLang="en-US" sz="3200" dirty="0" smtClean="0"/>
              <a:t>打卡。</a:t>
            </a:r>
            <a:endParaRPr lang="zh-TW" altLang="en-US" sz="3200" dirty="0"/>
          </a:p>
        </p:txBody>
      </p:sp>
      <p:sp>
        <p:nvSpPr>
          <p:cNvPr id="6" name="圓角矩形 5"/>
          <p:cNvSpPr/>
          <p:nvPr/>
        </p:nvSpPr>
        <p:spPr>
          <a:xfrm>
            <a:off x="683568" y="3645024"/>
            <a:ext cx="3456384" cy="50405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345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2780928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三、分享</a:t>
            </a:r>
            <a:endParaRPr lang="zh-TW" altLang="en-US" sz="6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15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115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16</a:t>
            </a:fld>
            <a:endParaRPr lang="zh-TW" altLang="en-US" dirty="0"/>
          </a:p>
        </p:txBody>
      </p:sp>
      <p:pic>
        <p:nvPicPr>
          <p:cNvPr id="7170" name="Picture 2" descr="C:\Users\ASUS USER\Desktop\IMG_415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340067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圓角矩形 3"/>
          <p:cNvSpPr/>
          <p:nvPr/>
        </p:nvSpPr>
        <p:spPr>
          <a:xfrm>
            <a:off x="2915816" y="5157192"/>
            <a:ext cx="1008112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4427984" y="2326228"/>
            <a:ext cx="410445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分享</a:t>
            </a:r>
            <a:r>
              <a:rPr lang="zh-TW" altLang="en-US" sz="3200" dirty="0" smtClean="0"/>
              <a:t>：當看到某個喜歡的動態消息，而想要分享給朋友們看，此時可以點選那則貼文的右下方的「     分享」。</a:t>
            </a:r>
            <a:endParaRPr lang="zh-TW" altLang="en-US" sz="3200" dirty="0"/>
          </a:p>
        </p:txBody>
      </p:sp>
      <p:sp>
        <p:nvSpPr>
          <p:cNvPr id="6" name="右彎箭號 5"/>
          <p:cNvSpPr/>
          <p:nvPr/>
        </p:nvSpPr>
        <p:spPr>
          <a:xfrm>
            <a:off x="7472738" y="4420170"/>
            <a:ext cx="288032" cy="288032"/>
          </a:xfrm>
          <a:prstGeom prst="ben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58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17</a:t>
            </a:fld>
            <a:endParaRPr lang="zh-TW" altLang="en-US" dirty="0"/>
          </a:p>
        </p:txBody>
      </p:sp>
      <p:pic>
        <p:nvPicPr>
          <p:cNvPr id="8194" name="Picture 2" descr="C:\Users\ASUS USER\Desktop\IMG_415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60751"/>
            <a:ext cx="3384376" cy="6019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4427984" y="692696"/>
            <a:ext cx="432048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分享</a:t>
            </a:r>
            <a:r>
              <a:rPr lang="zh-TW" altLang="en-US" sz="3200" dirty="0" smtClean="0"/>
              <a:t>：點選之後，可以選擇要用什麼方法將這則貼文分享出去。</a:t>
            </a:r>
            <a:endParaRPr lang="en-US" altLang="zh-TW" sz="3200" dirty="0" smtClean="0"/>
          </a:p>
          <a:p>
            <a:r>
              <a:rPr lang="en-US" altLang="zh-TW" sz="3200" dirty="0" smtClean="0"/>
              <a:t>-</a:t>
            </a:r>
            <a:r>
              <a:rPr lang="zh-TW" altLang="en-US" sz="3200" dirty="0" smtClean="0"/>
              <a:t>立即分享。</a:t>
            </a:r>
            <a:endParaRPr lang="en-US" altLang="zh-TW" sz="3200" dirty="0" smtClean="0"/>
          </a:p>
          <a:p>
            <a:r>
              <a:rPr lang="en-US" altLang="zh-TW" sz="3200" dirty="0" smtClean="0"/>
              <a:t>-</a:t>
            </a:r>
            <a:r>
              <a:rPr lang="zh-TW" altLang="en-US" sz="3200" dirty="0" smtClean="0"/>
              <a:t>撰寫貼文：可以在分  </a:t>
            </a:r>
            <a:endParaRPr lang="en-US" altLang="zh-TW" sz="3200" dirty="0" smtClean="0"/>
          </a:p>
          <a:p>
            <a:r>
              <a:rPr lang="zh-TW" altLang="en-US" sz="3200" dirty="0"/>
              <a:t> </a:t>
            </a:r>
            <a:r>
              <a:rPr lang="zh-TW" altLang="en-US" sz="3200" dirty="0" smtClean="0"/>
              <a:t>享之前撰寫自己的心</a:t>
            </a:r>
            <a:endParaRPr lang="en-US" altLang="zh-TW" sz="3200" dirty="0" smtClean="0"/>
          </a:p>
          <a:p>
            <a:r>
              <a:rPr lang="zh-TW" altLang="en-US" sz="3200" dirty="0"/>
              <a:t> </a:t>
            </a:r>
            <a:r>
              <a:rPr lang="zh-TW" altLang="en-US" sz="3200" dirty="0" smtClean="0"/>
              <a:t>得。</a:t>
            </a:r>
            <a:endParaRPr lang="en-US" altLang="zh-TW" sz="3200" dirty="0" smtClean="0"/>
          </a:p>
          <a:p>
            <a:r>
              <a:rPr lang="en-US" altLang="zh-TW" sz="3200" dirty="0" smtClean="0"/>
              <a:t>-</a:t>
            </a:r>
            <a:r>
              <a:rPr lang="zh-TW" altLang="en-US" sz="3200" dirty="0" smtClean="0"/>
              <a:t>以</a:t>
            </a:r>
            <a:r>
              <a:rPr lang="en-US" altLang="zh-TW" sz="3200" dirty="0" smtClean="0"/>
              <a:t>Messenger</a:t>
            </a:r>
            <a:r>
              <a:rPr lang="zh-TW" altLang="en-US" sz="3200" dirty="0" smtClean="0"/>
              <a:t>傳送：傳</a:t>
            </a:r>
            <a:endParaRPr lang="en-US" altLang="zh-TW" sz="3200" dirty="0" smtClean="0"/>
          </a:p>
          <a:p>
            <a:r>
              <a:rPr lang="zh-TW" altLang="en-US" sz="3200" dirty="0"/>
              <a:t> </a:t>
            </a:r>
            <a:r>
              <a:rPr lang="zh-TW" altLang="en-US" sz="3200" dirty="0" smtClean="0"/>
              <a:t>給你想要分享的對象，</a:t>
            </a:r>
            <a:endParaRPr lang="en-US" altLang="zh-TW" sz="3200" dirty="0" smtClean="0"/>
          </a:p>
          <a:p>
            <a:r>
              <a:rPr lang="zh-TW" altLang="en-US" sz="3200" dirty="0"/>
              <a:t> </a:t>
            </a:r>
            <a:r>
              <a:rPr lang="zh-TW" altLang="en-US" sz="3200" dirty="0" smtClean="0"/>
              <a:t>貼文不會公開。</a:t>
            </a:r>
            <a:endParaRPr lang="en-US" altLang="zh-TW" sz="3200" dirty="0" smtClean="0"/>
          </a:p>
          <a:p>
            <a:r>
              <a:rPr lang="en-US" altLang="zh-TW" sz="3200" dirty="0" smtClean="0"/>
              <a:t>-</a:t>
            </a:r>
            <a:r>
              <a:rPr lang="zh-TW" altLang="en-US" sz="3200" dirty="0" smtClean="0"/>
              <a:t>複製連結。</a:t>
            </a:r>
            <a:endParaRPr lang="en-US" altLang="zh-TW" sz="3200" dirty="0" smtClean="0"/>
          </a:p>
        </p:txBody>
      </p:sp>
    </p:spTree>
    <p:extLst>
      <p:ext uri="{BB962C8B-B14F-4D97-AF65-F5344CB8AC3E}">
        <p14:creationId xmlns:p14="http://schemas.microsoft.com/office/powerpoint/2010/main" val="409204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2852936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6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四</a:t>
            </a:r>
            <a:r>
              <a:rPr lang="zh-TW" alt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、交友邀請</a:t>
            </a:r>
            <a:endParaRPr lang="zh-TW" altLang="en-US" sz="6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18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5397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19</a:t>
            </a:fld>
            <a:endParaRPr lang="zh-TW" altLang="en-US" dirty="0"/>
          </a:p>
        </p:txBody>
      </p:sp>
      <p:pic>
        <p:nvPicPr>
          <p:cNvPr id="4" name="Picture 2" descr="C:\Users\ASUS USER\Desktop\IMG_4119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1549"/>
            <a:ext cx="3513470" cy="624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4696797" y="2060848"/>
            <a:ext cx="388843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交友邀請</a:t>
            </a:r>
            <a:r>
              <a:rPr lang="zh-TW" altLang="en-US" sz="3200" dirty="0" smtClean="0"/>
              <a:t>：在</a:t>
            </a:r>
            <a:r>
              <a:rPr lang="en-US" altLang="zh-TW" sz="3200" dirty="0" smtClean="0"/>
              <a:t>Facebook</a:t>
            </a:r>
            <a:r>
              <a:rPr lang="zh-TW" altLang="en-US" sz="3200" dirty="0" smtClean="0"/>
              <a:t>的世界裡，如果有人想要和你成為朋友，他</a:t>
            </a:r>
            <a:r>
              <a:rPr lang="en-US" altLang="zh-TW" sz="3200" dirty="0" smtClean="0"/>
              <a:t>/</a:t>
            </a:r>
            <a:r>
              <a:rPr lang="zh-TW" altLang="en-US" sz="3200" dirty="0" smtClean="0"/>
              <a:t>她就會</a:t>
            </a:r>
            <a:r>
              <a:rPr lang="zh-TW" altLang="en-US" sz="3200" dirty="0" smtClean="0">
                <a:solidFill>
                  <a:srgbClr val="FF0000"/>
                </a:solidFill>
              </a:rPr>
              <a:t>寄送交友邀請</a:t>
            </a:r>
            <a:r>
              <a:rPr lang="zh-TW" altLang="en-US" sz="3200" dirty="0" smtClean="0"/>
              <a:t>給你，</a:t>
            </a:r>
            <a:r>
              <a:rPr lang="zh-TW" altLang="en-US" sz="3200" dirty="0"/>
              <a:t>按下「</a:t>
            </a:r>
            <a:r>
              <a:rPr lang="zh-TW" altLang="en-US" sz="3200" dirty="0">
                <a:solidFill>
                  <a:srgbClr val="FF0000"/>
                </a:solidFill>
              </a:rPr>
              <a:t>確認</a:t>
            </a:r>
            <a:r>
              <a:rPr lang="zh-TW" altLang="en-US" sz="3200" dirty="0"/>
              <a:t>」，你們就會成為朋友了。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1331640" y="6021288"/>
            <a:ext cx="758431" cy="57606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171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20</a:t>
            </a:fld>
            <a:endParaRPr lang="zh-TW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4788024" y="1628800"/>
            <a:ext cx="39604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/>
              <a:t>這裡是</a:t>
            </a:r>
            <a:r>
              <a:rPr lang="zh-TW" altLang="en-US" sz="3200" dirty="0"/>
              <a:t>交友邀請的頁面，如果有任何人</a:t>
            </a:r>
            <a:r>
              <a:rPr lang="zh-TW" altLang="en-US" sz="3200" dirty="0" smtClean="0"/>
              <a:t>想加你</a:t>
            </a:r>
            <a:r>
              <a:rPr lang="en-US" altLang="zh-TW" sz="3200" dirty="0" smtClean="0"/>
              <a:t>/</a:t>
            </a:r>
            <a:r>
              <a:rPr lang="zh-TW" altLang="en-US" sz="3200" dirty="0" smtClean="0"/>
              <a:t>妳為</a:t>
            </a:r>
            <a:r>
              <a:rPr lang="zh-TW" altLang="en-US" sz="3200" dirty="0"/>
              <a:t>好友，都會在這邊出現通知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endParaRPr lang="en-US" altLang="zh-TW" sz="3200" dirty="0"/>
          </a:p>
          <a:p>
            <a:r>
              <a:rPr lang="zh-TW" altLang="en-US" sz="3200" dirty="0" smtClean="0"/>
              <a:t>按「確認」即成為好友；按「刪除」，表示現在還不要成為好友。</a:t>
            </a:r>
            <a:endParaRPr lang="zh-TW" altLang="en-US" sz="3200" dirty="0"/>
          </a:p>
        </p:txBody>
      </p:sp>
      <p:pic>
        <p:nvPicPr>
          <p:cNvPr id="2050" name="Picture 2" descr="C:\Users\ASUS USER\Desktop\IMG_415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01318"/>
            <a:ext cx="3456384" cy="6147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向左箭號 1"/>
          <p:cNvSpPr/>
          <p:nvPr/>
        </p:nvSpPr>
        <p:spPr>
          <a:xfrm>
            <a:off x="3923928" y="2276872"/>
            <a:ext cx="792088" cy="5040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791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6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五</a:t>
            </a:r>
            <a:r>
              <a:rPr lang="zh-TW" alt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</a:t>
            </a:r>
            <a:r>
              <a:rPr lang="en-US" altLang="zh-TW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Messenger</a:t>
            </a:r>
            <a:endParaRPr lang="zh-TW" altLang="en-US" sz="6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21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3637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22</a:t>
            </a:fld>
            <a:endParaRPr lang="zh-TW" altLang="en-US" dirty="0"/>
          </a:p>
        </p:txBody>
      </p:sp>
      <p:pic>
        <p:nvPicPr>
          <p:cNvPr id="4" name="Picture 2" descr="C:\Users\ASUS USER\Desktop\IMG_4119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1549"/>
            <a:ext cx="3513470" cy="624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4441412" y="798755"/>
            <a:ext cx="43204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Messenger</a:t>
            </a:r>
            <a:r>
              <a:rPr lang="zh-TW" altLang="en-US" sz="2800" dirty="0" smtClean="0"/>
              <a:t>：這是</a:t>
            </a:r>
            <a:r>
              <a:rPr lang="en-US" altLang="zh-TW" sz="2800" dirty="0" smtClean="0"/>
              <a:t>Facebook</a:t>
            </a:r>
            <a:r>
              <a:rPr lang="zh-TW" altLang="en-US" sz="2800" dirty="0" smtClean="0"/>
              <a:t>的即時通訊系統，功能如同早期我們所使用的</a:t>
            </a:r>
            <a:r>
              <a:rPr lang="zh-TW" altLang="en-US" sz="2800" dirty="0" smtClean="0">
                <a:solidFill>
                  <a:srgbClr val="FF0000"/>
                </a:solidFill>
              </a:rPr>
              <a:t>即時通、</a:t>
            </a:r>
            <a:r>
              <a:rPr lang="en-US" altLang="zh-TW" sz="2800" dirty="0" smtClean="0">
                <a:solidFill>
                  <a:srgbClr val="FF0000"/>
                </a:solidFill>
              </a:rPr>
              <a:t>MSN</a:t>
            </a:r>
            <a:r>
              <a:rPr lang="zh-TW" altLang="en-US" sz="2800" dirty="0" smtClean="0"/>
              <a:t>等等的軟體。</a:t>
            </a:r>
            <a:endParaRPr lang="en-US" altLang="zh-TW" sz="2800" dirty="0" smtClean="0"/>
          </a:p>
          <a:p>
            <a:r>
              <a:rPr lang="zh-TW" altLang="en-US" sz="2800" dirty="0"/>
              <a:t>另外，</a:t>
            </a:r>
            <a:r>
              <a:rPr lang="en-US" altLang="zh-TW" sz="2800" dirty="0"/>
              <a:t>Messenger</a:t>
            </a:r>
            <a:r>
              <a:rPr lang="zh-TW" altLang="en-US" sz="2800" dirty="0"/>
              <a:t>也可以撥</a:t>
            </a:r>
            <a:r>
              <a:rPr lang="zh-TW" altLang="en-US" sz="2800" dirty="0" smtClean="0"/>
              <a:t>打</a:t>
            </a:r>
            <a:r>
              <a:rPr lang="zh-TW" altLang="en-US" sz="2800" dirty="0" smtClean="0">
                <a:solidFill>
                  <a:srgbClr val="FF0000"/>
                </a:solidFill>
              </a:rPr>
              <a:t>電話</a:t>
            </a:r>
            <a:r>
              <a:rPr lang="zh-TW" altLang="en-US" sz="2800" dirty="0"/>
              <a:t>喔</a:t>
            </a:r>
            <a:r>
              <a:rPr lang="zh-TW" altLang="en-US" sz="2800" dirty="0" smtClean="0"/>
              <a:t>。</a:t>
            </a:r>
            <a:endParaRPr lang="en-US" altLang="zh-TW" sz="2800" dirty="0" smtClean="0"/>
          </a:p>
          <a:p>
            <a:endParaRPr lang="en-US" altLang="zh-TW" sz="2800" dirty="0"/>
          </a:p>
          <a:p>
            <a:r>
              <a:rPr lang="zh-TW" altLang="en-US" sz="2800" dirty="0" smtClean="0"/>
              <a:t>右上方的圖案是</a:t>
            </a:r>
            <a:r>
              <a:rPr lang="zh-TW" altLang="en-US" sz="2800" dirty="0" smtClean="0">
                <a:solidFill>
                  <a:srgbClr val="FF0000"/>
                </a:solidFill>
              </a:rPr>
              <a:t>好友列表</a:t>
            </a:r>
            <a:r>
              <a:rPr lang="zh-TW" altLang="en-US" sz="2800" dirty="0" smtClean="0"/>
              <a:t>，點</a:t>
            </a:r>
            <a:r>
              <a:rPr lang="zh-TW" altLang="en-US" sz="2800" dirty="0"/>
              <a:t>進去後也可以從中檢視有哪些朋友在線上，點一下即可跟他</a:t>
            </a:r>
            <a:r>
              <a:rPr lang="en-US" altLang="zh-TW" sz="2800" dirty="0"/>
              <a:t>/</a:t>
            </a:r>
            <a:r>
              <a:rPr lang="zh-TW" altLang="en-US" sz="2800" dirty="0"/>
              <a:t>她聊天。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2152271" y="6021288"/>
            <a:ext cx="576064" cy="55156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576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23</a:t>
            </a:fld>
            <a:endParaRPr lang="zh-TW" altLang="en-US" sz="1200" dirty="0"/>
          </a:p>
        </p:txBody>
      </p:sp>
      <p:pic>
        <p:nvPicPr>
          <p:cNvPr id="9218" name="Picture 2" descr="C:\Users\ASUS USER\Desktop\IMG_412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89" y="299204"/>
            <a:ext cx="3514329" cy="6251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4242493" y="1916832"/>
            <a:ext cx="43924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TW" sz="2800" dirty="0" smtClean="0">
              <a:solidFill>
                <a:srgbClr val="FF0000"/>
              </a:solidFill>
            </a:endParaRPr>
          </a:p>
          <a:p>
            <a:r>
              <a:rPr lang="zh-TW" altLang="en-US" sz="2800" dirty="0" smtClean="0">
                <a:solidFill>
                  <a:srgbClr val="FF0000"/>
                </a:solidFill>
              </a:rPr>
              <a:t>好友列表</a:t>
            </a:r>
            <a:r>
              <a:rPr lang="zh-TW" altLang="en-US" sz="2800" dirty="0" smtClean="0"/>
              <a:t>中，通常如果大頭貼右下方小閃電是</a:t>
            </a:r>
            <a:r>
              <a:rPr lang="zh-TW" altLang="en-US" sz="2800" dirty="0" smtClean="0">
                <a:solidFill>
                  <a:srgbClr val="FF0000"/>
                </a:solidFill>
              </a:rPr>
              <a:t>藍色</a:t>
            </a:r>
            <a:r>
              <a:rPr lang="zh-TW" altLang="en-US" sz="2800" dirty="0" smtClean="0"/>
              <a:t>的，表示這位朋友有</a:t>
            </a:r>
            <a:r>
              <a:rPr lang="zh-TW" altLang="en-US" sz="2800" dirty="0" smtClean="0">
                <a:solidFill>
                  <a:srgbClr val="FF0000"/>
                </a:solidFill>
              </a:rPr>
              <a:t>在線上</a:t>
            </a:r>
            <a:r>
              <a:rPr lang="zh-TW" altLang="en-US" sz="2800" dirty="0" smtClean="0"/>
              <a:t>；如果小閃電是</a:t>
            </a:r>
            <a:r>
              <a:rPr lang="zh-TW" altLang="en-US" sz="2800" dirty="0" smtClean="0">
                <a:solidFill>
                  <a:srgbClr val="FF0000"/>
                </a:solidFill>
              </a:rPr>
              <a:t>灰色</a:t>
            </a:r>
            <a:r>
              <a:rPr lang="zh-TW" altLang="en-US" sz="2800" dirty="0" smtClean="0"/>
              <a:t>的，表示這位朋友</a:t>
            </a:r>
            <a:r>
              <a:rPr lang="zh-TW" altLang="en-US" sz="2800" dirty="0" smtClean="0">
                <a:solidFill>
                  <a:srgbClr val="FF0000"/>
                </a:solidFill>
              </a:rPr>
              <a:t>不在線上</a:t>
            </a:r>
            <a:r>
              <a:rPr lang="zh-TW" altLang="en-US" sz="2800" dirty="0" smtClean="0"/>
              <a:t>。</a:t>
            </a:r>
            <a:endParaRPr lang="en-US" altLang="zh-TW" sz="2800" dirty="0" smtClean="0"/>
          </a:p>
          <a:p>
            <a:endParaRPr lang="en-US" altLang="zh-TW" sz="2800" dirty="0" smtClean="0"/>
          </a:p>
          <a:p>
            <a:endParaRPr lang="en-US" altLang="zh-TW" sz="2800" dirty="0" smtClean="0"/>
          </a:p>
        </p:txBody>
      </p:sp>
    </p:spTree>
    <p:extLst>
      <p:ext uri="{BB962C8B-B14F-4D97-AF65-F5344CB8AC3E}">
        <p14:creationId xmlns:p14="http://schemas.microsoft.com/office/powerpoint/2010/main" val="2460243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24</a:t>
            </a:fld>
            <a:endParaRPr lang="zh-TW" altLang="en-US" sz="1200" dirty="0"/>
          </a:p>
        </p:txBody>
      </p:sp>
      <p:pic>
        <p:nvPicPr>
          <p:cNvPr id="8194" name="Picture 2" descr="C:\Users\ASUS USER\Desktop\IMG_412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3496216" cy="6219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4427984" y="1672545"/>
            <a:ext cx="43924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/>
              <a:t>Messenger</a:t>
            </a:r>
            <a:r>
              <a:rPr lang="zh-TW" altLang="en-US" sz="3200" dirty="0" smtClean="0"/>
              <a:t>裡有和朋友們聊天的紀錄。</a:t>
            </a:r>
            <a:endParaRPr lang="en-US" altLang="zh-TW" sz="3200" dirty="0" smtClean="0"/>
          </a:p>
          <a:p>
            <a:r>
              <a:rPr lang="en-US" altLang="zh-TW" sz="3200" dirty="0" smtClean="0"/>
              <a:t/>
            </a:r>
            <a:br>
              <a:rPr lang="en-US" altLang="zh-TW" sz="3200" dirty="0" smtClean="0"/>
            </a:br>
            <a:r>
              <a:rPr lang="zh-TW" altLang="en-US" sz="3200" dirty="0" smtClean="0"/>
              <a:t>點一下右上方的電話圖案，就可以撥打電話給</a:t>
            </a:r>
            <a:r>
              <a:rPr lang="en-US" altLang="zh-TW" sz="3200" dirty="0" smtClean="0"/>
              <a:t>Facebook</a:t>
            </a:r>
            <a:r>
              <a:rPr lang="zh-TW" altLang="en-US" sz="3200" dirty="0" smtClean="0"/>
              <a:t>上的朋友，而且這是免費的喔。</a:t>
            </a:r>
            <a:endParaRPr lang="zh-TW" altLang="en-US" sz="3200" dirty="0"/>
          </a:p>
        </p:txBody>
      </p:sp>
      <p:sp>
        <p:nvSpPr>
          <p:cNvPr id="5" name="圓角矩形 4"/>
          <p:cNvSpPr/>
          <p:nvPr/>
        </p:nvSpPr>
        <p:spPr>
          <a:xfrm>
            <a:off x="3275856" y="692696"/>
            <a:ext cx="432048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916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2852936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6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六</a:t>
            </a:r>
            <a:r>
              <a:rPr lang="zh-TW" alt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、通知</a:t>
            </a:r>
            <a:endParaRPr lang="zh-TW" altLang="en-US" sz="6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25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48507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26</a:t>
            </a:fld>
            <a:endParaRPr lang="zh-TW" altLang="en-US" dirty="0"/>
          </a:p>
        </p:txBody>
      </p:sp>
      <p:pic>
        <p:nvPicPr>
          <p:cNvPr id="4" name="Picture 2" descr="C:\Users\ASUS USER\Desktop\IMG_4119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1549"/>
            <a:ext cx="3513470" cy="624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圓角矩形 4"/>
          <p:cNvSpPr/>
          <p:nvPr/>
        </p:nvSpPr>
        <p:spPr>
          <a:xfrm>
            <a:off x="2843808" y="5949280"/>
            <a:ext cx="576064" cy="64807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4572000" y="2474024"/>
            <a:ext cx="39604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通知</a:t>
            </a:r>
            <a:r>
              <a:rPr lang="zh-TW" altLang="en-US" sz="3200" dirty="0" smtClean="0"/>
              <a:t>：貼文標記、案讚</a:t>
            </a:r>
            <a:r>
              <a:rPr lang="en-US" altLang="zh-TW" sz="3200" dirty="0" smtClean="0"/>
              <a:t>/</a:t>
            </a:r>
            <a:r>
              <a:rPr lang="zh-TW" altLang="en-US" sz="3200" dirty="0" smtClean="0"/>
              <a:t>留言、活動</a:t>
            </a:r>
            <a:r>
              <a:rPr lang="zh-TW" altLang="en-US" sz="3200" dirty="0"/>
              <a:t>邀請、好友生日等等，</a:t>
            </a:r>
            <a:r>
              <a:rPr lang="en-US" altLang="zh-TW" sz="3200" dirty="0"/>
              <a:t>Facebook</a:t>
            </a:r>
            <a:r>
              <a:rPr lang="zh-TW" altLang="en-US" sz="3200" dirty="0"/>
              <a:t>都會在這個地方通知我們。</a:t>
            </a:r>
          </a:p>
        </p:txBody>
      </p:sp>
    </p:spTree>
    <p:extLst>
      <p:ext uri="{BB962C8B-B14F-4D97-AF65-F5344CB8AC3E}">
        <p14:creationId xmlns:p14="http://schemas.microsoft.com/office/powerpoint/2010/main" val="362930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27</a:t>
            </a:fld>
            <a:endParaRPr lang="zh-TW" altLang="en-US" dirty="0"/>
          </a:p>
        </p:txBody>
      </p:sp>
      <p:pic>
        <p:nvPicPr>
          <p:cNvPr id="10242" name="Picture 2" descr="C:\Users\ASUS USER\Desktop\IMG_412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619" y="332656"/>
            <a:ext cx="3521788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4283968" y="2204864"/>
            <a:ext cx="453650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/>
              <a:t>通知：</a:t>
            </a:r>
            <a:r>
              <a:rPr lang="en-US" altLang="zh-TW" sz="3200" dirty="0" smtClean="0"/>
              <a:t/>
            </a:r>
            <a:br>
              <a:rPr lang="en-US" altLang="zh-TW" sz="3200" dirty="0" smtClean="0"/>
            </a:br>
            <a:r>
              <a:rPr lang="zh-TW" altLang="en-US" sz="3200" dirty="0" smtClean="0"/>
              <a:t>我們可以看到，例如：</a:t>
            </a:r>
            <a:endParaRPr lang="en-US" altLang="zh-TW" sz="3200" dirty="0"/>
          </a:p>
          <a:p>
            <a:r>
              <a:rPr lang="en-US" altLang="zh-TW" sz="3200" dirty="0" smtClean="0"/>
              <a:t>-</a:t>
            </a:r>
            <a:r>
              <a:rPr lang="zh-TW" altLang="en-US" sz="3200" dirty="0" smtClean="0"/>
              <a:t>回應你的貼文</a:t>
            </a:r>
            <a:endParaRPr lang="en-US" altLang="zh-TW" sz="3200" dirty="0" smtClean="0"/>
          </a:p>
          <a:p>
            <a:r>
              <a:rPr lang="en-US" altLang="zh-TW" sz="3200" dirty="0" smtClean="0"/>
              <a:t>-</a:t>
            </a:r>
            <a:r>
              <a:rPr lang="zh-TW" altLang="en-US" sz="3200" dirty="0" smtClean="0"/>
              <a:t>覺得你的貼文</a:t>
            </a:r>
            <a:r>
              <a:rPr lang="en-US" altLang="zh-TW" sz="3200" dirty="0" smtClean="0"/>
              <a:t>/</a:t>
            </a:r>
            <a:r>
              <a:rPr lang="zh-TW" altLang="en-US" sz="3200" dirty="0" smtClean="0"/>
              <a:t>留言很讚</a:t>
            </a:r>
            <a:endParaRPr lang="en-US" altLang="zh-TW" sz="3200" dirty="0" smtClean="0"/>
          </a:p>
          <a:p>
            <a:r>
              <a:rPr lang="en-US" altLang="zh-TW" sz="3200" dirty="0" smtClean="0"/>
              <a:t>-</a:t>
            </a:r>
            <a:r>
              <a:rPr lang="zh-TW" altLang="en-US" sz="3200" dirty="0" smtClean="0"/>
              <a:t>在照片</a:t>
            </a:r>
            <a:r>
              <a:rPr lang="en-US" altLang="zh-TW" sz="3200" dirty="0" smtClean="0"/>
              <a:t>/</a:t>
            </a:r>
            <a:r>
              <a:rPr lang="zh-TW" altLang="en-US" sz="3200" dirty="0" smtClean="0"/>
              <a:t>貼文中標記你</a:t>
            </a:r>
            <a:endParaRPr lang="en-US" altLang="zh-TW" sz="3200" dirty="0" smtClean="0"/>
          </a:p>
          <a:p>
            <a:r>
              <a:rPr lang="en-US" altLang="zh-TW" sz="3200" dirty="0" smtClean="0"/>
              <a:t>-</a:t>
            </a:r>
            <a:r>
              <a:rPr lang="zh-TW" altLang="en-US" sz="3200" dirty="0" smtClean="0"/>
              <a:t>在你的動態時報上貼文</a:t>
            </a:r>
            <a:endParaRPr lang="en-US" altLang="zh-TW" sz="3200" dirty="0" smtClean="0"/>
          </a:p>
          <a:p>
            <a:endParaRPr lang="en-US" altLang="zh-TW" sz="3200" dirty="0" smtClean="0"/>
          </a:p>
        </p:txBody>
      </p:sp>
    </p:spTree>
    <p:extLst>
      <p:ext uri="{BB962C8B-B14F-4D97-AF65-F5344CB8AC3E}">
        <p14:creationId xmlns:p14="http://schemas.microsoft.com/office/powerpoint/2010/main" val="218760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2852936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6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七</a:t>
            </a:r>
            <a:r>
              <a:rPr lang="zh-TW" alt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、更多選項</a:t>
            </a:r>
            <a:endParaRPr lang="zh-TW" altLang="en-US" sz="6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28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9956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29</a:t>
            </a:fld>
            <a:endParaRPr lang="zh-TW" altLang="en-US" dirty="0"/>
          </a:p>
        </p:txBody>
      </p:sp>
      <p:pic>
        <p:nvPicPr>
          <p:cNvPr id="4" name="Picture 2" descr="C:\Users\ASUS USER\Desktop\IMG_4119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1549"/>
            <a:ext cx="3513470" cy="624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圓角矩形 4"/>
          <p:cNvSpPr/>
          <p:nvPr/>
        </p:nvSpPr>
        <p:spPr>
          <a:xfrm>
            <a:off x="3491880" y="6016530"/>
            <a:ext cx="633150" cy="57606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4392670" y="1844824"/>
            <a:ext cx="424847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更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多</a:t>
            </a:r>
            <a:r>
              <a:rPr lang="zh-TW" altLang="en-US" sz="3200" dirty="0" smtClean="0"/>
              <a:t>：這個欄位可以看成是</a:t>
            </a:r>
            <a:r>
              <a:rPr lang="zh-TW" altLang="en-US" sz="3200" dirty="0" smtClean="0">
                <a:solidFill>
                  <a:srgbClr val="FF0000"/>
                </a:solidFill>
              </a:rPr>
              <a:t>所有東西</a:t>
            </a:r>
            <a:r>
              <a:rPr lang="zh-TW" altLang="en-US" sz="3200" dirty="0" smtClean="0"/>
              <a:t>的資料夾，個人資料</a:t>
            </a:r>
            <a:r>
              <a:rPr lang="en-US" altLang="zh-TW" sz="3200" dirty="0" smtClean="0"/>
              <a:t>/</a:t>
            </a:r>
            <a:r>
              <a:rPr lang="zh-TW" altLang="en-US" sz="3200" dirty="0" smtClean="0"/>
              <a:t>動態時報、所有朋友、自己的粉絲專頁、加入的所有社團，以及如果要設定什麼東西都在這裡。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77437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30</a:t>
            </a:fld>
            <a:endParaRPr lang="zh-TW" altLang="en-US" sz="1200" dirty="0"/>
          </a:p>
        </p:txBody>
      </p:sp>
      <p:pic>
        <p:nvPicPr>
          <p:cNvPr id="11267" name="Picture 3" descr="C:\Users\ASUS USER\Desktop\IMG_411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55" y="404664"/>
            <a:ext cx="3536679" cy="6291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ASUS USER\Desktop\IMG_413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84176"/>
            <a:ext cx="3528392" cy="6275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圓角矩形 3"/>
          <p:cNvSpPr/>
          <p:nvPr/>
        </p:nvSpPr>
        <p:spPr>
          <a:xfrm>
            <a:off x="449704" y="908720"/>
            <a:ext cx="1530007" cy="50405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圓角矩形 4"/>
          <p:cNvSpPr/>
          <p:nvPr/>
        </p:nvSpPr>
        <p:spPr>
          <a:xfrm>
            <a:off x="459255" y="1700808"/>
            <a:ext cx="3536679" cy="16561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459254" y="3522092"/>
            <a:ext cx="3536679" cy="84301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圓角矩形 6"/>
          <p:cNvSpPr/>
          <p:nvPr/>
        </p:nvSpPr>
        <p:spPr>
          <a:xfrm>
            <a:off x="459254" y="4581128"/>
            <a:ext cx="3536679" cy="16561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5220072" y="1405187"/>
            <a:ext cx="3528392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5220072" y="2528900"/>
            <a:ext cx="3528392" cy="37084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630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31</a:t>
            </a:fld>
            <a:endParaRPr lang="zh-TW" altLang="en-US" sz="12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78707"/>
            <a:ext cx="5151444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6228184" y="2708920"/>
            <a:ext cx="230425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設定</a:t>
            </a:r>
            <a:r>
              <a:rPr lang="zh-TW" altLang="en-US" sz="2800" dirty="0" smtClean="0"/>
              <a:t>：可以自己在這裡依照自己的需要，將</a:t>
            </a:r>
            <a:r>
              <a:rPr lang="en-US" altLang="zh-TW" sz="2800" dirty="0" smtClean="0"/>
              <a:t>Facebook</a:t>
            </a:r>
            <a:r>
              <a:rPr lang="zh-TW" altLang="en-US" sz="2800" dirty="0" smtClean="0"/>
              <a:t>的模式設定成自己想要的。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25617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32</a:t>
            </a:fld>
            <a:endParaRPr lang="zh-TW" altLang="en-US" dirty="0"/>
          </a:p>
        </p:txBody>
      </p:sp>
      <p:pic>
        <p:nvPicPr>
          <p:cNvPr id="13314" name="Picture 2" descr="C:\Users\ASUS USER\Desktop\IMG_413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00" y="188640"/>
            <a:ext cx="3672408" cy="6531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4427984" y="2492896"/>
            <a:ext cx="43204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使用說明</a:t>
            </a:r>
            <a:r>
              <a:rPr lang="zh-TW" altLang="en-US" sz="3200" dirty="0" smtClean="0"/>
              <a:t>：關於一些使用</a:t>
            </a:r>
            <a:r>
              <a:rPr lang="en-US" altLang="zh-TW" sz="3200" dirty="0" smtClean="0"/>
              <a:t>Facebook</a:t>
            </a:r>
            <a:r>
              <a:rPr lang="zh-TW" altLang="en-US" sz="3200" dirty="0" smtClean="0"/>
              <a:t>會遇到的問題與情形，都可以來查看「使用說明」。就像每樣物品都有使用手冊或說明書一樣。</a:t>
            </a:r>
            <a:endParaRPr lang="en-US" altLang="zh-TW" sz="3200" dirty="0" smtClean="0"/>
          </a:p>
          <a:p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71505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33</a:t>
            </a:fld>
            <a:endParaRPr lang="zh-TW" altLang="en-US" dirty="0"/>
          </a:p>
        </p:txBody>
      </p:sp>
      <p:pic>
        <p:nvPicPr>
          <p:cNvPr id="14338" name="Picture 2" descr="C:\Users\ASUS USER\Desktop\IMG_413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1023"/>
            <a:ext cx="3473848" cy="6179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4564000" y="2348880"/>
            <a:ext cx="36004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活動紀錄</a:t>
            </a:r>
            <a:r>
              <a:rPr lang="zh-TW" altLang="en-US" sz="3200" dirty="0" smtClean="0"/>
              <a:t>：如頁面上所顯示，只有自己看的到自己的活動紀錄，如某人在你的動態時報上留言、你按了某人</a:t>
            </a:r>
            <a:r>
              <a:rPr lang="en-US" altLang="zh-TW" sz="3200" dirty="0" smtClean="0"/>
              <a:t>/</a:t>
            </a:r>
            <a:r>
              <a:rPr lang="zh-TW" altLang="en-US" sz="3200" dirty="0" smtClean="0"/>
              <a:t>某粉絲專頁的讚等等。</a:t>
            </a:r>
            <a:endParaRPr lang="zh-TW" altLang="en-US" sz="3200" dirty="0"/>
          </a:p>
        </p:txBody>
      </p:sp>
      <p:sp>
        <p:nvSpPr>
          <p:cNvPr id="5" name="圓角矩形 4"/>
          <p:cNvSpPr/>
          <p:nvPr/>
        </p:nvSpPr>
        <p:spPr>
          <a:xfrm>
            <a:off x="683568" y="1772816"/>
            <a:ext cx="3473848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28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34</a:t>
            </a:fld>
            <a:endParaRPr lang="zh-TW" altLang="en-US" dirty="0"/>
          </a:p>
        </p:txBody>
      </p:sp>
      <p:pic>
        <p:nvPicPr>
          <p:cNvPr id="4" name="Picture 3" descr="C:\Users\ASUS USER\Desktop\IMG_413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5"/>
            <a:ext cx="3528392" cy="6275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C:\Users\ASUS USER\Desktop\IMG_413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966" y="332654"/>
            <a:ext cx="3528717" cy="627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4029135" y="1130599"/>
            <a:ext cx="1169551" cy="468052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3200" dirty="0" smtClean="0"/>
              <a:t>可以自行設定想要查看哪個類型的活動紀錄。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11162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35</a:t>
            </a:fld>
            <a:endParaRPr lang="zh-TW" altLang="en-US" dirty="0"/>
          </a:p>
        </p:txBody>
      </p:sp>
      <p:pic>
        <p:nvPicPr>
          <p:cNvPr id="16386" name="Picture 2" descr="C:\Users\ASUS USER\Desktop\IMG_413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28" y="260648"/>
            <a:ext cx="3544693" cy="6304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圓角矩形 3"/>
          <p:cNvSpPr/>
          <p:nvPr/>
        </p:nvSpPr>
        <p:spPr>
          <a:xfrm>
            <a:off x="576428" y="1110236"/>
            <a:ext cx="3544693" cy="57606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圓角矩形 4"/>
          <p:cNvSpPr/>
          <p:nvPr/>
        </p:nvSpPr>
        <p:spPr>
          <a:xfrm>
            <a:off x="576428" y="1700808"/>
            <a:ext cx="3544693" cy="57606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576428" y="2294000"/>
            <a:ext cx="3544692" cy="55893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251520" y="1110236"/>
            <a:ext cx="3249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>
                <a:latin typeface="+mn-ea"/>
              </a:rPr>
              <a:t>1</a:t>
            </a:r>
            <a:endParaRPr lang="zh-TW" altLang="en-US" sz="3200" dirty="0">
              <a:latin typeface="+mn-ea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51520" y="1700808"/>
            <a:ext cx="3249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>
                <a:latin typeface="+mn-ea"/>
              </a:rPr>
              <a:t>2</a:t>
            </a:r>
            <a:endParaRPr lang="zh-TW" altLang="en-US" sz="3200" dirty="0">
              <a:latin typeface="+mn-ea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251520" y="2294000"/>
            <a:ext cx="324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latin typeface="+mn-ea"/>
              </a:rPr>
              <a:t>3</a:t>
            </a:r>
            <a:endParaRPr lang="zh-TW" altLang="en-US" sz="2800" dirty="0">
              <a:latin typeface="+mn-ea"/>
            </a:endParaRPr>
          </a:p>
        </p:txBody>
      </p:sp>
      <p:pic>
        <p:nvPicPr>
          <p:cNvPr id="16387" name="Picture 3" descr="C:\Users\ASUS USER\Desktop\IMG_413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0647"/>
            <a:ext cx="3544695" cy="6304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文字方塊 9"/>
          <p:cNvSpPr txBox="1"/>
          <p:nvPr/>
        </p:nvSpPr>
        <p:spPr>
          <a:xfrm>
            <a:off x="4764067" y="1116973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 smtClean="0">
                <a:latin typeface="+mn-ea"/>
              </a:rPr>
              <a:t>1</a:t>
            </a:r>
            <a:endParaRPr lang="zh-TW" altLang="en-US" sz="4000" dirty="0">
              <a:latin typeface="+mn-ea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5076056" y="1116033"/>
            <a:ext cx="3544695" cy="1880919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169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36</a:t>
            </a:fld>
            <a:endParaRPr lang="zh-TW" altLang="en-US" sz="1200" dirty="0"/>
          </a:p>
        </p:txBody>
      </p:sp>
      <p:pic>
        <p:nvPicPr>
          <p:cNvPr id="17410" name="Picture 2" descr="C:\Users\ASUS USER\Desktop\IMG_414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00585"/>
            <a:ext cx="3528392" cy="6275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C:\Users\ASUS USER\Desktop\IMG_414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27922"/>
            <a:ext cx="3528392" cy="6275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167741" y="1765151"/>
            <a:ext cx="467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 smtClean="0">
                <a:latin typeface="+mn-ea"/>
              </a:rPr>
              <a:t>2</a:t>
            </a:r>
            <a:endParaRPr lang="zh-TW" altLang="en-US" sz="4000" dirty="0">
              <a:latin typeface="+mn-ea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4758320" y="2348880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>
                <a:latin typeface="+mn-ea"/>
              </a:rPr>
              <a:t>3</a:t>
            </a:r>
            <a:endParaRPr lang="zh-TW" altLang="en-US" sz="3200" dirty="0">
              <a:latin typeface="+mn-ea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467544" y="1765151"/>
            <a:ext cx="3384376" cy="288798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圓角矩形 6"/>
          <p:cNvSpPr/>
          <p:nvPr/>
        </p:nvSpPr>
        <p:spPr>
          <a:xfrm>
            <a:off x="5148064" y="2348880"/>
            <a:ext cx="3528392" cy="21602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570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37</a:t>
            </a:fld>
            <a:endParaRPr lang="zh-TW" altLang="en-US" dirty="0"/>
          </a:p>
        </p:txBody>
      </p:sp>
      <p:pic>
        <p:nvPicPr>
          <p:cNvPr id="18434" name="Picture 2" descr="C:\Users\ASUS USER\Desktop\IMG_414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221" y="332656"/>
            <a:ext cx="3441162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C:\Users\ASUS USER\Desktop\IMG_414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32656"/>
            <a:ext cx="3419199" cy="608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圓角矩形 3"/>
          <p:cNvSpPr/>
          <p:nvPr/>
        </p:nvSpPr>
        <p:spPr>
          <a:xfrm>
            <a:off x="827584" y="3861048"/>
            <a:ext cx="2664296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圓角矩形 4"/>
          <p:cNvSpPr/>
          <p:nvPr/>
        </p:nvSpPr>
        <p:spPr>
          <a:xfrm>
            <a:off x="8100392" y="836712"/>
            <a:ext cx="432048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向右箭號 5"/>
          <p:cNvSpPr/>
          <p:nvPr/>
        </p:nvSpPr>
        <p:spPr>
          <a:xfrm>
            <a:off x="4107531" y="2977419"/>
            <a:ext cx="1040533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4178318" y="1151849"/>
            <a:ext cx="677108" cy="228472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3200" dirty="0" smtClean="0"/>
              <a:t>回報問題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73146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38</a:t>
            </a:fld>
            <a:endParaRPr lang="zh-TW" altLang="en-US" dirty="0"/>
          </a:p>
        </p:txBody>
      </p:sp>
      <p:pic>
        <p:nvPicPr>
          <p:cNvPr id="19458" name="Picture 2" descr="C:\Users\ASUS USER\Desktop\IMG_414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332656"/>
            <a:ext cx="3400677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4211960" y="2420888"/>
            <a:ext cx="43204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代碼產生器</a:t>
            </a:r>
            <a:r>
              <a:rPr lang="zh-TW" altLang="en-US" sz="3200" dirty="0" smtClean="0"/>
              <a:t>：每 </a:t>
            </a:r>
            <a:r>
              <a:rPr lang="en-US" altLang="zh-TW" sz="3200" dirty="0" smtClean="0"/>
              <a:t>30 </a:t>
            </a:r>
            <a:r>
              <a:rPr lang="zh-TW" altLang="en-US" sz="3200" dirty="0" smtClean="0"/>
              <a:t>秒會出現一個新的安全代碼。可以進一步設定，每次登入時要輸入這個代碼才能登入，更提高了</a:t>
            </a:r>
            <a:r>
              <a:rPr lang="en-US" altLang="zh-TW" sz="3200" dirty="0" smtClean="0"/>
              <a:t>Facebook</a:t>
            </a:r>
            <a:r>
              <a:rPr lang="zh-TW" altLang="en-US" sz="3200" dirty="0" smtClean="0"/>
              <a:t>的個人隱私安全。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04266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39</a:t>
            </a:fld>
            <a:endParaRPr lang="zh-TW" altLang="en-US" dirty="0"/>
          </a:p>
        </p:txBody>
      </p:sp>
      <p:pic>
        <p:nvPicPr>
          <p:cNvPr id="1026" name="Picture 2" descr="C:\Users\ASUS USER\Desktop\IMG_415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33634"/>
            <a:ext cx="3459682" cy="6153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4532457" y="2492896"/>
            <a:ext cx="400375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動態消息偏好設定</a:t>
            </a:r>
            <a:r>
              <a:rPr lang="zh-TW" altLang="en-US" sz="3200" dirty="0" smtClean="0"/>
              <a:t>：可以從這裡檢視你正在追蹤的人 </a:t>
            </a:r>
            <a:r>
              <a:rPr lang="en-US" altLang="zh-TW" sz="3200" dirty="0" smtClean="0"/>
              <a:t>(</a:t>
            </a:r>
            <a:r>
              <a:rPr lang="zh-TW" altLang="en-US" sz="3200" dirty="0" smtClean="0"/>
              <a:t>名單</a:t>
            </a:r>
            <a:r>
              <a:rPr lang="en-US" altLang="zh-TW" sz="3200" dirty="0" smtClean="0"/>
              <a:t>)</a:t>
            </a:r>
            <a:r>
              <a:rPr lang="zh-TW" altLang="en-US" sz="3200" dirty="0" smtClean="0"/>
              <a:t>、粉絲專頁、以及社團等等。</a:t>
            </a:r>
            <a:endParaRPr lang="en-US" altLang="zh-TW" sz="3200" dirty="0" smtClean="0"/>
          </a:p>
          <a:p>
            <a:endParaRPr lang="en-US" altLang="zh-TW" sz="3200" dirty="0" smtClean="0"/>
          </a:p>
        </p:txBody>
      </p:sp>
    </p:spTree>
    <p:extLst>
      <p:ext uri="{BB962C8B-B14F-4D97-AF65-F5344CB8AC3E}">
        <p14:creationId xmlns:p14="http://schemas.microsoft.com/office/powerpoint/2010/main" val="309235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40</a:t>
            </a:fld>
            <a:endParaRPr lang="zh-TW" altLang="en-US" dirty="0"/>
          </a:p>
        </p:txBody>
      </p:sp>
      <p:pic>
        <p:nvPicPr>
          <p:cNvPr id="3074" name="Picture 2" descr="C:\Users\ASUS USER\Desktop\IMG_414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3360193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5076056" y="1916832"/>
            <a:ext cx="309634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設定</a:t>
            </a:r>
            <a:r>
              <a:rPr lang="zh-TW" altLang="en-US" sz="3200" dirty="0" smtClean="0"/>
              <a:t>：如果想要更改自己</a:t>
            </a:r>
            <a:r>
              <a:rPr lang="en-US" altLang="zh-TW" sz="3200" dirty="0" smtClean="0"/>
              <a:t>Facebook</a:t>
            </a:r>
            <a:r>
              <a:rPr lang="zh-TW" altLang="en-US" sz="3200" dirty="0" smtClean="0"/>
              <a:t>的密碼、想要更改</a:t>
            </a:r>
            <a:r>
              <a:rPr lang="en-US" altLang="zh-TW" sz="3200" dirty="0" smtClean="0"/>
              <a:t>Facebook</a:t>
            </a:r>
            <a:r>
              <a:rPr lang="zh-TW" altLang="en-US" sz="3200" dirty="0" smtClean="0"/>
              <a:t>通知你的方式等等，都可以在這裡完成喔。</a:t>
            </a:r>
            <a:endParaRPr lang="zh-TW" altLang="en-US" sz="3200" dirty="0"/>
          </a:p>
        </p:txBody>
      </p:sp>
      <p:sp>
        <p:nvSpPr>
          <p:cNvPr id="4" name="圓角矩形 3"/>
          <p:cNvSpPr/>
          <p:nvPr/>
        </p:nvSpPr>
        <p:spPr>
          <a:xfrm>
            <a:off x="683568" y="1124744"/>
            <a:ext cx="3360193" cy="50405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圓角矩形 4"/>
          <p:cNvSpPr/>
          <p:nvPr/>
        </p:nvSpPr>
        <p:spPr>
          <a:xfrm>
            <a:off x="683568" y="4149080"/>
            <a:ext cx="3360193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0515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41</a:t>
            </a:fld>
            <a:endParaRPr lang="zh-TW" altLang="en-US" dirty="0"/>
          </a:p>
        </p:txBody>
      </p:sp>
      <p:pic>
        <p:nvPicPr>
          <p:cNvPr id="4098" name="Picture 2" descr="C:\Users\ASUS USER\Desktop\IMG_414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3384376" cy="6019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4427984" y="587894"/>
            <a:ext cx="424847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設定</a:t>
            </a:r>
            <a:r>
              <a:rPr lang="en-US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一般</a:t>
            </a:r>
            <a:r>
              <a:rPr lang="zh-TW" altLang="en-US" sz="3200" dirty="0" smtClean="0"/>
              <a:t>：可以自行更改在</a:t>
            </a:r>
            <a:r>
              <a:rPr lang="en-US" altLang="zh-TW" sz="3200" dirty="0" smtClean="0"/>
              <a:t>Facebook</a:t>
            </a:r>
            <a:r>
              <a:rPr lang="zh-TW" altLang="en-US" sz="3200" dirty="0" smtClean="0"/>
              <a:t>上的名稱、電子郵件、密碼等等。</a:t>
            </a:r>
            <a:endParaRPr lang="en-US" altLang="zh-TW" sz="3200" dirty="0" smtClean="0"/>
          </a:p>
          <a:p>
            <a:endParaRPr lang="en-US" altLang="zh-TW" sz="3200" dirty="0"/>
          </a:p>
          <a:p>
            <a:r>
              <a:rPr lang="zh-TW" altLang="en-US" sz="3200" dirty="0" smtClean="0"/>
              <a:t>有時候聽到有人說「我要關</a:t>
            </a:r>
            <a:r>
              <a:rPr lang="en-US" altLang="zh-TW" sz="3200" dirty="0" smtClean="0"/>
              <a:t>FB</a:t>
            </a:r>
            <a:r>
              <a:rPr lang="zh-TW" altLang="en-US" sz="3200" dirty="0" smtClean="0"/>
              <a:t>了</a:t>
            </a:r>
            <a:r>
              <a:rPr lang="zh-TW" altLang="en-US" sz="3200" dirty="0"/>
              <a:t>」</a:t>
            </a:r>
            <a:r>
              <a:rPr lang="zh-TW" altLang="en-US" sz="3200" dirty="0" smtClean="0"/>
              <a:t>，點一下「帳號」欄後方的「</a:t>
            </a:r>
            <a:r>
              <a:rPr lang="zh-TW" altLang="en-US" sz="3200" dirty="0" smtClean="0">
                <a:solidFill>
                  <a:srgbClr val="FF0000"/>
                </a:solidFill>
              </a:rPr>
              <a:t>停用</a:t>
            </a:r>
            <a:r>
              <a:rPr lang="zh-TW" altLang="en-US" sz="3200" dirty="0" smtClean="0"/>
              <a:t>」，即可完成此動作，但這並非是刪除原有的帳號。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15964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42</a:t>
            </a:fld>
            <a:endParaRPr lang="zh-TW" altLang="en-US" dirty="0"/>
          </a:p>
        </p:txBody>
      </p:sp>
      <p:pic>
        <p:nvPicPr>
          <p:cNvPr id="5122" name="Picture 2" descr="C:\Users\ASUS USER\Desktop\IMG_414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332656"/>
            <a:ext cx="3456385" cy="6264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4644008" y="1268760"/>
            <a:ext cx="403244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設定</a:t>
            </a:r>
            <a:r>
              <a:rPr lang="en-US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通知</a:t>
            </a:r>
            <a:r>
              <a:rPr lang="zh-TW" altLang="en-US" sz="3200" dirty="0" smtClean="0"/>
              <a:t>：在這裡可以自行選擇</a:t>
            </a:r>
            <a:r>
              <a:rPr lang="en-US" altLang="zh-TW" sz="3200" dirty="0" smtClean="0"/>
              <a:t>Facebook</a:t>
            </a:r>
            <a:r>
              <a:rPr lang="zh-TW" altLang="en-US" sz="3200" dirty="0" smtClean="0"/>
              <a:t>通知你的方式，如：電子郵件、簡訊等等。</a:t>
            </a:r>
            <a:endParaRPr lang="en-US" altLang="zh-TW" sz="3200" dirty="0" smtClean="0"/>
          </a:p>
          <a:p>
            <a:endParaRPr lang="en-US" altLang="zh-TW" sz="3200" dirty="0"/>
          </a:p>
          <a:p>
            <a:r>
              <a:rPr lang="zh-TW" altLang="en-US" sz="3200" dirty="0" smtClean="0"/>
              <a:t>另外還可以進一步的選擇要接收的通知類型。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175184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43</a:t>
            </a:fld>
            <a:endParaRPr lang="zh-TW" altLang="en-US" dirty="0"/>
          </a:p>
        </p:txBody>
      </p:sp>
      <p:pic>
        <p:nvPicPr>
          <p:cNvPr id="6146" name="Picture 2" descr="C:\Users\ASUS USER\Desktop\IMG_414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3528392" cy="6275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4781128" y="715972"/>
            <a:ext cx="367240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條款及政策</a:t>
            </a:r>
            <a:r>
              <a:rPr lang="zh-TW" altLang="en-US" sz="3200" dirty="0" smtClean="0"/>
              <a:t>：在這裡可以查看及閱讀有關於</a:t>
            </a:r>
            <a:r>
              <a:rPr lang="en-US" altLang="zh-TW" sz="3200" dirty="0" smtClean="0"/>
              <a:t>Facebook</a:t>
            </a:r>
            <a:r>
              <a:rPr lang="zh-TW" altLang="en-US" sz="3200" dirty="0" smtClean="0"/>
              <a:t>的使用條款以及相關政策。</a:t>
            </a:r>
            <a:endParaRPr lang="en-US" altLang="zh-TW" sz="3200" dirty="0" smtClean="0"/>
          </a:p>
          <a:p>
            <a:endParaRPr lang="en-US" altLang="zh-TW" sz="3200" dirty="0"/>
          </a:p>
          <a:p>
            <a:r>
              <a:rPr lang="zh-TW" altLang="en-US" sz="3200" dirty="0" smtClean="0"/>
              <a:t>無論是什麼樣的系統或組織，都會有自己的一套規則標準，身為使用者的我們也要記得遵守。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50875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2780928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八、影響</a:t>
            </a:r>
            <a:endParaRPr lang="zh-TW" altLang="en-US" sz="6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mtClean="0"/>
              <a:t>44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2329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dirty="0" smtClean="0"/>
              <a:t>影響</a:t>
            </a:r>
            <a:endParaRPr lang="zh-TW" altLang="en-US" sz="54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45</a:t>
            </a:fld>
            <a:endParaRPr lang="zh-TW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510858" y="1916832"/>
            <a:ext cx="8136904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/>
              <a:t>　　在這資訊發達的時代，網際網路已經無可取代，而全世界最多使用者的網路社群</a:t>
            </a:r>
            <a:r>
              <a:rPr lang="en-US" altLang="zh-TW" sz="3200" dirty="0" smtClean="0"/>
              <a:t>—Facebook (</a:t>
            </a:r>
            <a:r>
              <a:rPr lang="zh-TW" altLang="en-US" sz="3200" dirty="0" smtClean="0"/>
              <a:t>臉書</a:t>
            </a:r>
            <a:r>
              <a:rPr lang="en-US" altLang="zh-TW" sz="3200" dirty="0" smtClean="0"/>
              <a:t>)</a:t>
            </a:r>
            <a:r>
              <a:rPr lang="zh-TW" altLang="en-US" sz="3200" dirty="0" smtClean="0"/>
              <a:t> ，也在我們的生活當中占了一席之地。前時期的知名部落格</a:t>
            </a:r>
            <a:r>
              <a:rPr lang="en-US" altLang="zh-TW" sz="3200" dirty="0" smtClean="0"/>
              <a:t>—</a:t>
            </a:r>
            <a:r>
              <a:rPr lang="zh-TW" altLang="en-US" sz="3200" dirty="0"/>
              <a:t>無名小站，也因為</a:t>
            </a:r>
            <a:r>
              <a:rPr lang="en-US" altLang="zh-TW" sz="3200" dirty="0"/>
              <a:t>Facebook</a:t>
            </a:r>
            <a:r>
              <a:rPr lang="zh-TW" altLang="en-US" sz="3200" dirty="0" smtClean="0"/>
              <a:t>來勢洶洶，而在</a:t>
            </a:r>
            <a:r>
              <a:rPr lang="en-US" altLang="zh-TW" sz="3200" dirty="0" smtClean="0"/>
              <a:t>2013</a:t>
            </a:r>
            <a:r>
              <a:rPr lang="zh-TW" altLang="en-US" sz="3200" dirty="0" smtClean="0"/>
              <a:t>年</a:t>
            </a:r>
            <a:r>
              <a:rPr lang="en-US" altLang="zh-TW" sz="3200" dirty="0" smtClean="0"/>
              <a:t>12</a:t>
            </a:r>
            <a:r>
              <a:rPr lang="zh-TW" altLang="en-US" sz="3200" dirty="0" smtClean="0"/>
              <a:t>月</a:t>
            </a:r>
            <a:r>
              <a:rPr lang="en-US" altLang="zh-TW" sz="3200" dirty="0" smtClean="0"/>
              <a:t>26</a:t>
            </a:r>
            <a:r>
              <a:rPr lang="zh-TW" altLang="en-US" sz="3200" dirty="0" smtClean="0"/>
              <a:t>日關閉網站，可見訊息的即時更新已成為一種趨勢。</a:t>
            </a:r>
            <a:endParaRPr lang="en-US" altLang="zh-TW" sz="3200" dirty="0" smtClean="0"/>
          </a:p>
          <a:p>
            <a:r>
              <a:rPr lang="zh-TW" altLang="en-US" sz="3200" dirty="0"/>
              <a:t>　</a:t>
            </a:r>
            <a:r>
              <a:rPr lang="zh-TW" altLang="en-US" sz="3200" dirty="0" smtClean="0"/>
              <a:t>　</a:t>
            </a:r>
            <a:endParaRPr lang="en-US" altLang="zh-TW" sz="3200" dirty="0" smtClean="0"/>
          </a:p>
          <a:p>
            <a:r>
              <a:rPr lang="zh-TW" altLang="en-US" sz="2800" dirty="0"/>
              <a:t>　</a:t>
            </a:r>
            <a:r>
              <a:rPr lang="zh-TW" altLang="en-US" sz="2800" dirty="0" smtClean="0"/>
              <a:t>　</a:t>
            </a:r>
            <a:endParaRPr lang="en-US" altLang="zh-TW" sz="2800" dirty="0" smtClean="0"/>
          </a:p>
        </p:txBody>
      </p:sp>
    </p:spTree>
    <p:extLst>
      <p:ext uri="{BB962C8B-B14F-4D97-AF65-F5344CB8AC3E}">
        <p14:creationId xmlns:p14="http://schemas.microsoft.com/office/powerpoint/2010/main" val="276347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dirty="0" smtClean="0"/>
              <a:t>影響</a:t>
            </a:r>
            <a:endParaRPr lang="zh-TW" altLang="en-US" sz="54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46</a:t>
            </a:fld>
            <a:endParaRPr lang="zh-TW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683568" y="1628800"/>
            <a:ext cx="806489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/>
              <a:t>　　</a:t>
            </a:r>
            <a:r>
              <a:rPr lang="en-US" altLang="zh-TW" sz="3200" dirty="0" smtClean="0"/>
              <a:t>Facebook</a:t>
            </a:r>
            <a:r>
              <a:rPr lang="zh-TW" altLang="en-US" sz="3200" dirty="0"/>
              <a:t>真的已經大大影響了我們的生活，它不僅是一個社群網站平台，更成為許多人完成事情的工具，例如：公司行號利用</a:t>
            </a:r>
            <a:r>
              <a:rPr lang="en-US" altLang="zh-TW" sz="3200" dirty="0"/>
              <a:t>Facebook</a:t>
            </a:r>
            <a:r>
              <a:rPr lang="zh-TW" altLang="en-US" sz="3200" dirty="0"/>
              <a:t>發起活動，再藉由無遠弗屆的網路，把消息散播出去，以最低成本、最高效率的方式達成效果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r>
              <a:rPr lang="zh-TW" altLang="en-US" sz="3200" dirty="0" smtClean="0"/>
              <a:t>　　或是例如有些比賽，主辦單位會請參賽者將自己的作品上傳，藉由其他使用者「按讚」來決定最後優勝者是誰。</a:t>
            </a:r>
            <a:endParaRPr lang="en-US" altLang="zh-TW" sz="3200" dirty="0"/>
          </a:p>
          <a:p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65365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dirty="0" smtClean="0"/>
              <a:t>影響</a:t>
            </a:r>
            <a:endParaRPr lang="zh-TW" altLang="en-US" sz="54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z="1200" smtClean="0"/>
              <a:t>47</a:t>
            </a:fld>
            <a:endParaRPr lang="zh-TW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611560" y="2060848"/>
            <a:ext cx="80648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/>
              <a:t>　</a:t>
            </a:r>
            <a:r>
              <a:rPr lang="zh-TW" altLang="en-US" sz="3200" dirty="0" smtClean="0"/>
              <a:t>　</a:t>
            </a:r>
            <a:r>
              <a:rPr lang="en-US" altLang="zh-TW" sz="3200" dirty="0" smtClean="0"/>
              <a:t>Facebook</a:t>
            </a:r>
            <a:r>
              <a:rPr lang="zh-TW" altLang="en-US" sz="3200" dirty="0" smtClean="0"/>
              <a:t>固然方便，能夠即時傳遞訊息，也能隨時更新好友的動態，但是我們要記得，除了休閒娛樂，更重要的是做好自己份內的工作，無論是上班族、師長或學生，不要因為一時沉迷，導致自己該完成的事情沒有做好。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19116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252728"/>
          </a:xfrm>
        </p:spPr>
        <p:txBody>
          <a:bodyPr>
            <a:normAutofit/>
          </a:bodyPr>
          <a:lstStyle/>
          <a:p>
            <a:r>
              <a:rPr lang="zh-TW" alt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九、心得</a:t>
            </a:r>
            <a:endParaRPr lang="zh-TW" altLang="en-US" sz="6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mtClean="0"/>
              <a:t>48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224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連凱郁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mtClean="0"/>
              <a:t>49</a:t>
            </a:fld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395536" y="1705163"/>
            <a:ext cx="835292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/>
              <a:t>　　上了兩個學期的資訊概論課程，我覺得自己對於資訊類的東西有更進一步的了解，我發現其實現在生活周遭，有許許多多的東西都和資訊軟體或是電子產品有關，例如：我常用的</a:t>
            </a:r>
            <a:r>
              <a:rPr lang="en-US" altLang="zh-TW" sz="3200" dirty="0" smtClean="0"/>
              <a:t>Word</a:t>
            </a:r>
            <a:r>
              <a:rPr lang="zh-TW" altLang="en-US" sz="3200" dirty="0" smtClean="0"/>
              <a:t>、</a:t>
            </a:r>
            <a:r>
              <a:rPr lang="en-US" altLang="zh-TW" sz="3200" dirty="0" smtClean="0"/>
              <a:t>PowerPoint</a:t>
            </a:r>
            <a:r>
              <a:rPr lang="zh-TW" altLang="en-US" sz="3200" dirty="0" smtClean="0"/>
              <a:t>等等，或是手機的</a:t>
            </a:r>
            <a:r>
              <a:rPr lang="en-US" altLang="zh-TW" sz="3200" dirty="0" smtClean="0"/>
              <a:t>Android</a:t>
            </a:r>
            <a:r>
              <a:rPr lang="zh-TW" altLang="en-US" sz="3200" dirty="0" smtClean="0"/>
              <a:t>系統及</a:t>
            </a:r>
            <a:r>
              <a:rPr lang="en-US" altLang="zh-TW" sz="3200" dirty="0" smtClean="0"/>
              <a:t>iOS</a:t>
            </a:r>
            <a:r>
              <a:rPr lang="zh-TW" altLang="en-US" sz="3200" dirty="0" smtClean="0"/>
              <a:t>系統等等。</a:t>
            </a:r>
            <a:endParaRPr lang="en-US" altLang="zh-TW" sz="3200" dirty="0" smtClean="0"/>
          </a:p>
          <a:p>
            <a:r>
              <a:rPr lang="zh-TW" altLang="en-US" sz="3200" dirty="0"/>
              <a:t>　</a:t>
            </a:r>
            <a:r>
              <a:rPr lang="zh-TW" altLang="en-US" sz="3200" dirty="0" smtClean="0"/>
              <a:t>　感謝老師以及助教的教學，每當我有問題時，你們總是盡量的解釋到我懂為止。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73659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郭子菲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mtClean="0"/>
              <a:t>50</a:t>
            </a:fld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827584" y="2060848"/>
            <a:ext cx="748883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/>
              <a:t>　　上資訊概論課，讓我學到不少以前從來不知道的電腦使用技巧，實習課讓我們實際的運用操作，更加讓我熟悉並且明確的知道如何使用，資訊概論也讓我學到我平常用的手機原來有那麼的複雜。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565698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沈宜萱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mtClean="0"/>
              <a:t>51</a:t>
            </a:fld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1217604" y="2276872"/>
            <a:ext cx="71287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/>
              <a:t>　</a:t>
            </a:r>
            <a:r>
              <a:rPr lang="zh-TW" altLang="en-US" sz="3200" dirty="0" smtClean="0"/>
              <a:t>　資概課是個能讓我接觸資訊媒體使用的機會，這才讓我發現有很多實用的軟體我並不知道，許多功能十分便利，能讓我運用在多生活上，我覺得這是一們非常受用的課。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93383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2132856"/>
            <a:ext cx="8229600" cy="3018664"/>
          </a:xfrm>
        </p:spPr>
        <p:txBody>
          <a:bodyPr>
            <a:normAutofit/>
          </a:bodyPr>
          <a:lstStyle/>
          <a:p>
            <a:r>
              <a:rPr lang="en-US" altLang="zh-TW" sz="6000" dirty="0" smtClean="0">
                <a:solidFill>
                  <a:schemeClr val="tx1"/>
                </a:solidFill>
                <a:latin typeface="Cooper Black" panose="0208090404030B020404" pitchFamily="18" charset="0"/>
                <a:cs typeface="Times New Roman" panose="02020603050405020304" pitchFamily="18" charset="0"/>
              </a:rPr>
              <a:t>¡ G r a c </a:t>
            </a:r>
            <a:r>
              <a:rPr lang="en-US" altLang="zh-TW" sz="6000" dirty="0" err="1" smtClean="0">
                <a:solidFill>
                  <a:schemeClr val="tx1"/>
                </a:solidFill>
                <a:latin typeface="Cooper Black" panose="0208090404030B020404" pitchFamily="18" charset="0"/>
                <a:cs typeface="Times New Roman" panose="02020603050405020304" pitchFamily="18" charset="0"/>
              </a:rPr>
              <a:t>i</a:t>
            </a:r>
            <a:r>
              <a:rPr lang="en-US" altLang="zh-TW" sz="6000" dirty="0" smtClean="0">
                <a:solidFill>
                  <a:schemeClr val="tx1"/>
                </a:solidFill>
                <a:latin typeface="Cooper Black" panose="0208090404030B020404" pitchFamily="18" charset="0"/>
                <a:cs typeface="Times New Roman" panose="02020603050405020304" pitchFamily="18" charset="0"/>
              </a:rPr>
              <a:t> a s </a:t>
            </a:r>
            <a:r>
              <a:rPr lang="es-ES" altLang="zh-TW" sz="6000" dirty="0" smtClean="0">
                <a:solidFill>
                  <a:schemeClr val="tx1"/>
                </a:solidFill>
                <a:latin typeface="Cooper Black" panose="0208090404030B020404" pitchFamily="18" charset="0"/>
                <a:cs typeface="Times New Roman" panose="02020603050405020304" pitchFamily="18" charset="0"/>
              </a:rPr>
              <a:t>!</a:t>
            </a:r>
            <a:br>
              <a:rPr lang="es-ES" altLang="zh-TW" sz="6000" dirty="0" smtClean="0">
                <a:solidFill>
                  <a:schemeClr val="tx1"/>
                </a:solidFill>
                <a:latin typeface="Cooper Black" panose="0208090404030B020404" pitchFamily="18" charset="0"/>
                <a:cs typeface="Times New Roman" panose="02020603050405020304" pitchFamily="18" charset="0"/>
              </a:rPr>
            </a:br>
            <a:r>
              <a:rPr lang="zh-TW" altLang="en-US" sz="6000" dirty="0">
                <a:solidFill>
                  <a:schemeClr val="tx1"/>
                </a:solidFill>
                <a:latin typeface="+mn-ea"/>
                <a:ea typeface="+mn-ea"/>
                <a:cs typeface="Times New Roman" panose="02020603050405020304" pitchFamily="18" charset="0"/>
              </a:rPr>
              <a:t>謝謝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A556A-2F10-428E-86E9-D5089D186304}" type="slidenum">
              <a:rPr lang="zh-TW" altLang="en-US" smtClean="0"/>
              <a:t>52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323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1131</TotalTime>
  <Words>1136</Words>
  <Application>Microsoft Office PowerPoint</Application>
  <PresentationFormat>如螢幕大小 (4:3)</PresentationFormat>
  <Paragraphs>184</Paragraphs>
  <Slides>52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52</vt:i4>
      </vt:variant>
    </vt:vector>
  </HeadingPairs>
  <TitlesOfParts>
    <vt:vector size="53" baseType="lpstr">
      <vt:lpstr>波形</vt:lpstr>
      <vt:lpstr>Face now &amp; write it down. - Facebook</vt:lpstr>
      <vt:lpstr>目錄</vt:lpstr>
      <vt:lpstr>前言</vt:lpstr>
      <vt:lpstr>簡介</vt:lpstr>
      <vt:lpstr>PowerPoint 簡報</vt:lpstr>
      <vt:lpstr>PowerPoint 簡報</vt:lpstr>
      <vt:lpstr>一、搜尋</vt:lpstr>
      <vt:lpstr>PowerPoint 簡報</vt:lpstr>
      <vt:lpstr>PowerPoint 簡報</vt:lpstr>
      <vt:lpstr>二、動態消息&amp;近況分享</vt:lpstr>
      <vt:lpstr>PowerPoint 簡報</vt:lpstr>
      <vt:lpstr>PowerPoint 簡報</vt:lpstr>
      <vt:lpstr>PowerPoint 簡報</vt:lpstr>
      <vt:lpstr>PowerPoint 簡報</vt:lpstr>
      <vt:lpstr>三、分享</vt:lpstr>
      <vt:lpstr>PowerPoint 簡報</vt:lpstr>
      <vt:lpstr>PowerPoint 簡報</vt:lpstr>
      <vt:lpstr>四、交友邀請</vt:lpstr>
      <vt:lpstr>PowerPoint 簡報</vt:lpstr>
      <vt:lpstr>PowerPoint 簡報</vt:lpstr>
      <vt:lpstr>五、Messenger</vt:lpstr>
      <vt:lpstr>PowerPoint 簡報</vt:lpstr>
      <vt:lpstr>PowerPoint 簡報</vt:lpstr>
      <vt:lpstr>PowerPoint 簡報</vt:lpstr>
      <vt:lpstr>六、通知</vt:lpstr>
      <vt:lpstr>PowerPoint 簡報</vt:lpstr>
      <vt:lpstr>PowerPoint 簡報</vt:lpstr>
      <vt:lpstr>七、更多選項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八、影響</vt:lpstr>
      <vt:lpstr>影響</vt:lpstr>
      <vt:lpstr>影響</vt:lpstr>
      <vt:lpstr>影響</vt:lpstr>
      <vt:lpstr>九、心得</vt:lpstr>
      <vt:lpstr>連凱郁</vt:lpstr>
      <vt:lpstr>郭子菲</vt:lpstr>
      <vt:lpstr>沈宜萱</vt:lpstr>
      <vt:lpstr>¡ G r a c i a s ! 謝謝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Facebook</dc:title>
  <dc:creator>ASUS USER</dc:creator>
  <cp:lastModifiedBy>ASUS USER</cp:lastModifiedBy>
  <cp:revision>75</cp:revision>
  <dcterms:created xsi:type="dcterms:W3CDTF">2015-04-17T15:06:41Z</dcterms:created>
  <dcterms:modified xsi:type="dcterms:W3CDTF">2015-06-05T00:58:40Z</dcterms:modified>
</cp:coreProperties>
</file>